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58" r:id="rId7"/>
    <p:sldId id="263" r:id="rId8"/>
    <p:sldId id="259" r:id="rId9"/>
    <p:sldId id="260" r:id="rId10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7A1C"/>
    <a:srgbClr val="006666"/>
    <a:srgbClr val="669900"/>
    <a:srgbClr val="8CA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Regular</a:t>
            </a:r>
            <a:r>
              <a:rPr lang="en-US" baseline="0"/>
              <a:t> Fixed Routes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'[Updated ridership charts.xlsx]Regular Fixed'!$A$13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Fixed'!$B$13:$AA$13</c:f>
              <c:numCache>
                <c:formatCode>#,##0</c:formatCode>
                <c:ptCount val="26"/>
                <c:pt idx="0">
                  <c:v>7389</c:v>
                </c:pt>
                <c:pt idx="1">
                  <c:v>5361</c:v>
                </c:pt>
                <c:pt idx="2">
                  <c:v>44798</c:v>
                </c:pt>
                <c:pt idx="3" formatCode="General">
                  <c:v>103</c:v>
                </c:pt>
                <c:pt idx="4">
                  <c:v>42347</c:v>
                </c:pt>
                <c:pt idx="5">
                  <c:v>21930</c:v>
                </c:pt>
                <c:pt idx="6">
                  <c:v>29133</c:v>
                </c:pt>
                <c:pt idx="7" formatCode="General">
                  <c:v>63</c:v>
                </c:pt>
                <c:pt idx="8">
                  <c:v>8500</c:v>
                </c:pt>
                <c:pt idx="9">
                  <c:v>7615</c:v>
                </c:pt>
                <c:pt idx="10">
                  <c:v>864</c:v>
                </c:pt>
                <c:pt idx="11">
                  <c:v>4580</c:v>
                </c:pt>
                <c:pt idx="12">
                  <c:v>2678</c:v>
                </c:pt>
                <c:pt idx="13">
                  <c:v>6383</c:v>
                </c:pt>
                <c:pt idx="14">
                  <c:v>6393</c:v>
                </c:pt>
                <c:pt idx="15">
                  <c:v>107874</c:v>
                </c:pt>
                <c:pt idx="16" formatCode="General">
                  <c:v>77</c:v>
                </c:pt>
                <c:pt idx="17" formatCode="General">
                  <c:v>113</c:v>
                </c:pt>
                <c:pt idx="18">
                  <c:v>4056</c:v>
                </c:pt>
                <c:pt idx="19">
                  <c:v>25821</c:v>
                </c:pt>
                <c:pt idx="20">
                  <c:v>2695</c:v>
                </c:pt>
                <c:pt idx="21">
                  <c:v>15340</c:v>
                </c:pt>
                <c:pt idx="22">
                  <c:v>26065</c:v>
                </c:pt>
                <c:pt idx="23">
                  <c:v>7031</c:v>
                </c:pt>
                <c:pt idx="24" formatCode="General">
                  <c:v>144</c:v>
                </c:pt>
                <c:pt idx="25" formatCode="General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6-4611-B859-594A6A668900}"/>
            </c:ext>
          </c:extLst>
        </c:ser>
        <c:ser>
          <c:idx val="1"/>
          <c:order val="1"/>
          <c:tx>
            <c:strRef>
              <c:f>'[Updated ridership charts.xlsx]Regular Fixed'!$A$14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Fixed'!$B$14:$AA$14</c:f>
              <c:numCache>
                <c:formatCode>#,##0</c:formatCode>
                <c:ptCount val="26"/>
                <c:pt idx="0">
                  <c:v>7050</c:v>
                </c:pt>
                <c:pt idx="1">
                  <c:v>4356</c:v>
                </c:pt>
                <c:pt idx="2">
                  <c:v>38914</c:v>
                </c:pt>
                <c:pt idx="3" formatCode="General">
                  <c:v>69</c:v>
                </c:pt>
                <c:pt idx="4">
                  <c:v>38229</c:v>
                </c:pt>
                <c:pt idx="5">
                  <c:v>21594</c:v>
                </c:pt>
                <c:pt idx="6">
                  <c:v>28401</c:v>
                </c:pt>
                <c:pt idx="7" formatCode="General">
                  <c:v>61</c:v>
                </c:pt>
                <c:pt idx="8">
                  <c:v>7898</c:v>
                </c:pt>
                <c:pt idx="9">
                  <c:v>7314</c:v>
                </c:pt>
                <c:pt idx="10">
                  <c:v>1134</c:v>
                </c:pt>
                <c:pt idx="11">
                  <c:v>4308</c:v>
                </c:pt>
                <c:pt idx="12">
                  <c:v>2582</c:v>
                </c:pt>
                <c:pt idx="13">
                  <c:v>6382</c:v>
                </c:pt>
                <c:pt idx="14">
                  <c:v>5193</c:v>
                </c:pt>
                <c:pt idx="15">
                  <c:v>103303</c:v>
                </c:pt>
                <c:pt idx="16" formatCode="General">
                  <c:v>94</c:v>
                </c:pt>
                <c:pt idx="17" formatCode="General">
                  <c:v>107</c:v>
                </c:pt>
                <c:pt idx="18">
                  <c:v>3325</c:v>
                </c:pt>
                <c:pt idx="19">
                  <c:v>20490</c:v>
                </c:pt>
                <c:pt idx="20">
                  <c:v>23621</c:v>
                </c:pt>
                <c:pt idx="21">
                  <c:v>15096</c:v>
                </c:pt>
                <c:pt idx="22">
                  <c:v>23248</c:v>
                </c:pt>
                <c:pt idx="23">
                  <c:v>7094</c:v>
                </c:pt>
                <c:pt idx="24" formatCode="General">
                  <c:v>94</c:v>
                </c:pt>
                <c:pt idx="25" formatCode="General">
                  <c:v>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6-4611-B859-594A6A668900}"/>
            </c:ext>
          </c:extLst>
        </c:ser>
        <c:ser>
          <c:idx val="2"/>
          <c:order val="2"/>
          <c:tx>
            <c:strRef>
              <c:f>'[Updated ridership charts.xlsx]Regular Fixed'!$A$15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'[Updated ridership charts.xlsx]Regular Fixed'!$B$1:$AA$1</c:f>
              <c:strCache>
                <c:ptCount val="26"/>
                <c:pt idx="0">
                  <c:v>  Route   1</c:v>
                </c:pt>
                <c:pt idx="1">
                  <c:v>  Route   2</c:v>
                </c:pt>
                <c:pt idx="2">
                  <c:v>  Route  5</c:v>
                </c:pt>
                <c:pt idx="3">
                  <c:v>Route   7</c:v>
                </c:pt>
                <c:pt idx="4">
                  <c:v>  Route   8</c:v>
                </c:pt>
                <c:pt idx="5">
                  <c:v> Route 10</c:v>
                </c:pt>
                <c:pt idx="6">
                  <c:v> Route 11</c:v>
                </c:pt>
                <c:pt idx="7">
                  <c:v>Route 12</c:v>
                </c:pt>
                <c:pt idx="8">
                  <c:v>Route 16</c:v>
                </c:pt>
                <c:pt idx="9">
                  <c:v>Route 31</c:v>
                </c:pt>
                <c:pt idx="10">
                  <c:v>Route 36</c:v>
                </c:pt>
                <c:pt idx="11">
                  <c:v>Route 50</c:v>
                </c:pt>
                <c:pt idx="12">
                  <c:v>Route 51</c:v>
                </c:pt>
                <c:pt idx="13">
                  <c:v>Route 53</c:v>
                </c:pt>
                <c:pt idx="14">
                  <c:v>Route 54</c:v>
                </c:pt>
                <c:pt idx="15">
                  <c:v>Route 66</c:v>
                </c:pt>
                <c:pt idx="16">
                  <c:v>Route 92</c:v>
                </c:pt>
                <c:pt idx="17">
                  <c:v>Route 96</c:v>
                </c:pt>
                <c:pt idx="18">
                  <c:v>Route 97</c:v>
                </c:pt>
                <c:pt idx="19">
                  <c:v>Route 140</c:v>
                </c:pt>
                <c:pt idx="20">
                  <c:v>Route 141</c:v>
                </c:pt>
                <c:pt idx="21">
                  <c:v>Route 155</c:v>
                </c:pt>
                <c:pt idx="22">
                  <c:v>Route 157</c:v>
                </c:pt>
                <c:pt idx="23">
                  <c:v>Route 198</c:v>
                </c:pt>
                <c:pt idx="24">
                  <c:v>Route 222</c:v>
                </c:pt>
                <c:pt idx="25">
                  <c:v>Route 251</c:v>
                </c:pt>
              </c:strCache>
            </c:strRef>
          </c:cat>
          <c:val>
            <c:numRef>
              <c:f>'[Updated ridership charts.xlsx]Regular Fixed'!$B$15:$AA$15</c:f>
              <c:numCache>
                <c:formatCode>#,##0</c:formatCode>
                <c:ptCount val="26"/>
                <c:pt idx="0">
                  <c:v>0</c:v>
                </c:pt>
                <c:pt idx="1">
                  <c:v>4324</c:v>
                </c:pt>
                <c:pt idx="2">
                  <c:v>34142</c:v>
                </c:pt>
                <c:pt idx="3" formatCode="General">
                  <c:v>64</c:v>
                </c:pt>
                <c:pt idx="4">
                  <c:v>33424</c:v>
                </c:pt>
                <c:pt idx="5">
                  <c:v>21229</c:v>
                </c:pt>
                <c:pt idx="6">
                  <c:v>25732</c:v>
                </c:pt>
                <c:pt idx="7" formatCode="General">
                  <c:v>43</c:v>
                </c:pt>
                <c:pt idx="8">
                  <c:v>8318</c:v>
                </c:pt>
                <c:pt idx="9">
                  <c:v>7098</c:v>
                </c:pt>
                <c:pt idx="10">
                  <c:v>1053</c:v>
                </c:pt>
                <c:pt idx="11">
                  <c:v>4181</c:v>
                </c:pt>
                <c:pt idx="12">
                  <c:v>3227</c:v>
                </c:pt>
                <c:pt idx="13">
                  <c:v>6056</c:v>
                </c:pt>
                <c:pt idx="14">
                  <c:v>5326</c:v>
                </c:pt>
                <c:pt idx="15">
                  <c:v>104656</c:v>
                </c:pt>
                <c:pt idx="16" formatCode="General">
                  <c:v>137</c:v>
                </c:pt>
                <c:pt idx="17" formatCode="General">
                  <c:v>91</c:v>
                </c:pt>
                <c:pt idx="18">
                  <c:v>2732</c:v>
                </c:pt>
                <c:pt idx="19">
                  <c:v>22016</c:v>
                </c:pt>
                <c:pt idx="20">
                  <c:v>20756</c:v>
                </c:pt>
                <c:pt idx="21">
                  <c:v>15245</c:v>
                </c:pt>
                <c:pt idx="22">
                  <c:v>23995</c:v>
                </c:pt>
                <c:pt idx="23">
                  <c:v>6765</c:v>
                </c:pt>
                <c:pt idx="24" formatCode="General">
                  <c:v>100</c:v>
                </c:pt>
                <c:pt idx="25" formatCode="General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66-4611-B859-594A6A6689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6085247"/>
        <c:axId val="1766082335"/>
      </c:barChart>
      <c:catAx>
        <c:axId val="1766085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6082335"/>
        <c:crosses val="autoZero"/>
        <c:auto val="1"/>
        <c:lblAlgn val="ctr"/>
        <c:lblOffset val="100"/>
        <c:noMultiLvlLbl val="0"/>
      </c:catAx>
      <c:valAx>
        <c:axId val="1766082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6085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Albuquerque Rapid</a:t>
            </a:r>
            <a:r>
              <a:rPr lang="en-US" baseline="0"/>
              <a:t> Transit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'[Updated ridership charts.xlsx]ART ridership'!$A$14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ridership'!$B$14:$D$14</c:f>
              <c:numCache>
                <c:formatCode>#,##0</c:formatCode>
                <c:ptCount val="3"/>
                <c:pt idx="0">
                  <c:v>90606</c:v>
                </c:pt>
                <c:pt idx="1">
                  <c:v>84736</c:v>
                </c:pt>
                <c:pt idx="2">
                  <c:v>5399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7-4B61-9658-02A21EFBA12A}"/>
            </c:ext>
          </c:extLst>
        </c:ser>
        <c:ser>
          <c:idx val="1"/>
          <c:order val="1"/>
          <c:tx>
            <c:strRef>
              <c:f>'[Updated ridership charts.xlsx]ART ridership'!$A$15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ridership'!$B$15:$D$15</c:f>
              <c:numCache>
                <c:formatCode>#,##0</c:formatCode>
                <c:ptCount val="3"/>
                <c:pt idx="0">
                  <c:v>89599</c:v>
                </c:pt>
                <c:pt idx="1">
                  <c:v>83035</c:v>
                </c:pt>
                <c:pt idx="2">
                  <c:v>4777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27-4B61-9658-02A21EFBA12A}"/>
            </c:ext>
          </c:extLst>
        </c:ser>
        <c:ser>
          <c:idx val="2"/>
          <c:order val="2"/>
          <c:tx>
            <c:strRef>
              <c:f>'[Updated ridership charts.xlsx]ART ridership'!$A$16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'[Updated ridership charts.xlsx]ART ridership'!$B$1:$D$2</c:f>
              <c:strCache>
                <c:ptCount val="3"/>
                <c:pt idx="0">
                  <c:v>Route 766</c:v>
                </c:pt>
                <c:pt idx="1">
                  <c:v>Route 777</c:v>
                </c:pt>
                <c:pt idx="2">
                  <c:v>Route 790</c:v>
                </c:pt>
              </c:strCache>
            </c:strRef>
          </c:cat>
          <c:val>
            <c:numRef>
              <c:f>'[Updated ridership charts.xlsx]ART ridership'!$B$16:$D$16</c:f>
              <c:numCache>
                <c:formatCode>#,##0</c:formatCode>
                <c:ptCount val="3"/>
                <c:pt idx="0">
                  <c:v>82106</c:v>
                </c:pt>
                <c:pt idx="1">
                  <c:v>79419</c:v>
                </c:pt>
                <c:pt idx="2">
                  <c:v>4565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27-4B61-9658-02A21EFBA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3589023"/>
        <c:axId val="1963591103"/>
      </c:barChart>
      <c:catAx>
        <c:axId val="196358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3591103"/>
        <c:crosses val="autoZero"/>
        <c:auto val="1"/>
        <c:lblAlgn val="ctr"/>
        <c:lblOffset val="100"/>
        <c:noMultiLvlLbl val="0"/>
      </c:catAx>
      <c:valAx>
        <c:axId val="196359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3589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Sun Van Ridership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'[Updated ridership charts.xlsx]Sheet6'!$H$14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charts.xlsx]Sheet6'!$I$14</c:f>
              <c:numCache>
                <c:formatCode>#,##0</c:formatCode>
                <c:ptCount val="1"/>
                <c:pt idx="0">
                  <c:v>14208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FC-475E-BE8E-F2305CD4477D}"/>
            </c:ext>
          </c:extLst>
        </c:ser>
        <c:ser>
          <c:idx val="1"/>
          <c:order val="1"/>
          <c:tx>
            <c:strRef>
              <c:f>'[Updated ridership charts.xlsx]Sheet6'!$H$15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charts.xlsx]Sheet6'!$I$15</c:f>
              <c:numCache>
                <c:formatCode>#,##0</c:formatCode>
                <c:ptCount val="1"/>
                <c:pt idx="0">
                  <c:v>14855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FC-475E-BE8E-F2305CD4477D}"/>
            </c:ext>
          </c:extLst>
        </c:ser>
        <c:ser>
          <c:idx val="2"/>
          <c:order val="2"/>
          <c:tx>
            <c:strRef>
              <c:f>'[Updated ridership charts.xlsx]Sheet6'!$H$16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'[Updated ridership charts.xlsx]Sheet6'!$I$16</c:f>
              <c:numCache>
                <c:formatCode>#,##0</c:formatCode>
                <c:ptCount val="1"/>
                <c:pt idx="0">
                  <c:v>15359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FC-475E-BE8E-F2305CD44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9934543"/>
        <c:axId val="419939951"/>
      </c:barChart>
      <c:catAx>
        <c:axId val="4199345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9939951"/>
        <c:crosses val="autoZero"/>
        <c:auto val="1"/>
        <c:lblAlgn val="ctr"/>
        <c:lblOffset val="100"/>
        <c:noMultiLvlLbl val="0"/>
      </c:catAx>
      <c:valAx>
        <c:axId val="419939951"/>
        <c:scaling>
          <c:orientation val="minMax"/>
          <c:min val="6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19934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Total</a:t>
            </a:r>
            <a:r>
              <a:rPr lang="en-US" baseline="0"/>
              <a:t> Customer Service Calls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Monthly'!$H$14</c:f>
              <c:numCache>
                <c:formatCode>#,##0</c:formatCode>
                <c:ptCount val="1"/>
                <c:pt idx="0">
                  <c:v>14557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FE-4D94-BBA2-83853A8CC90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Monthly'!$H$15</c:f>
              <c:numCache>
                <c:formatCode>#,##0</c:formatCode>
                <c:ptCount val="1"/>
                <c:pt idx="0">
                  <c:v>15612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FE-4D94-BBA2-83853A8CC90B}"/>
            </c:ext>
          </c:extLst>
        </c:ser>
        <c:ser>
          <c:idx val="2"/>
          <c:order val="2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'[Customer Service Calls (Recovered).xlsx]2022 Monthly'!$H$16</c:f>
              <c:numCache>
                <c:formatCode>#,##0</c:formatCode>
                <c:ptCount val="1"/>
                <c:pt idx="0">
                  <c:v>18463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FE-4D94-BBA2-83853A8CC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1143311"/>
        <c:axId val="681143727"/>
      </c:barChart>
      <c:catAx>
        <c:axId val="6811433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81143727"/>
        <c:crosses val="autoZero"/>
        <c:auto val="1"/>
        <c:lblAlgn val="ctr"/>
        <c:lblOffset val="100"/>
        <c:noMultiLvlLbl val="0"/>
      </c:catAx>
      <c:valAx>
        <c:axId val="681143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81143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Security</a:t>
            </a:r>
            <a:r>
              <a:rPr lang="en-US" baseline="0"/>
              <a:t> Calls vs. Security Checks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'[Copy of ZF Security data.xlsx]Sheet3'!$B$1</c:f>
              <c:strCache>
                <c:ptCount val="1"/>
                <c:pt idx="0">
                  <c:v>Total Security Calls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'[Copy of ZF Security data.xlsx]Sheet3'!$A$2:$A$9</c:f>
              <c:strCache>
                <c:ptCount val="8"/>
                <c:pt idx="0">
                  <c:v>Jul</c:v>
                </c:pt>
                <c:pt idx="1">
                  <c:v>Aug</c:v>
                </c:pt>
                <c:pt idx="2">
                  <c:v>Sep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</c:strCache>
            </c:strRef>
          </c:cat>
          <c:val>
            <c:numRef>
              <c:f>'[Copy of ZF Security data.xlsx]Sheet3'!$B$2:$B$9</c:f>
              <c:numCache>
                <c:formatCode>General</c:formatCode>
                <c:ptCount val="8"/>
                <c:pt idx="0">
                  <c:v>260</c:v>
                </c:pt>
                <c:pt idx="1">
                  <c:v>245</c:v>
                </c:pt>
                <c:pt idx="2">
                  <c:v>247</c:v>
                </c:pt>
                <c:pt idx="3">
                  <c:v>271</c:v>
                </c:pt>
                <c:pt idx="4">
                  <c:v>294</c:v>
                </c:pt>
                <c:pt idx="5">
                  <c:v>354</c:v>
                </c:pt>
                <c:pt idx="6">
                  <c:v>473</c:v>
                </c:pt>
                <c:pt idx="7">
                  <c:v>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4B-4A10-9EE6-4D480FFB736E}"/>
            </c:ext>
          </c:extLst>
        </c:ser>
        <c:ser>
          <c:idx val="1"/>
          <c:order val="1"/>
          <c:tx>
            <c:strRef>
              <c:f>'[Copy of ZF Security data.xlsx]Sheet3'!$C$1</c:f>
              <c:strCache>
                <c:ptCount val="1"/>
                <c:pt idx="0">
                  <c:v>Security Check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'[Copy of ZF Security data.xlsx]Sheet3'!$A$2:$A$9</c:f>
              <c:strCache>
                <c:ptCount val="8"/>
                <c:pt idx="0">
                  <c:v>Jul</c:v>
                </c:pt>
                <c:pt idx="1">
                  <c:v>Aug</c:v>
                </c:pt>
                <c:pt idx="2">
                  <c:v>Sep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</c:strCache>
            </c:strRef>
          </c:cat>
          <c:val>
            <c:numRef>
              <c:f>'[Copy of ZF Security data.xlsx]Sheet3'!$C$2:$C$9</c:f>
              <c:numCache>
                <c:formatCode>General</c:formatCode>
                <c:ptCount val="8"/>
                <c:pt idx="0">
                  <c:v>466</c:v>
                </c:pt>
                <c:pt idx="1">
                  <c:v>432</c:v>
                </c:pt>
                <c:pt idx="2">
                  <c:v>444</c:v>
                </c:pt>
                <c:pt idx="3">
                  <c:v>483</c:v>
                </c:pt>
                <c:pt idx="4">
                  <c:v>544</c:v>
                </c:pt>
                <c:pt idx="5">
                  <c:v>597</c:v>
                </c:pt>
                <c:pt idx="6">
                  <c:v>703</c:v>
                </c:pt>
                <c:pt idx="7">
                  <c:v>621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4B-4A10-9EE6-4D480FFB7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1171343"/>
        <c:axId val="1411170095"/>
      </c:lineChart>
      <c:catAx>
        <c:axId val="1411171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095"/>
        <c:crosses val="autoZero"/>
        <c:auto val="1"/>
        <c:lblAlgn val="ctr"/>
        <c:lblOffset val="100"/>
        <c:noMultiLvlLbl val="0"/>
      </c:catAx>
      <c:valAx>
        <c:axId val="1411170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1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Calls To</a:t>
            </a:r>
            <a:r>
              <a:rPr lang="en-US" baseline="0"/>
              <a:t> Transit Centers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'[Metro Security Calls by location (Recovered).xlsx]Sheet4'!$A$7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(Recovered).xlsx]Sheet4'!$B$7:$I$7</c:f>
              <c:numCache>
                <c:formatCode>General</c:formatCode>
                <c:ptCount val="8"/>
                <c:pt idx="0">
                  <c:v>441</c:v>
                </c:pt>
                <c:pt idx="1">
                  <c:v>121</c:v>
                </c:pt>
                <c:pt idx="2">
                  <c:v>0</c:v>
                </c:pt>
                <c:pt idx="3">
                  <c:v>7</c:v>
                </c:pt>
                <c:pt idx="4">
                  <c:v>96</c:v>
                </c:pt>
                <c:pt idx="5">
                  <c:v>6</c:v>
                </c:pt>
                <c:pt idx="6">
                  <c:v>16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31-45F7-8D3A-25AF8BB96CA5}"/>
            </c:ext>
          </c:extLst>
        </c:ser>
        <c:ser>
          <c:idx val="1"/>
          <c:order val="1"/>
          <c:tx>
            <c:strRef>
              <c:f>'[Metro Security Calls by location (Recovered).xlsx]Sheet4'!$A$8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(Recovered).xlsx]Sheet4'!$B$8:$I$8</c:f>
              <c:numCache>
                <c:formatCode>General</c:formatCode>
                <c:ptCount val="8"/>
                <c:pt idx="0">
                  <c:v>46</c:v>
                </c:pt>
                <c:pt idx="1">
                  <c:v>35</c:v>
                </c:pt>
                <c:pt idx="2">
                  <c:v>0</c:v>
                </c:pt>
                <c:pt idx="3">
                  <c:v>4</c:v>
                </c:pt>
                <c:pt idx="4">
                  <c:v>14</c:v>
                </c:pt>
                <c:pt idx="5">
                  <c:v>2</c:v>
                </c:pt>
                <c:pt idx="6">
                  <c:v>1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31-45F7-8D3A-25AF8BB96CA5}"/>
            </c:ext>
          </c:extLst>
        </c:ser>
        <c:ser>
          <c:idx val="2"/>
          <c:order val="2"/>
          <c:tx>
            <c:strRef>
              <c:f>'[Metro Security Calls by location (Recovered).xlsx]Sheet4'!$A$9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(Recovered).xlsx]Sheet4'!$B$1:$I$1</c:f>
              <c:strCache>
                <c:ptCount val="8"/>
                <c:pt idx="0">
                  <c:v>ATC</c:v>
                </c:pt>
                <c:pt idx="1">
                  <c:v>CUTC</c:v>
                </c:pt>
                <c:pt idx="2">
                  <c:v>MTC</c:v>
                </c:pt>
                <c:pt idx="3">
                  <c:v>NWTC</c:v>
                </c:pt>
                <c:pt idx="4">
                  <c:v>UTC</c:v>
                </c:pt>
                <c:pt idx="5">
                  <c:v>Yale</c:v>
                </c:pt>
                <c:pt idx="6">
                  <c:v>Daytona</c:v>
                </c:pt>
                <c:pt idx="7">
                  <c:v>Tramway/Wenonah</c:v>
                </c:pt>
              </c:strCache>
            </c:strRef>
          </c:cat>
          <c:val>
            <c:numRef>
              <c:f>'[Metro Security Calls by location (Recovered).xlsx]Sheet4'!$B$9:$I$9</c:f>
              <c:numCache>
                <c:formatCode>General</c:formatCode>
                <c:ptCount val="8"/>
                <c:pt idx="0">
                  <c:v>136</c:v>
                </c:pt>
                <c:pt idx="1">
                  <c:v>33</c:v>
                </c:pt>
                <c:pt idx="2">
                  <c:v>0</c:v>
                </c:pt>
                <c:pt idx="3">
                  <c:v>2</c:v>
                </c:pt>
                <c:pt idx="4">
                  <c:v>29</c:v>
                </c:pt>
                <c:pt idx="5">
                  <c:v>2</c:v>
                </c:pt>
                <c:pt idx="6">
                  <c:v>0</c:v>
                </c:pt>
                <c:pt idx="7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31-45F7-8D3A-25AF8BB96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554108640"/>
        <c:axId val="1554113216"/>
      </c:barChart>
      <c:catAx>
        <c:axId val="155410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113216"/>
        <c:crosses val="autoZero"/>
        <c:auto val="1"/>
        <c:lblAlgn val="ctr"/>
        <c:lblOffset val="100"/>
        <c:noMultiLvlLbl val="0"/>
      </c:catAx>
      <c:valAx>
        <c:axId val="1554113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54108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Calls</a:t>
            </a:r>
            <a:r>
              <a:rPr lang="en-US" baseline="0"/>
              <a:t> on Bus Routes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'[Metro Security Calls by location (Recovered).xlsx]Sheet3'!$A$7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(Recovered).xlsx]Sheet3'!$B$7:$P$7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4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52</c:v>
                </c:pt>
                <c:pt idx="11">
                  <c:v>10</c:v>
                </c:pt>
                <c:pt idx="12">
                  <c:v>10</c:v>
                </c:pt>
                <c:pt idx="13">
                  <c:v>2</c:v>
                </c:pt>
                <c:pt idx="14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C2-44CD-80C5-0A51F9CA1E11}"/>
            </c:ext>
          </c:extLst>
        </c:ser>
        <c:ser>
          <c:idx val="1"/>
          <c:order val="1"/>
          <c:tx>
            <c:strRef>
              <c:f>'[Metro Security Calls by location (Recovered).xlsx]Sheet3'!$A$8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(Recovered).xlsx]Sheet3'!$B$8:$P$8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108</c:v>
                </c:pt>
                <c:pt idx="11">
                  <c:v>6</c:v>
                </c:pt>
                <c:pt idx="12">
                  <c:v>11</c:v>
                </c:pt>
                <c:pt idx="13">
                  <c:v>0</c:v>
                </c:pt>
                <c:pt idx="1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C2-44CD-80C5-0A51F9CA1E11}"/>
            </c:ext>
          </c:extLst>
        </c:ser>
        <c:ser>
          <c:idx val="2"/>
          <c:order val="2"/>
          <c:tx>
            <c:strRef>
              <c:f>'[Metro Security Calls by location (Recovered).xlsx]Sheet3'!$A$9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location (Recovered).xlsx]Sheet3'!$B$1:$P$1</c:f>
              <c:strCache>
                <c:ptCount val="15"/>
                <c:pt idx="0">
                  <c:v>Route 1</c:v>
                </c:pt>
                <c:pt idx="1">
                  <c:v>Route 2</c:v>
                </c:pt>
                <c:pt idx="2">
                  <c:v>Route 5</c:v>
                </c:pt>
                <c:pt idx="3">
                  <c:v>Route 8</c:v>
                </c:pt>
                <c:pt idx="4">
                  <c:v>Route 10</c:v>
                </c:pt>
                <c:pt idx="5">
                  <c:v>Route 11</c:v>
                </c:pt>
                <c:pt idx="6">
                  <c:v>Route 16</c:v>
                </c:pt>
                <c:pt idx="7">
                  <c:v>Route 31</c:v>
                </c:pt>
                <c:pt idx="8">
                  <c:v>Route 50</c:v>
                </c:pt>
                <c:pt idx="9">
                  <c:v>Route 53/54</c:v>
                </c:pt>
                <c:pt idx="10">
                  <c:v>Route 66</c:v>
                </c:pt>
                <c:pt idx="11">
                  <c:v>Route 140/141</c:v>
                </c:pt>
                <c:pt idx="12">
                  <c:v>Route 155</c:v>
                </c:pt>
                <c:pt idx="13">
                  <c:v>Route 157</c:v>
                </c:pt>
                <c:pt idx="14">
                  <c:v>Route 766/777</c:v>
                </c:pt>
              </c:strCache>
            </c:strRef>
          </c:cat>
          <c:val>
            <c:numRef>
              <c:f>'[Metro Security Calls by location (Recovered).xlsx]Sheet3'!$B$9:$P$9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62</c:v>
                </c:pt>
                <c:pt idx="11">
                  <c:v>7</c:v>
                </c:pt>
                <c:pt idx="12">
                  <c:v>7</c:v>
                </c:pt>
                <c:pt idx="13">
                  <c:v>0</c:v>
                </c:pt>
                <c:pt idx="1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C2-44CD-80C5-0A51F9CA1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1674640"/>
        <c:axId val="291673808"/>
      </c:barChart>
      <c:catAx>
        <c:axId val="291674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1673808"/>
        <c:crosses val="autoZero"/>
        <c:auto val="1"/>
        <c:lblAlgn val="ctr"/>
        <c:lblOffset val="100"/>
        <c:noMultiLvlLbl val="0"/>
      </c:catAx>
      <c:valAx>
        <c:axId val="29167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1674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'[Metro Security Calls by Type .xlsx]Sheet1'!$A$7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.xlsx]Sheet1'!$B$7:$I$7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C-4EDE-8CCC-6827E2A68F1C}"/>
            </c:ext>
          </c:extLst>
        </c:ser>
        <c:ser>
          <c:idx val="1"/>
          <c:order val="1"/>
          <c:tx>
            <c:strRef>
              <c:f>'[Metro Security Calls by Type .xlsx]Sheet1'!$A$8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.xlsx]Sheet1'!$B$8:$I$8</c:f>
              <c:numCache>
                <c:formatCode>General</c:formatCode>
                <c:ptCount val="8"/>
                <c:pt idx="0">
                  <c:v>1</c:v>
                </c:pt>
                <c:pt idx="1">
                  <c:v>12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9C-4EDE-8CCC-6827E2A68F1C}"/>
            </c:ext>
          </c:extLst>
        </c:ser>
        <c:ser>
          <c:idx val="2"/>
          <c:order val="2"/>
          <c:tx>
            <c:strRef>
              <c:f>'[Metro Security Calls by Type .xlsx]Sheet1'!$A$9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.xlsx]Sheet1'!$B$1:$I$1</c:f>
              <c:strCache>
                <c:ptCount val="8"/>
                <c:pt idx="0">
                  <c:v>Assault</c:v>
                </c:pt>
                <c:pt idx="1">
                  <c:v>Fight</c:v>
                </c:pt>
                <c:pt idx="2">
                  <c:v>Fire</c:v>
                </c:pt>
                <c:pt idx="3">
                  <c:v>Mental Health</c:v>
                </c:pt>
                <c:pt idx="4">
                  <c:v>Traffic</c:v>
                </c:pt>
                <c:pt idx="5">
                  <c:v>Trespass</c:v>
                </c:pt>
                <c:pt idx="6">
                  <c:v>Vandal</c:v>
                </c:pt>
                <c:pt idx="7">
                  <c:v>Suspicious Situation</c:v>
                </c:pt>
              </c:strCache>
            </c:strRef>
          </c:cat>
          <c:val>
            <c:numRef>
              <c:f>'[Metro Security Calls by Type .xlsx]Sheet1'!$B$9:$I$9</c:f>
              <c:numCache>
                <c:formatCode>General</c:formatCode>
                <c:ptCount val="8"/>
                <c:pt idx="0">
                  <c:v>1</c:v>
                </c:pt>
                <c:pt idx="1">
                  <c:v>9</c:v>
                </c:pt>
                <c:pt idx="2">
                  <c:v>7</c:v>
                </c:pt>
                <c:pt idx="3">
                  <c:v>0</c:v>
                </c:pt>
                <c:pt idx="4">
                  <c:v>2</c:v>
                </c:pt>
                <c:pt idx="5">
                  <c:v>9</c:v>
                </c:pt>
                <c:pt idx="6">
                  <c:v>1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9C-4EDE-8CCC-6827E2A68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2869903"/>
        <c:axId val="1962876559"/>
      </c:barChart>
      <c:catAx>
        <c:axId val="1962869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2876559"/>
        <c:crosses val="autoZero"/>
        <c:auto val="1"/>
        <c:lblAlgn val="ctr"/>
        <c:lblOffset val="100"/>
        <c:noMultiLvlLbl val="0"/>
      </c:catAx>
      <c:valAx>
        <c:axId val="196287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62869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'[Metro Security Calls by Type .xlsx]Sheet3'!$A$7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.xlsx]Sheet3'!$B$7:$G$7</c:f>
              <c:numCache>
                <c:formatCode>General</c:formatCode>
                <c:ptCount val="6"/>
                <c:pt idx="0">
                  <c:v>13</c:v>
                </c:pt>
                <c:pt idx="1">
                  <c:v>16</c:v>
                </c:pt>
                <c:pt idx="2">
                  <c:v>53</c:v>
                </c:pt>
                <c:pt idx="3">
                  <c:v>49</c:v>
                </c:pt>
                <c:pt idx="4">
                  <c:v>116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9F-4D71-ADB4-D25E0AB14A4C}"/>
            </c:ext>
          </c:extLst>
        </c:ser>
        <c:ser>
          <c:idx val="1"/>
          <c:order val="1"/>
          <c:tx>
            <c:strRef>
              <c:f>'[Metro Security Calls by Type .xlsx]Sheet3'!$A$8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.xlsx]Sheet3'!$B$8:$G$8</c:f>
              <c:numCache>
                <c:formatCode>General</c:formatCode>
                <c:ptCount val="6"/>
                <c:pt idx="0">
                  <c:v>14</c:v>
                </c:pt>
                <c:pt idx="1">
                  <c:v>16</c:v>
                </c:pt>
                <c:pt idx="2">
                  <c:v>61</c:v>
                </c:pt>
                <c:pt idx="3">
                  <c:v>61</c:v>
                </c:pt>
                <c:pt idx="4">
                  <c:v>179</c:v>
                </c:pt>
                <c:pt idx="5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9F-4D71-ADB4-D25E0AB14A4C}"/>
            </c:ext>
          </c:extLst>
        </c:ser>
        <c:ser>
          <c:idx val="2"/>
          <c:order val="2"/>
          <c:tx>
            <c:strRef>
              <c:f>'[Metro Security Calls by Type .xlsx]Sheet3'!$A$9</c:f>
              <c:strCache>
                <c:ptCount val="1"/>
                <c:pt idx="0">
                  <c:v>FEB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'[Metro Security Calls by Type .xlsx]Sheet3'!$B$1:$G$1</c:f>
              <c:strCache>
                <c:ptCount val="6"/>
                <c:pt idx="0">
                  <c:v>Intoxicated </c:v>
                </c:pt>
                <c:pt idx="1">
                  <c:v>Other</c:v>
                </c:pt>
                <c:pt idx="2">
                  <c:v>Narcotics</c:v>
                </c:pt>
                <c:pt idx="3">
                  <c:v>Disorderly Conduct</c:v>
                </c:pt>
                <c:pt idx="4">
                  <c:v>Loitering</c:v>
                </c:pt>
                <c:pt idx="5">
                  <c:v>Wellness/ Medical</c:v>
                </c:pt>
              </c:strCache>
            </c:strRef>
          </c:cat>
          <c:val>
            <c:numRef>
              <c:f>'[Metro Security Calls by Type .xlsx]Sheet3'!$B$9:$G$9</c:f>
              <c:numCache>
                <c:formatCode>General</c:formatCode>
                <c:ptCount val="6"/>
                <c:pt idx="0">
                  <c:v>23</c:v>
                </c:pt>
                <c:pt idx="1">
                  <c:v>21</c:v>
                </c:pt>
                <c:pt idx="2">
                  <c:v>41</c:v>
                </c:pt>
                <c:pt idx="3">
                  <c:v>45</c:v>
                </c:pt>
                <c:pt idx="4">
                  <c:v>134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9F-4D71-ADB4-D25E0AB14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1170511"/>
        <c:axId val="1411170927"/>
      </c:barChart>
      <c:catAx>
        <c:axId val="141117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927"/>
        <c:crosses val="autoZero"/>
        <c:auto val="1"/>
        <c:lblAlgn val="ctr"/>
        <c:lblOffset val="100"/>
        <c:noMultiLvlLbl val="0"/>
      </c:catAx>
      <c:valAx>
        <c:axId val="1411170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11170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27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71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3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0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75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1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1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2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5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608F-CD8C-4391-B331-38551BC68B5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F2251-ACDD-42DB-A501-C621FC97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6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75248" y="478490"/>
            <a:ext cx="2652505" cy="369332"/>
          </a:xfrm>
          <a:prstGeom prst="rect">
            <a:avLst/>
          </a:prstGeom>
          <a:noFill/>
          <a:ln w="28575" cmpd="dbl">
            <a:solidFill>
              <a:schemeClr val="tx1">
                <a:alpha val="99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48418" y="1304845"/>
            <a:ext cx="11516319" cy="5073365"/>
            <a:chOff x="379141" y="1427357"/>
            <a:chExt cx="11516319" cy="5071240"/>
          </a:xfrm>
        </p:grpSpPr>
        <p:sp>
          <p:nvSpPr>
            <p:cNvPr id="13" name="Rectangle 1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9142" y="1427357"/>
              <a:ext cx="11516318" cy="334029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FEBRUARY RIDERSHIP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714311" y="6462644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1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48332" y="401546"/>
            <a:ext cx="7128719" cy="5232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 INFORMATIONAL REPORT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26" y="298549"/>
            <a:ext cx="1428287" cy="7355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3" r="28142"/>
          <a:stretch/>
        </p:blipFill>
        <p:spPr>
          <a:xfrm>
            <a:off x="9623452" y="4217010"/>
            <a:ext cx="1632011" cy="195882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/>
          <p:cNvGrpSpPr/>
          <p:nvPr/>
        </p:nvGrpSpPr>
        <p:grpSpPr>
          <a:xfrm>
            <a:off x="7963092" y="4581257"/>
            <a:ext cx="961408" cy="1028562"/>
            <a:chOff x="8084454" y="4260261"/>
            <a:chExt cx="961408" cy="1028562"/>
          </a:xfrm>
        </p:grpSpPr>
        <p:grpSp>
          <p:nvGrpSpPr>
            <p:cNvPr id="3" name="Group 2"/>
            <p:cNvGrpSpPr/>
            <p:nvPr/>
          </p:nvGrpSpPr>
          <p:grpSpPr>
            <a:xfrm>
              <a:off x="8084454" y="4265767"/>
              <a:ext cx="961408" cy="992262"/>
              <a:chOff x="8128162" y="4225209"/>
              <a:chExt cx="737004" cy="797130"/>
            </a:xfrm>
          </p:grpSpPr>
          <p:sp>
            <p:nvSpPr>
              <p:cNvPr id="4" name="Rectangle 3"/>
              <p:cNvSpPr/>
              <p:nvPr/>
            </p:nvSpPr>
            <p:spPr>
              <a:xfrm rot="16200000">
                <a:off x="7861547" y="4491826"/>
                <a:ext cx="797128" cy="263897"/>
              </a:xfrm>
              <a:prstGeom prst="rect">
                <a:avLst/>
              </a:prstGeom>
              <a:solidFill>
                <a:srgbClr val="6A7A1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 rot="16200000">
                <a:off x="8115643" y="4501626"/>
                <a:ext cx="797129" cy="24429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6200000">
                <a:off x="8354268" y="4511441"/>
                <a:ext cx="797129" cy="224666"/>
              </a:xfrm>
              <a:prstGeom prst="rect">
                <a:avLst/>
              </a:prstGeom>
              <a:solidFill>
                <a:srgbClr val="0066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8778544" y="4273160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FEBRUARY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70415" y="4311775"/>
              <a:ext cx="24156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JANUARY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32495" y="4260261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DECEMBER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3" name="Char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048161"/>
              </p:ext>
            </p:extLst>
          </p:nvPr>
        </p:nvGraphicFramePr>
        <p:xfrm>
          <a:off x="450376" y="1723495"/>
          <a:ext cx="6813765" cy="4430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32999"/>
              </p:ext>
            </p:extLst>
          </p:nvPr>
        </p:nvGraphicFramePr>
        <p:xfrm>
          <a:off x="7264141" y="1716103"/>
          <a:ext cx="4379215" cy="2302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63145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515" y="139892"/>
            <a:ext cx="11929488" cy="6119768"/>
          </a:xfrm>
          <a:prstGeom prst="rect">
            <a:avLst/>
          </a:prstGeom>
          <a:solidFill>
            <a:schemeClr val="bg1"/>
          </a:solidFill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1515" y="139892"/>
            <a:ext cx="4822080" cy="456526"/>
          </a:xfrm>
          <a:prstGeom prst="rect">
            <a:avLst/>
          </a:prstGeom>
          <a:solidFill>
            <a:srgbClr val="006666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RIDERSHIP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083805"/>
              </p:ext>
            </p:extLst>
          </p:nvPr>
        </p:nvGraphicFramePr>
        <p:xfrm>
          <a:off x="5873795" y="702260"/>
          <a:ext cx="5454942" cy="3839092"/>
        </p:xfrm>
        <a:graphic>
          <a:graphicData uri="http://schemas.openxmlformats.org/drawingml/2006/table">
            <a:tbl>
              <a:tblPr/>
              <a:tblGrid>
                <a:gridCol w="909157">
                  <a:extLst>
                    <a:ext uri="{9D8B030D-6E8A-4147-A177-3AD203B41FA5}">
                      <a16:colId xmlns:a16="http://schemas.microsoft.com/office/drawing/2014/main" val="3770715695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2862747601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758981448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4247875786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2174968112"/>
                    </a:ext>
                  </a:extLst>
                </a:gridCol>
                <a:gridCol w="909157">
                  <a:extLst>
                    <a:ext uri="{9D8B030D-6E8A-4147-A177-3AD203B41FA5}">
                      <a16:colId xmlns:a16="http://schemas.microsoft.com/office/drawing/2014/main" val="3470271674"/>
                    </a:ext>
                  </a:extLst>
                </a:gridCol>
              </a:tblGrid>
              <a:tr h="27179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Fixed Route Ridership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157309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97497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781,280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755,491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370,222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393,282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525,529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88996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880,079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805,880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333,389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395,706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589,100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441727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795,408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770,017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349,035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389,426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508,877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8364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837,665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815,378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378,371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438,310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563,424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520114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758,173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694,714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295,324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418,177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540,232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747138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670,554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746,344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276,468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387,785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579,365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379968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716,045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729,005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422,724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547,662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20465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698,976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764,293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275,242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401,963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523,320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54070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757,396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630,292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356,489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469,247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815161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779,357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315,901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356,158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458,194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99005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755,731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306,544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345,151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462,601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58623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729,045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336,563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365,471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477,309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943472"/>
                  </a:ext>
                </a:extLst>
              </a:tr>
              <a:tr h="2548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9,159,709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7,670,422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3,976,603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5,114,724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4,377,509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14352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89" y="1523464"/>
            <a:ext cx="3809150" cy="3809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516195" y="4917115"/>
            <a:ext cx="417014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4.4% decrease from January, 2023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30.2% increase from February, 2022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0885" y="6403662"/>
            <a:ext cx="645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78" y="6347367"/>
            <a:ext cx="876007" cy="4511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79439" y="643444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2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75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9109" y="201798"/>
            <a:ext cx="11516319" cy="6067526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487765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	PARATRANSIT/SUN VAN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3662"/>
            <a:ext cx="645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452376"/>
              </p:ext>
            </p:extLst>
          </p:nvPr>
        </p:nvGraphicFramePr>
        <p:xfrm>
          <a:off x="6735259" y="1032924"/>
          <a:ext cx="4312308" cy="3055986"/>
        </p:xfrm>
        <a:graphic>
          <a:graphicData uri="http://schemas.openxmlformats.org/drawingml/2006/table">
            <a:tbl>
              <a:tblPr/>
              <a:tblGrid>
                <a:gridCol w="718718">
                  <a:extLst>
                    <a:ext uri="{9D8B030D-6E8A-4147-A177-3AD203B41FA5}">
                      <a16:colId xmlns:a16="http://schemas.microsoft.com/office/drawing/2014/main" val="1143002424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3359577021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78487043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567829369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602674478"/>
                    </a:ext>
                  </a:extLst>
                </a:gridCol>
                <a:gridCol w="718718">
                  <a:extLst>
                    <a:ext uri="{9D8B030D-6E8A-4147-A177-3AD203B41FA5}">
                      <a16:colId xmlns:a16="http://schemas.microsoft.com/office/drawing/2014/main" val="1540238752"/>
                    </a:ext>
                  </a:extLst>
                </a:gridCol>
              </a:tblGrid>
              <a:tr h="20233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Paratransit (Sun Van) Ridership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857805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06459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20,732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6,786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10,901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13,623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71961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22,168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7,031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16,343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8061621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21,363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21,228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7,127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15,423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868094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24,424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7,479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14,007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224357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21,388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19,867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13,002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485885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19,004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19,496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6,094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156092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22,085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21,475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14,855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303836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20,618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6,179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11,874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15,359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00400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21,993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8,165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14,412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402560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22,936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9,589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913298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9,519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870871"/>
                  </a:ext>
                </a:extLst>
              </a:tr>
              <a:tr h="2023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19,741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10,215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13,756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540969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258,750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196,386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90,315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156,288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120,371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82260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007255"/>
              </p:ext>
            </p:extLst>
          </p:nvPr>
        </p:nvGraphicFramePr>
        <p:xfrm>
          <a:off x="762881" y="2942356"/>
          <a:ext cx="4198139" cy="3070245"/>
        </p:xfrm>
        <a:graphic>
          <a:graphicData uri="http://schemas.openxmlformats.org/drawingml/2006/table">
            <a:tbl>
              <a:tblPr/>
              <a:tblGrid>
                <a:gridCol w="694266">
                  <a:extLst>
                    <a:ext uri="{9D8B030D-6E8A-4147-A177-3AD203B41FA5}">
                      <a16:colId xmlns:a16="http://schemas.microsoft.com/office/drawing/2014/main" val="2164175108"/>
                    </a:ext>
                  </a:extLst>
                </a:gridCol>
                <a:gridCol w="726809">
                  <a:extLst>
                    <a:ext uri="{9D8B030D-6E8A-4147-A177-3AD203B41FA5}">
                      <a16:colId xmlns:a16="http://schemas.microsoft.com/office/drawing/2014/main" val="3179878061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3725324449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1264035823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3737699525"/>
                    </a:ext>
                  </a:extLst>
                </a:gridCol>
                <a:gridCol w="694266">
                  <a:extLst>
                    <a:ext uri="{9D8B030D-6E8A-4147-A177-3AD203B41FA5}">
                      <a16:colId xmlns:a16="http://schemas.microsoft.com/office/drawing/2014/main" val="141470004"/>
                    </a:ext>
                  </a:extLst>
                </a:gridCol>
              </a:tblGrid>
              <a:tr h="15972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 Van Applications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717872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FY21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71788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0565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57666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32124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816619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76023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95530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316277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709108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64794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75221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704214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166534"/>
                  </a:ext>
                </a:extLst>
              </a:tr>
              <a:tr h="2124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61647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13999" y="396424"/>
            <a:ext cx="355482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3.39% increase from January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29.34% increase from February 2022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71" y="1032924"/>
            <a:ext cx="2592957" cy="172863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921646"/>
              </p:ext>
            </p:extLst>
          </p:nvPr>
        </p:nvGraphicFramePr>
        <p:xfrm>
          <a:off x="6352999" y="4202190"/>
          <a:ext cx="5076825" cy="1932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2572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78" y="254324"/>
            <a:ext cx="11516319" cy="6067526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487765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	CUSTOMER SERVICE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041" y="492920"/>
            <a:ext cx="4233300" cy="27339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200885" y="6403662"/>
            <a:ext cx="647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4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76114"/>
              </p:ext>
            </p:extLst>
          </p:nvPr>
        </p:nvGraphicFramePr>
        <p:xfrm>
          <a:off x="902546" y="3631351"/>
          <a:ext cx="10360982" cy="2286000"/>
        </p:xfrm>
        <a:graphic>
          <a:graphicData uri="http://schemas.openxmlformats.org/drawingml/2006/table">
            <a:tbl>
              <a:tblPr/>
              <a:tblGrid>
                <a:gridCol w="1037647">
                  <a:extLst>
                    <a:ext uri="{9D8B030D-6E8A-4147-A177-3AD203B41FA5}">
                      <a16:colId xmlns:a16="http://schemas.microsoft.com/office/drawing/2014/main" val="90951286"/>
                    </a:ext>
                  </a:extLst>
                </a:gridCol>
                <a:gridCol w="1037647">
                  <a:extLst>
                    <a:ext uri="{9D8B030D-6E8A-4147-A177-3AD203B41FA5}">
                      <a16:colId xmlns:a16="http://schemas.microsoft.com/office/drawing/2014/main" val="3419014474"/>
                    </a:ext>
                  </a:extLst>
                </a:gridCol>
                <a:gridCol w="1033775">
                  <a:extLst>
                    <a:ext uri="{9D8B030D-6E8A-4147-A177-3AD203B41FA5}">
                      <a16:colId xmlns:a16="http://schemas.microsoft.com/office/drawing/2014/main" val="2771875015"/>
                    </a:ext>
                  </a:extLst>
                </a:gridCol>
                <a:gridCol w="1037647">
                  <a:extLst>
                    <a:ext uri="{9D8B030D-6E8A-4147-A177-3AD203B41FA5}">
                      <a16:colId xmlns:a16="http://schemas.microsoft.com/office/drawing/2014/main" val="595781324"/>
                    </a:ext>
                  </a:extLst>
                </a:gridCol>
                <a:gridCol w="1037647">
                  <a:extLst>
                    <a:ext uri="{9D8B030D-6E8A-4147-A177-3AD203B41FA5}">
                      <a16:colId xmlns:a16="http://schemas.microsoft.com/office/drawing/2014/main" val="875863545"/>
                    </a:ext>
                  </a:extLst>
                </a:gridCol>
                <a:gridCol w="1033775">
                  <a:extLst>
                    <a:ext uri="{9D8B030D-6E8A-4147-A177-3AD203B41FA5}">
                      <a16:colId xmlns:a16="http://schemas.microsoft.com/office/drawing/2014/main" val="785070296"/>
                    </a:ext>
                  </a:extLst>
                </a:gridCol>
                <a:gridCol w="1037647">
                  <a:extLst>
                    <a:ext uri="{9D8B030D-6E8A-4147-A177-3AD203B41FA5}">
                      <a16:colId xmlns:a16="http://schemas.microsoft.com/office/drawing/2014/main" val="3739020103"/>
                    </a:ext>
                  </a:extLst>
                </a:gridCol>
                <a:gridCol w="1037647">
                  <a:extLst>
                    <a:ext uri="{9D8B030D-6E8A-4147-A177-3AD203B41FA5}">
                      <a16:colId xmlns:a16="http://schemas.microsoft.com/office/drawing/2014/main" val="911522093"/>
                    </a:ext>
                  </a:extLst>
                </a:gridCol>
                <a:gridCol w="1033775">
                  <a:extLst>
                    <a:ext uri="{9D8B030D-6E8A-4147-A177-3AD203B41FA5}">
                      <a16:colId xmlns:a16="http://schemas.microsoft.com/office/drawing/2014/main" val="817447951"/>
                    </a:ext>
                  </a:extLst>
                </a:gridCol>
                <a:gridCol w="1033775">
                  <a:extLst>
                    <a:ext uri="{9D8B030D-6E8A-4147-A177-3AD203B41FA5}">
                      <a16:colId xmlns:a16="http://schemas.microsoft.com/office/drawing/2014/main" val="210072387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Plan Your Ride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Sun Van Reservations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 Calls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317970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Presented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Calls Handled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4842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13,712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15,755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13,817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4375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16,288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15,093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775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16,795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13,520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3028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55.44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2223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65.29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11,701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14,557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86.88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0146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13,985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12,752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13,983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7181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16,680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93.54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18,463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4163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15,870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14,349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90.42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17,745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15,730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88.64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904055"/>
                  </a:ext>
                </a:extLst>
              </a:tr>
            </a:tbl>
          </a:graphicData>
        </a:graphic>
      </p:graphicFrame>
      <p:graphicFrame>
        <p:nvGraphicFramePr>
          <p:cNvPr id="28" name="Chart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919112"/>
              </p:ext>
            </p:extLst>
          </p:nvPr>
        </p:nvGraphicFramePr>
        <p:xfrm>
          <a:off x="572263" y="1059988"/>
          <a:ext cx="4616425" cy="236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5740660" y="1726394"/>
            <a:ext cx="961408" cy="1028562"/>
            <a:chOff x="8084454" y="4260261"/>
            <a:chExt cx="961408" cy="1028562"/>
          </a:xfrm>
        </p:grpSpPr>
        <p:grpSp>
          <p:nvGrpSpPr>
            <p:cNvPr id="30" name="Group 29"/>
            <p:cNvGrpSpPr/>
            <p:nvPr/>
          </p:nvGrpSpPr>
          <p:grpSpPr>
            <a:xfrm>
              <a:off x="8084454" y="4265767"/>
              <a:ext cx="961408" cy="992262"/>
              <a:chOff x="8128162" y="4225209"/>
              <a:chExt cx="737004" cy="797130"/>
            </a:xfrm>
          </p:grpSpPr>
          <p:sp>
            <p:nvSpPr>
              <p:cNvPr id="34" name="Rectangle 33"/>
              <p:cNvSpPr/>
              <p:nvPr/>
            </p:nvSpPr>
            <p:spPr>
              <a:xfrm rot="16200000">
                <a:off x="7861547" y="4491826"/>
                <a:ext cx="797128" cy="263897"/>
              </a:xfrm>
              <a:prstGeom prst="rect">
                <a:avLst/>
              </a:prstGeom>
              <a:solidFill>
                <a:srgbClr val="6A7A1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 rot="16200000">
                <a:off x="8115643" y="4501626"/>
                <a:ext cx="797129" cy="24429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 rot="16200000">
                <a:off x="8354268" y="4511441"/>
                <a:ext cx="797129" cy="224666"/>
              </a:xfrm>
              <a:prstGeom prst="rect">
                <a:avLst/>
              </a:prstGeom>
              <a:solidFill>
                <a:srgbClr val="0066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8778544" y="4273160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FEBRUARY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470415" y="4311775"/>
              <a:ext cx="24156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JANUARY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132495" y="4260261"/>
              <a:ext cx="2415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DECEMBER</a:t>
              </a:r>
              <a:endParaRPr lang="en-US" sz="7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57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19072" y="126241"/>
            <a:ext cx="11791949" cy="6105594"/>
            <a:chOff x="379141" y="1427356"/>
            <a:chExt cx="11516319" cy="5071241"/>
          </a:xfrm>
        </p:grpSpPr>
        <p:sp>
          <p:nvSpPr>
            <p:cNvPr id="4" name="Rectangle 3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552805" y="4112442"/>
            <a:ext cx="2914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*Security Checks include officers conducting proactive/routine checks of Transit facilities (bus stops, transit centers) to ensure these areas remain safe.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0884" y="6346640"/>
            <a:ext cx="64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7" y="6305734"/>
            <a:ext cx="876007" cy="451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5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13" y="1684730"/>
            <a:ext cx="4538452" cy="3588029"/>
          </a:xfrm>
          <a:prstGeom prst="rect">
            <a:avLst/>
          </a:prstGeom>
          <a:effectLst/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941476"/>
              </p:ext>
            </p:extLst>
          </p:nvPr>
        </p:nvGraphicFramePr>
        <p:xfrm>
          <a:off x="5410793" y="362309"/>
          <a:ext cx="6252119" cy="3295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584582"/>
              </p:ext>
            </p:extLst>
          </p:nvPr>
        </p:nvGraphicFramePr>
        <p:xfrm>
          <a:off x="9019887" y="3844580"/>
          <a:ext cx="2438399" cy="2200275"/>
        </p:xfrm>
        <a:graphic>
          <a:graphicData uri="http://schemas.openxmlformats.org/drawingml/2006/table">
            <a:tbl>
              <a:tblPr/>
              <a:tblGrid>
                <a:gridCol w="1015209">
                  <a:extLst>
                    <a:ext uri="{9D8B030D-6E8A-4147-A177-3AD203B41FA5}">
                      <a16:colId xmlns:a16="http://schemas.microsoft.com/office/drawing/2014/main" val="2733421156"/>
                    </a:ext>
                  </a:extLst>
                </a:gridCol>
                <a:gridCol w="711595">
                  <a:extLst>
                    <a:ext uri="{9D8B030D-6E8A-4147-A177-3AD203B41FA5}">
                      <a16:colId xmlns:a16="http://schemas.microsoft.com/office/drawing/2014/main" val="2562197513"/>
                    </a:ext>
                  </a:extLst>
                </a:gridCol>
                <a:gridCol w="711595">
                  <a:extLst>
                    <a:ext uri="{9D8B030D-6E8A-4147-A177-3AD203B41FA5}">
                      <a16:colId xmlns:a16="http://schemas.microsoft.com/office/drawing/2014/main" val="3130879668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Security Calls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Security Check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3904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3443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2616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5809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43654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327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2494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9166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807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318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4836" y="207034"/>
            <a:ext cx="11516319" cy="6050273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 CALLS BY LOCATION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5" y="6403659"/>
            <a:ext cx="6467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6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929663" y="1599580"/>
            <a:ext cx="1996651" cy="755525"/>
            <a:chOff x="7392360" y="4025108"/>
            <a:chExt cx="1450493" cy="625004"/>
          </a:xfrm>
        </p:grpSpPr>
        <p:grpSp>
          <p:nvGrpSpPr>
            <p:cNvPr id="31" name="Group 30"/>
            <p:cNvGrpSpPr/>
            <p:nvPr/>
          </p:nvGrpSpPr>
          <p:grpSpPr>
            <a:xfrm>
              <a:off x="7392360" y="4039056"/>
              <a:ext cx="1450493" cy="611056"/>
              <a:chOff x="10172818" y="4000689"/>
              <a:chExt cx="1450493" cy="611056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10941824" y="4383849"/>
                <a:ext cx="681487" cy="198407"/>
              </a:xfrm>
              <a:prstGeom prst="rect">
                <a:avLst/>
              </a:prstGeom>
              <a:solidFill>
                <a:srgbClr val="6A7A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8CAF1D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172818" y="4000689"/>
                <a:ext cx="769005" cy="611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February</a:t>
                </a:r>
              </a:p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January</a:t>
                </a:r>
              </a:p>
              <a:p>
                <a:pPr algn="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December</a:t>
                </a: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8161366" y="4223809"/>
              <a:ext cx="681487" cy="19840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CAF1D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161366" y="4025108"/>
              <a:ext cx="681487" cy="198407"/>
            </a:xfrm>
            <a:prstGeom prst="rect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8CAF1D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416" y="552054"/>
            <a:ext cx="3542637" cy="2361758"/>
          </a:xfrm>
          <a:prstGeom prst="rect">
            <a:avLst/>
          </a:prstGeom>
        </p:spPr>
      </p:pic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837524"/>
              </p:ext>
            </p:extLst>
          </p:nvPr>
        </p:nvGraphicFramePr>
        <p:xfrm>
          <a:off x="6323162" y="3153653"/>
          <a:ext cx="5326891" cy="285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Chart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500844"/>
              </p:ext>
            </p:extLst>
          </p:nvPr>
        </p:nvGraphicFramePr>
        <p:xfrm>
          <a:off x="531011" y="949585"/>
          <a:ext cx="4886377" cy="506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74030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4878" y="250166"/>
            <a:ext cx="11516319" cy="6050273"/>
            <a:chOff x="379141" y="1427356"/>
            <a:chExt cx="11516319" cy="5071241"/>
          </a:xfrm>
        </p:grpSpPr>
        <p:sp>
          <p:nvSpPr>
            <p:cNvPr id="4" name="Rectangle 3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 CALLS BY LOCATION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0884" y="6403659"/>
            <a:ext cx="649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0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7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5987" y="1109009"/>
            <a:ext cx="8382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5987" y="3495460"/>
            <a:ext cx="83820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807809"/>
              </p:ext>
            </p:extLst>
          </p:nvPr>
        </p:nvGraphicFramePr>
        <p:xfrm>
          <a:off x="715983" y="1353889"/>
          <a:ext cx="10777844" cy="2038350"/>
        </p:xfrm>
        <a:graphic>
          <a:graphicData uri="http://schemas.openxmlformats.org/drawingml/2006/table">
            <a:tbl>
              <a:tblPr/>
              <a:tblGrid>
                <a:gridCol w="1038828">
                  <a:extLst>
                    <a:ext uri="{9D8B030D-6E8A-4147-A177-3AD203B41FA5}">
                      <a16:colId xmlns:a16="http://schemas.microsoft.com/office/drawing/2014/main" val="1949333040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1652025454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1824052212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1147379585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4230573850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3028916558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4148911182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1896772555"/>
                    </a:ext>
                  </a:extLst>
                </a:gridCol>
                <a:gridCol w="1217377">
                  <a:extLst>
                    <a:ext uri="{9D8B030D-6E8A-4147-A177-3AD203B41FA5}">
                      <a16:colId xmlns:a16="http://schemas.microsoft.com/office/drawing/2014/main" val="2158396116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NWTC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Yale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Daytona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Tramway/Wenonah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8446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1268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9128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584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4154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3055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828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46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31257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207728"/>
              </p:ext>
            </p:extLst>
          </p:nvPr>
        </p:nvGraphicFramePr>
        <p:xfrm>
          <a:off x="715983" y="3741681"/>
          <a:ext cx="10777840" cy="2141531"/>
        </p:xfrm>
        <a:graphic>
          <a:graphicData uri="http://schemas.openxmlformats.org/drawingml/2006/table">
            <a:tbl>
              <a:tblPr/>
              <a:tblGrid>
                <a:gridCol w="673615">
                  <a:extLst>
                    <a:ext uri="{9D8B030D-6E8A-4147-A177-3AD203B41FA5}">
                      <a16:colId xmlns:a16="http://schemas.microsoft.com/office/drawing/2014/main" val="488298929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458557687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994209476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63458018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095121858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680352668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056344824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1922700700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772730281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441035798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559024720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3807303729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2804930146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98276514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444080363"/>
                    </a:ext>
                  </a:extLst>
                </a:gridCol>
                <a:gridCol w="673615">
                  <a:extLst>
                    <a:ext uri="{9D8B030D-6E8A-4147-A177-3AD203B41FA5}">
                      <a16:colId xmlns:a16="http://schemas.microsoft.com/office/drawing/2014/main" val="776278705"/>
                    </a:ext>
                  </a:extLst>
                </a:gridCol>
              </a:tblGrid>
              <a:tr h="4283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</a:t>
                      </a: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53/54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</a:t>
                      </a:r>
                      <a:endParaRPr lang="en-US" sz="11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140/141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Route 766/777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215309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701261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229294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40320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83906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093442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405370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490060"/>
                  </a:ext>
                </a:extLst>
              </a:tr>
              <a:tr h="214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12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83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9072" y="126241"/>
            <a:ext cx="11791949" cy="6194938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CALLS BY TYPE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2991"/>
            <a:ext cx="644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8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5"/>
            <a:ext cx="876007" cy="451144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169976" y="2054294"/>
            <a:ext cx="342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169976" y="4679232"/>
            <a:ext cx="342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854955"/>
              </p:ext>
            </p:extLst>
          </p:nvPr>
        </p:nvGraphicFramePr>
        <p:xfrm>
          <a:off x="387744" y="853712"/>
          <a:ext cx="5782228" cy="2557989"/>
        </p:xfrm>
        <a:graphic>
          <a:graphicData uri="http://schemas.openxmlformats.org/drawingml/2006/table">
            <a:tbl>
              <a:tblPr/>
              <a:tblGrid>
                <a:gridCol w="475252">
                  <a:extLst>
                    <a:ext uri="{9D8B030D-6E8A-4147-A177-3AD203B41FA5}">
                      <a16:colId xmlns:a16="http://schemas.microsoft.com/office/drawing/2014/main" val="4208565764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180597264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1227735177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128759420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2340997971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967843707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309989401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3156392714"/>
                    </a:ext>
                  </a:extLst>
                </a:gridCol>
                <a:gridCol w="663372">
                  <a:extLst>
                    <a:ext uri="{9D8B030D-6E8A-4147-A177-3AD203B41FA5}">
                      <a16:colId xmlns:a16="http://schemas.microsoft.com/office/drawing/2014/main" val="1024550276"/>
                    </a:ext>
                  </a:extLst>
                </a:gridCol>
              </a:tblGrid>
              <a:tr h="4320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  <a:endParaRPr lang="en-US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Assault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Fight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Fire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Mental Health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Traffic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Trespass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Vandal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Suspicious Situation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486811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812215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40611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021907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8566459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806245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5215491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525736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057549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972552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428779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757208"/>
                  </a:ext>
                </a:extLst>
              </a:tr>
              <a:tr h="1728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280274"/>
                  </a:ext>
                </a:extLst>
              </a:tr>
            </a:tbl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007479"/>
              </p:ext>
            </p:extLst>
          </p:nvPr>
        </p:nvGraphicFramePr>
        <p:xfrm>
          <a:off x="6512872" y="329954"/>
          <a:ext cx="5328321" cy="308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767369"/>
              </p:ext>
            </p:extLst>
          </p:nvPr>
        </p:nvGraphicFramePr>
        <p:xfrm>
          <a:off x="387744" y="3493513"/>
          <a:ext cx="5782227" cy="2743384"/>
        </p:xfrm>
        <a:graphic>
          <a:graphicData uri="http://schemas.openxmlformats.org/drawingml/2006/table">
            <a:tbl>
              <a:tblPr/>
              <a:tblGrid>
                <a:gridCol w="578223">
                  <a:extLst>
                    <a:ext uri="{9D8B030D-6E8A-4147-A177-3AD203B41FA5}">
                      <a16:colId xmlns:a16="http://schemas.microsoft.com/office/drawing/2014/main" val="2893750182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2831115638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733004024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3719546472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1698324585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3141868814"/>
                    </a:ext>
                  </a:extLst>
                </a:gridCol>
                <a:gridCol w="867334">
                  <a:extLst>
                    <a:ext uri="{9D8B030D-6E8A-4147-A177-3AD203B41FA5}">
                      <a16:colId xmlns:a16="http://schemas.microsoft.com/office/drawing/2014/main" val="35665840"/>
                    </a:ext>
                  </a:extLst>
                </a:gridCol>
              </a:tblGrid>
              <a:tr h="3919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FY23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Intoxicated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Narcotics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Disorderly Conduct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Loitering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Wellness/ Medical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73949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187540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698825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332596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96231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226675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798068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823833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122300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755930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93136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134933"/>
                  </a:ext>
                </a:extLst>
              </a:tr>
              <a:tr h="195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832889"/>
                  </a:ext>
                </a:extLst>
              </a:tr>
            </a:tbl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147745"/>
              </p:ext>
            </p:extLst>
          </p:nvPr>
        </p:nvGraphicFramePr>
        <p:xfrm>
          <a:off x="6512873" y="3493697"/>
          <a:ext cx="53283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79231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878" y="207034"/>
            <a:ext cx="11516319" cy="6093404"/>
            <a:chOff x="379141" y="1427356"/>
            <a:chExt cx="11516319" cy="5071241"/>
          </a:xfrm>
        </p:grpSpPr>
        <p:sp>
          <p:nvSpPr>
            <p:cNvPr id="3" name="Rectangle 2"/>
            <p:cNvSpPr/>
            <p:nvPr/>
          </p:nvSpPr>
          <p:spPr>
            <a:xfrm>
              <a:off x="379141" y="1427357"/>
              <a:ext cx="11516319" cy="50712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79142" y="1427356"/>
              <a:ext cx="4682020" cy="49786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Monthly Updates &amp; Accomplishments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00884" y="6403662"/>
            <a:ext cx="6398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MONTHLY INFORMATIONAL REPORT | FEBRUARY 2023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771" y="6403662"/>
            <a:ext cx="2050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PAGE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78" y="6362083"/>
            <a:ext cx="876007" cy="451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4907" y="1061267"/>
            <a:ext cx="109199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Closed 49 service requests from 311 related to bus stops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Installed “No Trespassing” signs at all ART stations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Submitted RAISE Grant application for Uptown TOD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Launched phase 2 of public engagement for the ABQ RIDE Forward Network Plan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Engaged with approximately 612 individuals at marketing/tabling events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Thanked ABQ RIDE passengers by passing out free pizza coupons for Papa Murphy’s on Rider Appreciation Day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Trained Dispatchers on new radio system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Addressed safety concerns at route 11 bus stop near UNMH. 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Hired 7 new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Motorcoach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Operators and 3 new Sun Van Chauffeurs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Completed detailed cleaning of 61 buses and 29 Sun Vans</a:t>
            </a:r>
          </a:p>
          <a:p>
            <a:pPr>
              <a:buClr>
                <a:srgbClr val="6A7A1C"/>
              </a:buClr>
            </a:pP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6A7A1C"/>
              </a:buClr>
              <a:buFont typeface="Arial" panose="020B0604020202020204" pitchFamily="34" charset="0"/>
              <a:buChar char="♦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Mechanics completed 592 work orders.</a:t>
            </a:r>
          </a:p>
        </p:txBody>
      </p:sp>
    </p:spTree>
    <p:extLst>
      <p:ext uri="{BB962C8B-B14F-4D97-AF65-F5344CB8AC3E}">
        <p14:creationId xmlns:p14="http://schemas.microsoft.com/office/powerpoint/2010/main" val="107528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7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757070"/>
    </a:accent1>
    <a:accent2>
      <a:srgbClr val="000000"/>
    </a:accent2>
    <a:accent3>
      <a:srgbClr val="CC0000"/>
    </a:accent3>
    <a:accent4>
      <a:srgbClr val="006666"/>
    </a:accent4>
    <a:accent5>
      <a:srgbClr val="808000"/>
    </a:accent5>
    <a:accent6>
      <a:srgbClr val="BFBFBF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14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00206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14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00206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11">
    <a:dk1>
      <a:sysClr val="windowText" lastClr="000000"/>
    </a:dk1>
    <a:lt1>
      <a:srgbClr val="FFFFFF"/>
    </a:lt1>
    <a:dk2>
      <a:srgbClr val="FFFFFF"/>
    </a:dk2>
    <a:lt2>
      <a:srgbClr val="E7E6E6"/>
    </a:lt2>
    <a:accent1>
      <a:srgbClr val="808000"/>
    </a:accent1>
    <a:accent2>
      <a:srgbClr val="006666"/>
    </a:accent2>
    <a:accent3>
      <a:srgbClr val="CC0000"/>
    </a:accent3>
    <a:accent4>
      <a:srgbClr val="000000"/>
    </a:accent4>
    <a:accent5>
      <a:srgbClr val="757070"/>
    </a:accent5>
    <a:accent6>
      <a:srgbClr val="E7E6E6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75749</TotalTime>
  <Words>1165</Words>
  <Application>Microsoft Office PowerPoint</Application>
  <PresentationFormat>Widescreen</PresentationFormat>
  <Paragraphs>891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N. Holcomb</dc:creator>
  <cp:lastModifiedBy>Megan N. Holcomb</cp:lastModifiedBy>
  <cp:revision>320</cp:revision>
  <cp:lastPrinted>2023-04-11T20:58:06Z</cp:lastPrinted>
  <dcterms:created xsi:type="dcterms:W3CDTF">2022-06-10T15:57:16Z</dcterms:created>
  <dcterms:modified xsi:type="dcterms:W3CDTF">2023-04-13T22:38:37Z</dcterms:modified>
</cp:coreProperties>
</file>