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59" r:id="rId7"/>
    <p:sldId id="256" r:id="rId8"/>
    <p:sldId id="257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5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0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93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1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2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7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9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5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3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9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3DEB7-AFCA-4A9C-A792-508DA3B8E289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0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– June 2018 crime statistics for Albuquerque Police Department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605" y="2865027"/>
            <a:ext cx="3457575" cy="261937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303" y="2720484"/>
            <a:ext cx="3806056" cy="2908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70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6882" cy="16264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480520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was prepared by Crime Analysis Unit of the Real Time Crime Center, Albuquerque Police Department.  Data developed July 12</a:t>
            </a:r>
            <a:r>
              <a:rPr lang="en-US" baseline="30000" dirty="0" smtClean="0"/>
              <a:t>th</a:t>
            </a:r>
            <a:r>
              <a:rPr lang="en-US" dirty="0" smtClean="0"/>
              <a:t>, 2018.  </a:t>
            </a:r>
          </a:p>
          <a:p>
            <a:r>
              <a:rPr lang="en-US" dirty="0" smtClean="0"/>
              <a:t>Disclaimer: Numbers are subject to change.  Data represents January – June 2017 as compared to January – June 2018.  </a:t>
            </a:r>
            <a:r>
              <a:rPr lang="en-US" dirty="0"/>
              <a:t>D</a:t>
            </a:r>
            <a:r>
              <a:rPr lang="en-US" dirty="0" smtClean="0"/>
              <a:t>ata Source: Albuquerque Police Department Police Report Records System.  These numbers do not represent Uniformed Crime Reporting numbers.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07301" y="1182030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PROPERTY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8258" y="-1"/>
            <a:ext cx="8083602" cy="53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69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414" y="86688"/>
            <a:ext cx="7933968" cy="52013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45978" cy="16277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480520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was prepared by Crime Analysis Unit of the Real Time Crime Center, Albuquerque Police Department.  Data developed </a:t>
            </a:r>
            <a:r>
              <a:rPr lang="en-US" dirty="0" smtClean="0"/>
              <a:t>July 12</a:t>
            </a:r>
            <a:r>
              <a:rPr lang="en-US" baseline="30000" dirty="0" smtClean="0"/>
              <a:t>th</a:t>
            </a:r>
            <a:r>
              <a:rPr lang="en-US" dirty="0"/>
              <a:t>, 2018.  </a:t>
            </a:r>
          </a:p>
          <a:p>
            <a:r>
              <a:rPr lang="en-US" dirty="0"/>
              <a:t>Disclaimer: Numbers are subject to change.  Data represents January – </a:t>
            </a:r>
            <a:r>
              <a:rPr lang="en-US" dirty="0" smtClean="0"/>
              <a:t>June 2017 </a:t>
            </a:r>
            <a:r>
              <a:rPr lang="en-US" dirty="0"/>
              <a:t>as compared to January – </a:t>
            </a:r>
            <a:r>
              <a:rPr lang="en-US" dirty="0" smtClean="0"/>
              <a:t>June 2018</a:t>
            </a:r>
            <a:r>
              <a:rPr lang="en-US" dirty="0"/>
              <a:t>.  Data Source: Albuquerque Police Department </a:t>
            </a:r>
            <a:r>
              <a:rPr lang="en-US" dirty="0" smtClean="0"/>
              <a:t>Computer Aided Dispatch System.  </a:t>
            </a:r>
            <a:r>
              <a:rPr lang="en-US" dirty="0"/>
              <a:t>These numbers do not represent Uniformed Crime Reporting numbers.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05326" y="1182029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TRAFFIC </a:t>
            </a:r>
          </a:p>
          <a:p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67647" y="790650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Proactive Policing Measure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53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5390703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was prepared by Crime Analysis Unit of the Real Time Crime Center, Albuquerque Police Department.  Data developed </a:t>
            </a:r>
            <a:r>
              <a:rPr lang="en-US" dirty="0" smtClean="0"/>
              <a:t>July 12</a:t>
            </a:r>
            <a:r>
              <a:rPr lang="en-US" baseline="30000" dirty="0" smtClean="0"/>
              <a:t>th</a:t>
            </a:r>
            <a:r>
              <a:rPr lang="en-US" dirty="0"/>
              <a:t>, 2018.  </a:t>
            </a:r>
          </a:p>
          <a:p>
            <a:r>
              <a:rPr lang="en-US" dirty="0"/>
              <a:t>Disclaimer: Numbers are subject to change.  Data represents January – </a:t>
            </a:r>
            <a:r>
              <a:rPr lang="en-US" dirty="0" smtClean="0"/>
              <a:t>June 2017 </a:t>
            </a:r>
            <a:r>
              <a:rPr lang="en-US" dirty="0"/>
              <a:t>as compared to January – </a:t>
            </a:r>
            <a:r>
              <a:rPr lang="en-US" dirty="0" smtClean="0"/>
              <a:t>June 2018</a:t>
            </a:r>
            <a:r>
              <a:rPr lang="en-US" dirty="0"/>
              <a:t>.  Data Source: Albuquerque Police Department Police Report Records </a:t>
            </a:r>
            <a:r>
              <a:rPr lang="en-US" dirty="0" smtClean="0"/>
              <a:t>System and Major Cities Chiefs Association Violent Crime Survey </a:t>
            </a:r>
            <a:r>
              <a:rPr lang="en-US" i="1" dirty="0" smtClean="0"/>
              <a:t>(Data Collected on: July 12, 2018)</a:t>
            </a:r>
            <a:r>
              <a:rPr lang="en-US" dirty="0" smtClean="0"/>
              <a:t>.  </a:t>
            </a:r>
            <a:r>
              <a:rPr lang="en-US" dirty="0"/>
              <a:t>These numbers do not represent Uniformed Crime Reporting numbers.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43878" y="1092213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VIOLENT </a:t>
            </a:r>
          </a:p>
          <a:p>
            <a:pPr algn="ctr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45978" cy="162777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4189" y="93822"/>
            <a:ext cx="8068890" cy="524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162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5580479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Data was prepared by Crime Analysis Unit of the Real Time Crime Center, Albuquerque Police Department.  Data developed </a:t>
            </a:r>
            <a:r>
              <a:rPr lang="en-US" dirty="0" smtClean="0">
                <a:solidFill>
                  <a:prstClr val="black"/>
                </a:solidFill>
              </a:rPr>
              <a:t>July 17</a:t>
            </a:r>
            <a:r>
              <a:rPr lang="en-US" baseline="30000" dirty="0" smtClean="0">
                <a:solidFill>
                  <a:prstClr val="black"/>
                </a:solidFill>
              </a:rPr>
              <a:t>th</a:t>
            </a:r>
            <a:r>
              <a:rPr lang="en-US" dirty="0">
                <a:solidFill>
                  <a:prstClr val="black"/>
                </a:solidFill>
              </a:rPr>
              <a:t>, 2018.  </a:t>
            </a:r>
          </a:p>
          <a:p>
            <a:r>
              <a:rPr lang="en-US" dirty="0">
                <a:solidFill>
                  <a:prstClr val="black"/>
                </a:solidFill>
              </a:rPr>
              <a:t>Disclaimer: Numbers are subject to change.  Data represents </a:t>
            </a:r>
            <a:r>
              <a:rPr lang="en-US" dirty="0" smtClean="0">
                <a:solidFill>
                  <a:prstClr val="black"/>
                </a:solidFill>
              </a:rPr>
              <a:t>January </a:t>
            </a:r>
            <a:r>
              <a:rPr lang="en-US" dirty="0">
                <a:solidFill>
                  <a:prstClr val="black"/>
                </a:solidFill>
              </a:rPr>
              <a:t>– </a:t>
            </a:r>
            <a:r>
              <a:rPr lang="en-US" dirty="0" smtClean="0">
                <a:solidFill>
                  <a:prstClr val="black"/>
                </a:solidFill>
              </a:rPr>
              <a:t>June 2018</a:t>
            </a:r>
            <a:r>
              <a:rPr lang="en-US" dirty="0">
                <a:solidFill>
                  <a:prstClr val="black"/>
                </a:solidFill>
              </a:rPr>
              <a:t>.  Data Source: Albuquerque Police Department Police Report Records </a:t>
            </a:r>
            <a:r>
              <a:rPr lang="en-US" dirty="0" smtClean="0">
                <a:solidFill>
                  <a:prstClr val="black"/>
                </a:solidFill>
              </a:rPr>
              <a:t>System. These </a:t>
            </a:r>
            <a:r>
              <a:rPr lang="en-US" dirty="0">
                <a:solidFill>
                  <a:prstClr val="black"/>
                </a:solidFill>
              </a:rPr>
              <a:t>numbers do not represent Uniformed Crime Reporting numbers.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43878" y="1092213"/>
            <a:ext cx="1207382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 THEFT</a:t>
            </a:r>
            <a:endParaRPr lang="en-US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45978" cy="16277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75045" y="280386"/>
            <a:ext cx="8082951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Albuquerque Police Department 2018 </a:t>
            </a:r>
          </a:p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6-Month (January – June) Auto Theft Related Measures:</a:t>
            </a:r>
          </a:p>
          <a:p>
            <a:pPr algn="ctr"/>
            <a:endParaRPr lang="en-US" sz="1000" dirty="0">
              <a:solidFill>
                <a:prstClr val="black"/>
              </a:solidFill>
            </a:endParaRPr>
          </a:p>
          <a:p>
            <a:pPr algn="ctr"/>
            <a:r>
              <a:rPr lang="en-US" sz="2400" b="1" dirty="0" smtClean="0">
                <a:solidFill>
                  <a:prstClr val="black"/>
                </a:solidFill>
              </a:rPr>
              <a:t>Recovered Stolen Vehicles:	2008</a:t>
            </a:r>
          </a:p>
          <a:p>
            <a:pPr algn="ctr"/>
            <a:r>
              <a:rPr lang="en-US" sz="2400" b="1" dirty="0" smtClean="0">
                <a:solidFill>
                  <a:prstClr val="black"/>
                </a:solidFill>
              </a:rPr>
              <a:t>Auto Theft Related Arrests:	394</a:t>
            </a:r>
          </a:p>
          <a:p>
            <a:pPr algn="ctr"/>
            <a:endParaRPr lang="en-US" sz="900" b="1" dirty="0">
              <a:solidFill>
                <a:prstClr val="black"/>
              </a:solidFill>
            </a:endParaRPr>
          </a:p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 Theft Unit 2018 </a:t>
            </a:r>
          </a:p>
          <a:p>
            <a:pPr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6-Month (January –June) Auto Theft Related Measures:</a:t>
            </a:r>
          </a:p>
          <a:p>
            <a:pPr algn="ctr"/>
            <a:endParaRPr lang="en-US" sz="800" b="1" dirty="0">
              <a:solidFill>
                <a:prstClr val="black"/>
              </a:solidFill>
            </a:endParaRPr>
          </a:p>
          <a:p>
            <a:r>
              <a:rPr lang="en-US" sz="2400" b="1" dirty="0" smtClean="0">
                <a:solidFill>
                  <a:prstClr val="black"/>
                </a:solidFill>
              </a:rPr>
              <a:t>		Recovered Stolen Vehicles:	207</a:t>
            </a:r>
          </a:p>
          <a:p>
            <a:r>
              <a:rPr lang="en-US" sz="2400" b="1" dirty="0" smtClean="0">
                <a:solidFill>
                  <a:prstClr val="black"/>
                </a:solidFill>
              </a:rPr>
              <a:t>		Auto Theft-Related Arrests:	206</a:t>
            </a:r>
            <a:br>
              <a:rPr lang="en-US" sz="2400" b="1" dirty="0" smtClean="0">
                <a:solidFill>
                  <a:prstClr val="black"/>
                </a:solidFill>
              </a:rPr>
            </a:br>
            <a:r>
              <a:rPr lang="en-US" sz="2400" b="1" dirty="0" smtClean="0">
                <a:solidFill>
                  <a:prstClr val="black"/>
                </a:solidFill>
              </a:rPr>
              <a:t>		Bait Car Arrests:		24</a:t>
            </a:r>
          </a:p>
          <a:p>
            <a:r>
              <a:rPr lang="en-US" sz="2400" b="1" dirty="0" smtClean="0">
                <a:solidFill>
                  <a:prstClr val="black"/>
                </a:solidFill>
              </a:rPr>
              <a:t>		Value:			$2.6 million</a:t>
            </a:r>
          </a:p>
          <a:p>
            <a:pPr algn="ctr"/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358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quarter 2018 crime statistics for Albuquerque Police Department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605" y="2865027"/>
            <a:ext cx="3457575" cy="261937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303" y="2720484"/>
            <a:ext cx="3806056" cy="2908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99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6882" cy="1626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2210" y="-17253"/>
            <a:ext cx="8158299" cy="54805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480520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was prepared by Crime Analysis Unit of the Real Time Crime Center, Albuquerque Police Department.  Data developed April 8</a:t>
            </a:r>
            <a:r>
              <a:rPr lang="en-US" baseline="30000" dirty="0" smtClean="0"/>
              <a:t>th</a:t>
            </a:r>
            <a:r>
              <a:rPr lang="en-US" dirty="0" smtClean="0"/>
              <a:t>, 2018.  </a:t>
            </a:r>
          </a:p>
          <a:p>
            <a:r>
              <a:rPr lang="en-US" dirty="0" smtClean="0"/>
              <a:t>Disclaimer: Numbers are subject to change.  Data represents January – March 2017 as compared to January – March 2018.  </a:t>
            </a:r>
            <a:r>
              <a:rPr lang="en-US" dirty="0"/>
              <a:t>D</a:t>
            </a:r>
            <a:r>
              <a:rPr lang="en-US" dirty="0" smtClean="0"/>
              <a:t>ata Source: Albuquerque Police Department Police Report Records System.  These numbers do not represent Uniformed Crime Reporting numbers.  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911369" y="1612603"/>
            <a:ext cx="1028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-31%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0374" y="1981935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-12%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8809969" y="3269563"/>
            <a:ext cx="659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-6%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07301" y="1182030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PROPERTY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3817" y="2770446"/>
            <a:ext cx="659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7</a:t>
            </a:r>
            <a:r>
              <a:rPr lang="en-US" sz="2400" b="1" dirty="0" smtClean="0">
                <a:solidFill>
                  <a:srgbClr val="FF0000"/>
                </a:solidFill>
              </a:rPr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252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45978" cy="16277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480520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was prepared by Crime Analysis Unit of the Real Time Crime Center, Albuquerque Police Department.  Data developed April 8</a:t>
            </a:r>
            <a:r>
              <a:rPr lang="en-US" baseline="30000" dirty="0"/>
              <a:t>th</a:t>
            </a:r>
            <a:r>
              <a:rPr lang="en-US" dirty="0"/>
              <a:t>, 2018.  </a:t>
            </a:r>
          </a:p>
          <a:p>
            <a:r>
              <a:rPr lang="en-US" dirty="0"/>
              <a:t>Disclaimer: Numbers are subject to change.  Data represents January – March 2017 as compared to January – March 2018.  Data Source: Albuquerque Police Department </a:t>
            </a:r>
            <a:r>
              <a:rPr lang="en-US" dirty="0" smtClean="0"/>
              <a:t>Computer Aided Dispatch System.  </a:t>
            </a:r>
            <a:r>
              <a:rPr lang="en-US" dirty="0"/>
              <a:t>These numbers do not represent Uniformed Crime Reporting numbers.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4066" y="0"/>
            <a:ext cx="8158299" cy="54805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05326" y="1182029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TRAFFIC </a:t>
            </a:r>
          </a:p>
          <a:p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12238" y="1447065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+71%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20465" y="876917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Proactive Policing Measure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1439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763" y="-1"/>
            <a:ext cx="8318238" cy="5390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390703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was prepared by Crime Analysis Unit of the Real Time Crime Center, Albuquerque Police Department.  Data developed April 8</a:t>
            </a:r>
            <a:r>
              <a:rPr lang="en-US" baseline="30000" dirty="0"/>
              <a:t>th</a:t>
            </a:r>
            <a:r>
              <a:rPr lang="en-US" dirty="0"/>
              <a:t>, 2018.  </a:t>
            </a:r>
          </a:p>
          <a:p>
            <a:r>
              <a:rPr lang="en-US" dirty="0"/>
              <a:t>Disclaimer: Numbers are subject to change.  Data represents January – March 2017 as compared to January – March 2018.  Data Source: Albuquerque Police Department Police Report Records </a:t>
            </a:r>
            <a:r>
              <a:rPr lang="en-US" dirty="0" smtClean="0"/>
              <a:t>System and Major Cities Chiefs Association Violent Crime Survey </a:t>
            </a:r>
            <a:r>
              <a:rPr lang="en-US" i="1" dirty="0" smtClean="0"/>
              <a:t>(Data Collected on: April 12, 2018)</a:t>
            </a:r>
            <a:r>
              <a:rPr lang="en-US" dirty="0" smtClean="0"/>
              <a:t>.  </a:t>
            </a:r>
            <a:r>
              <a:rPr lang="en-US" dirty="0"/>
              <a:t>These numbers do not represent Uniformed Crime Reporting numbers.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43878" y="1092213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VIOLENT </a:t>
            </a:r>
          </a:p>
          <a:p>
            <a:pPr algn="ctr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88676" y="2002854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-48%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39735" y="3165506"/>
            <a:ext cx="873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+50%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36199" y="2945946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-12%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591825" y="1017778"/>
            <a:ext cx="838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9</a:t>
            </a:r>
            <a:r>
              <a:rPr lang="en-US" sz="2400" b="1" dirty="0" smtClean="0">
                <a:solidFill>
                  <a:srgbClr val="FF0000"/>
                </a:solidFill>
              </a:rPr>
              <a:t>%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646973" y="3165506"/>
            <a:ext cx="5645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0</a:t>
            </a:r>
            <a:r>
              <a:rPr lang="en-US" sz="2400" b="1" dirty="0" smtClean="0"/>
              <a:t>%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45978" cy="16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48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590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January – June 2018 crime statistics for Albuquerque Police Department</vt:lpstr>
      <vt:lpstr>PowerPoint Presentation</vt:lpstr>
      <vt:lpstr>PowerPoint Presentation</vt:lpstr>
      <vt:lpstr>PowerPoint Presentation</vt:lpstr>
      <vt:lpstr>PowerPoint Presentation</vt:lpstr>
      <vt:lpstr>First quarter 2018 crime statistics for Albuquerque Police Department</vt:lpstr>
      <vt:lpstr>PowerPoint Presentation</vt:lpstr>
      <vt:lpstr>PowerPoint Presentation</vt:lpstr>
      <vt:lpstr>PowerPoint Presentation</vt:lpstr>
    </vt:vector>
  </TitlesOfParts>
  <Company>Albuquerque Police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Donald C.</dc:creator>
  <cp:lastModifiedBy>Gallegos, Gilbert Jr.</cp:lastModifiedBy>
  <cp:revision>18</cp:revision>
  <dcterms:created xsi:type="dcterms:W3CDTF">2018-04-16T23:38:06Z</dcterms:created>
  <dcterms:modified xsi:type="dcterms:W3CDTF">2018-07-24T17:23:56Z</dcterms:modified>
</cp:coreProperties>
</file>