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261" r:id="rId2"/>
    <p:sldId id="262" r:id="rId3"/>
    <p:sldId id="272" r:id="rId4"/>
    <p:sldId id="274" r:id="rId5"/>
    <p:sldId id="263" r:id="rId6"/>
    <p:sldId id="270" r:id="rId7"/>
    <p:sldId id="275" r:id="rId8"/>
    <p:sldId id="264" r:id="rId9"/>
    <p:sldId id="258" r:id="rId10"/>
    <p:sldId id="256" r:id="rId11"/>
    <p:sldId id="259" r:id="rId12"/>
    <p:sldId id="268" r:id="rId13"/>
    <p:sldId id="269"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dilla-Jackson, Olivia" initials="PO"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68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Violent Crimes per 100,000 </a:t>
            </a:r>
            <a:r>
              <a:rPr lang="en-US" dirty="0" smtClean="0"/>
              <a:t>Population and # of Officers  </a:t>
            </a:r>
            <a:endParaRPr lang="en-US" dirty="0"/>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lineChart>
        <c:grouping val="standard"/>
        <c:varyColors val="0"/>
        <c:ser>
          <c:idx val="0"/>
          <c:order val="0"/>
          <c:tx>
            <c:v>ABQ</c:v>
          </c:tx>
          <c:spPr>
            <a:ln w="22225" cap="rnd">
              <a:solidFill>
                <a:schemeClr val="accent1"/>
              </a:solidFill>
              <a:round/>
            </a:ln>
            <a:effectLst/>
          </c:spPr>
          <c:marker>
            <c:symbol val="none"/>
          </c:marker>
          <c:cat>
            <c:numRef>
              <c:f>'[Charts for Financial Challenges Report.xlsx]Violent crimes (2)'!$D$56:$D$64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'[Charts for Financial Challenges Report.xlsx]Violent crimes (2)'!$C$2:$C$10</c:f>
              <c:numCache>
                <c:formatCode>0.0</c:formatCode>
                <c:ptCount val="9"/>
                <c:pt idx="0" formatCode="#,##0.0">
                  <c:v>798.7</c:v>
                </c:pt>
                <c:pt idx="1">
                  <c:v>652.4</c:v>
                </c:pt>
                <c:pt idx="2">
                  <c:v>670.4</c:v>
                </c:pt>
                <c:pt idx="3">
                  <c:v>662</c:v>
                </c:pt>
                <c:pt idx="4">
                  <c:v>645.1</c:v>
                </c:pt>
                <c:pt idx="5">
                  <c:v>742.3</c:v>
                </c:pt>
                <c:pt idx="6">
                  <c:v>740.3</c:v>
                </c:pt>
                <c:pt idx="7">
                  <c:v>792.6</c:v>
                </c:pt>
                <c:pt idx="8">
                  <c:v>901</c:v>
                </c:pt>
              </c:numCache>
            </c:numRef>
          </c:val>
          <c:smooth val="0"/>
          <c:extLst>
            <c:ext xmlns:c16="http://schemas.microsoft.com/office/drawing/2014/chart" uri="{C3380CC4-5D6E-409C-BE32-E72D297353CC}">
              <c16:uniqueId val="{00000000-4D6D-4DC5-94FF-B08AE3471FC8}"/>
            </c:ext>
          </c:extLst>
        </c:ser>
        <c:ser>
          <c:idx val="1"/>
          <c:order val="1"/>
          <c:tx>
            <c:v>US</c:v>
          </c:tx>
          <c:spPr>
            <a:ln w="22225" cap="rnd">
              <a:solidFill>
                <a:schemeClr val="accent2"/>
              </a:solidFill>
              <a:round/>
            </a:ln>
            <a:effectLst/>
          </c:spPr>
          <c:marker>
            <c:symbol val="none"/>
          </c:marker>
          <c:cat>
            <c:numRef>
              <c:f>'[Charts for Financial Challenges Report.xlsx]Violent crimes (2)'!$D$56:$D$64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'[Charts for Financial Challenges Report.xlsx]Violent crimes (2)'!$C$56:$C$64</c:f>
              <c:numCache>
                <c:formatCode>General</c:formatCode>
                <c:ptCount val="9"/>
                <c:pt idx="0">
                  <c:v>458.6</c:v>
                </c:pt>
                <c:pt idx="1">
                  <c:v>431.9</c:v>
                </c:pt>
                <c:pt idx="2">
                  <c:v>404.5</c:v>
                </c:pt>
                <c:pt idx="3">
                  <c:v>387.1</c:v>
                </c:pt>
                <c:pt idx="4">
                  <c:v>387.8</c:v>
                </c:pt>
                <c:pt idx="5">
                  <c:v>369.1</c:v>
                </c:pt>
                <c:pt idx="6">
                  <c:v>365.5</c:v>
                </c:pt>
                <c:pt idx="7">
                  <c:v>373.7</c:v>
                </c:pt>
                <c:pt idx="8">
                  <c:v>386.3</c:v>
                </c:pt>
              </c:numCache>
            </c:numRef>
          </c:val>
          <c:smooth val="0"/>
          <c:extLst>
            <c:ext xmlns:c16="http://schemas.microsoft.com/office/drawing/2014/chart" uri="{C3380CC4-5D6E-409C-BE32-E72D297353CC}">
              <c16:uniqueId val="{00000001-4D6D-4DC5-94FF-B08AE3471FC8}"/>
            </c:ext>
          </c:extLst>
        </c:ser>
        <c:dLbls>
          <c:showLegendKey val="0"/>
          <c:showVal val="0"/>
          <c:showCatName val="0"/>
          <c:showSerName val="0"/>
          <c:showPercent val="0"/>
          <c:showBubbleSize val="0"/>
        </c:dLbls>
        <c:marker val="1"/>
        <c:smooth val="0"/>
        <c:axId val="243562968"/>
        <c:axId val="243229504"/>
      </c:lineChart>
      <c:lineChart>
        <c:grouping val="standard"/>
        <c:varyColors val="0"/>
        <c:ser>
          <c:idx val="2"/>
          <c:order val="2"/>
          <c:tx>
            <c:v>Sworn Officers (right scale)</c:v>
          </c:tx>
          <c:spPr>
            <a:ln w="22225" cap="rnd">
              <a:solidFill>
                <a:srgbClr val="002060"/>
              </a:solidFill>
              <a:round/>
            </a:ln>
            <a:effectLst/>
          </c:spPr>
          <c:marker>
            <c:symbol val="none"/>
          </c:marker>
          <c:val>
            <c:numRef>
              <c:f>'[Charts for Financial Challenges Report.xlsx]Violent crimes (2)'!$O$7:$O$15</c:f>
              <c:numCache>
                <c:formatCode>General</c:formatCode>
                <c:ptCount val="9"/>
                <c:pt idx="0">
                  <c:v>1006</c:v>
                </c:pt>
                <c:pt idx="1">
                  <c:v>1092</c:v>
                </c:pt>
                <c:pt idx="2">
                  <c:v>1098</c:v>
                </c:pt>
                <c:pt idx="3">
                  <c:v>1078</c:v>
                </c:pt>
                <c:pt idx="4">
                  <c:v>1034</c:v>
                </c:pt>
                <c:pt idx="5">
                  <c:v>945</c:v>
                </c:pt>
                <c:pt idx="6">
                  <c:v>913</c:v>
                </c:pt>
                <c:pt idx="7">
                  <c:v>879</c:v>
                </c:pt>
                <c:pt idx="8">
                  <c:v>833</c:v>
                </c:pt>
              </c:numCache>
            </c:numRef>
          </c:val>
          <c:smooth val="0"/>
          <c:extLst>
            <c:ext xmlns:c16="http://schemas.microsoft.com/office/drawing/2014/chart" uri="{C3380CC4-5D6E-409C-BE32-E72D297353CC}">
              <c16:uniqueId val="{00000002-4D6D-4DC5-94FF-B08AE3471FC8}"/>
            </c:ext>
          </c:extLst>
        </c:ser>
        <c:dLbls>
          <c:showLegendKey val="0"/>
          <c:showVal val="0"/>
          <c:showCatName val="0"/>
          <c:showSerName val="0"/>
          <c:showPercent val="0"/>
          <c:showBubbleSize val="0"/>
        </c:dLbls>
        <c:marker val="1"/>
        <c:smooth val="0"/>
        <c:axId val="243293616"/>
        <c:axId val="243229888"/>
      </c:lineChart>
      <c:catAx>
        <c:axId val="243562968"/>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US" dirty="0"/>
                  <a:t>Year</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243229504"/>
        <c:crosses val="autoZero"/>
        <c:auto val="1"/>
        <c:lblAlgn val="ctr"/>
        <c:lblOffset val="100"/>
        <c:noMultiLvlLbl val="0"/>
      </c:catAx>
      <c:valAx>
        <c:axId val="243229504"/>
        <c:scaling>
          <c:orientation val="minMax"/>
          <c:min val="200"/>
        </c:scaling>
        <c:delete val="0"/>
        <c:axPos val="l"/>
        <c:majorGridlines>
          <c:spPr>
            <a:ln w="9525" cap="flat" cmpd="sng" algn="ctr">
              <a:solidFill>
                <a:schemeClr val="dk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43562968"/>
        <c:crosses val="autoZero"/>
        <c:crossBetween val="between"/>
      </c:valAx>
      <c:valAx>
        <c:axId val="243229888"/>
        <c:scaling>
          <c:orientation val="minMax"/>
          <c:min val="200"/>
        </c:scaling>
        <c:delete val="0"/>
        <c:axPos val="r"/>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43293616"/>
        <c:crosses val="max"/>
        <c:crossBetween val="between"/>
      </c:valAx>
      <c:catAx>
        <c:axId val="243293616"/>
        <c:scaling>
          <c:orientation val="minMax"/>
        </c:scaling>
        <c:delete val="1"/>
        <c:axPos val="b"/>
        <c:majorTickMark val="out"/>
        <c:minorTickMark val="none"/>
        <c:tickLblPos val="nextTo"/>
        <c:crossAx val="243229888"/>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Property Crimes per 100,000 </a:t>
            </a:r>
            <a:r>
              <a:rPr lang="en-US" dirty="0" smtClean="0"/>
              <a:t>Population and # of Officers  </a:t>
            </a:r>
            <a:endParaRPr lang="en-US" dirty="0"/>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lineChart>
        <c:grouping val="standard"/>
        <c:varyColors val="0"/>
        <c:ser>
          <c:idx val="0"/>
          <c:order val="0"/>
          <c:tx>
            <c:v>ABQ</c:v>
          </c:tx>
          <c:spPr>
            <a:ln w="22225" cap="rnd">
              <a:solidFill>
                <a:schemeClr val="accent1"/>
              </a:solidFill>
              <a:round/>
            </a:ln>
            <a:effectLst/>
          </c:spPr>
          <c:marker>
            <c:symbol val="none"/>
          </c:marker>
          <c:cat>
            <c:numRef>
              <c:f>'[Chart in Microsoft PowerPoint]Property crime (2)'!$D$2:$D$10</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'[Chart in Microsoft PowerPoint]Property crime (2)'!$C$2:$C$10</c:f>
              <c:numCache>
                <c:formatCode>0.0</c:formatCode>
                <c:ptCount val="9"/>
                <c:pt idx="0" formatCode="General">
                  <c:v>4905.8</c:v>
                </c:pt>
                <c:pt idx="1">
                  <c:v>4334.1000000000004</c:v>
                </c:pt>
                <c:pt idx="2">
                  <c:v>3896.1</c:v>
                </c:pt>
                <c:pt idx="3">
                  <c:v>4050.7</c:v>
                </c:pt>
                <c:pt idx="5">
                  <c:v>4483.7</c:v>
                </c:pt>
                <c:pt idx="6">
                  <c:v>4270.5</c:v>
                </c:pt>
                <c:pt idx="7">
                  <c:v>4607.8</c:v>
                </c:pt>
                <c:pt idx="8">
                  <c:v>5288.7</c:v>
                </c:pt>
              </c:numCache>
            </c:numRef>
          </c:val>
          <c:smooth val="0"/>
          <c:extLst>
            <c:ext xmlns:c16="http://schemas.microsoft.com/office/drawing/2014/chart" uri="{C3380CC4-5D6E-409C-BE32-E72D297353CC}">
              <c16:uniqueId val="{00000000-F068-4492-AC2F-753BB025C308}"/>
            </c:ext>
          </c:extLst>
        </c:ser>
        <c:ser>
          <c:idx val="1"/>
          <c:order val="1"/>
          <c:tx>
            <c:v>US</c:v>
          </c:tx>
          <c:spPr>
            <a:ln w="22225" cap="rnd">
              <a:solidFill>
                <a:schemeClr val="accent2"/>
              </a:solidFill>
              <a:round/>
            </a:ln>
            <a:effectLst/>
          </c:spPr>
          <c:marker>
            <c:symbol val="none"/>
          </c:marker>
          <c:cat>
            <c:numRef>
              <c:f>'[Chart in Microsoft PowerPoint]Property crime (2)'!$D$2:$D$10</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'[Chart in Microsoft PowerPoint]Property crime (2)'!$C$56:$C$64</c:f>
              <c:numCache>
                <c:formatCode>#,##0.0</c:formatCode>
                <c:ptCount val="9"/>
                <c:pt idx="0">
                  <c:v>3214.6</c:v>
                </c:pt>
                <c:pt idx="1">
                  <c:v>3041.3</c:v>
                </c:pt>
                <c:pt idx="2">
                  <c:v>2945.9</c:v>
                </c:pt>
                <c:pt idx="3">
                  <c:v>2905.4</c:v>
                </c:pt>
                <c:pt idx="4">
                  <c:v>2868</c:v>
                </c:pt>
                <c:pt idx="5">
                  <c:v>2733.6</c:v>
                </c:pt>
                <c:pt idx="6">
                  <c:v>2574.1</c:v>
                </c:pt>
                <c:pt idx="7">
                  <c:v>2500.5</c:v>
                </c:pt>
                <c:pt idx="8">
                  <c:v>2450.6999999999998</c:v>
                </c:pt>
              </c:numCache>
            </c:numRef>
          </c:val>
          <c:smooth val="0"/>
          <c:extLst>
            <c:ext xmlns:c16="http://schemas.microsoft.com/office/drawing/2014/chart" uri="{C3380CC4-5D6E-409C-BE32-E72D297353CC}">
              <c16:uniqueId val="{00000001-F068-4492-AC2F-753BB025C308}"/>
            </c:ext>
          </c:extLst>
        </c:ser>
        <c:dLbls>
          <c:showLegendKey val="0"/>
          <c:showVal val="0"/>
          <c:showCatName val="0"/>
          <c:showSerName val="0"/>
          <c:showPercent val="0"/>
          <c:showBubbleSize val="0"/>
        </c:dLbls>
        <c:marker val="1"/>
        <c:smooth val="0"/>
        <c:axId val="243156584"/>
        <c:axId val="243156976"/>
      </c:lineChart>
      <c:lineChart>
        <c:grouping val="standard"/>
        <c:varyColors val="0"/>
        <c:ser>
          <c:idx val="2"/>
          <c:order val="2"/>
          <c:tx>
            <c:v>Sworn Officers (right scale)</c:v>
          </c:tx>
          <c:spPr>
            <a:ln w="22225" cap="rnd">
              <a:solidFill>
                <a:srgbClr val="002060"/>
              </a:solidFill>
              <a:round/>
            </a:ln>
            <a:effectLst/>
          </c:spPr>
          <c:marker>
            <c:symbol val="none"/>
          </c:marker>
          <c:val>
            <c:numRef>
              <c:f>'[Chart in Microsoft PowerPoint]Property crime (2)'!$L$6:$L$14</c:f>
              <c:numCache>
                <c:formatCode>General</c:formatCode>
                <c:ptCount val="9"/>
                <c:pt idx="0">
                  <c:v>1101</c:v>
                </c:pt>
                <c:pt idx="1">
                  <c:v>1098</c:v>
                </c:pt>
                <c:pt idx="2">
                  <c:v>1078</c:v>
                </c:pt>
                <c:pt idx="3">
                  <c:v>1034</c:v>
                </c:pt>
                <c:pt idx="4">
                  <c:v>945</c:v>
                </c:pt>
                <c:pt idx="5">
                  <c:v>913</c:v>
                </c:pt>
                <c:pt idx="6">
                  <c:v>879</c:v>
                </c:pt>
                <c:pt idx="7">
                  <c:v>833</c:v>
                </c:pt>
                <c:pt idx="8">
                  <c:v>861</c:v>
                </c:pt>
              </c:numCache>
            </c:numRef>
          </c:val>
          <c:smooth val="0"/>
          <c:extLst>
            <c:ext xmlns:c16="http://schemas.microsoft.com/office/drawing/2014/chart" uri="{C3380CC4-5D6E-409C-BE32-E72D297353CC}">
              <c16:uniqueId val="{00000002-F068-4492-AC2F-753BB025C308}"/>
            </c:ext>
          </c:extLst>
        </c:ser>
        <c:dLbls>
          <c:showLegendKey val="0"/>
          <c:showVal val="0"/>
          <c:showCatName val="0"/>
          <c:showSerName val="0"/>
          <c:showPercent val="0"/>
          <c:showBubbleSize val="0"/>
        </c:dLbls>
        <c:marker val="1"/>
        <c:smooth val="0"/>
        <c:axId val="243157760"/>
        <c:axId val="243157368"/>
      </c:lineChart>
      <c:catAx>
        <c:axId val="243156584"/>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US" dirty="0"/>
                  <a:t>Year</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243156976"/>
        <c:crosses val="autoZero"/>
        <c:auto val="1"/>
        <c:lblAlgn val="ctr"/>
        <c:lblOffset val="100"/>
        <c:noMultiLvlLbl val="0"/>
      </c:catAx>
      <c:valAx>
        <c:axId val="243156976"/>
        <c:scaling>
          <c:orientation val="minMax"/>
          <c:min val="1000"/>
        </c:scaling>
        <c:delete val="0"/>
        <c:axPos val="l"/>
        <c:majorGridlines>
          <c:spPr>
            <a:ln w="9525" cap="flat" cmpd="sng" algn="ctr">
              <a:solidFill>
                <a:schemeClr val="dk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43156584"/>
        <c:crosses val="autoZero"/>
        <c:crossBetween val="between"/>
      </c:valAx>
      <c:valAx>
        <c:axId val="243157368"/>
        <c:scaling>
          <c:orientation val="minMax"/>
          <c:min val="200"/>
        </c:scaling>
        <c:delete val="0"/>
        <c:axPos val="r"/>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43157760"/>
        <c:crosses val="max"/>
        <c:crossBetween val="between"/>
      </c:valAx>
      <c:catAx>
        <c:axId val="243157760"/>
        <c:scaling>
          <c:orientation val="minMax"/>
        </c:scaling>
        <c:delete val="1"/>
        <c:axPos val="b"/>
        <c:majorTickMark val="out"/>
        <c:minorTickMark val="none"/>
        <c:tickLblPos val="nextTo"/>
        <c:crossAx val="243157368"/>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815883366141735"/>
          <c:y val="0.15841405275504106"/>
          <c:w val="0.40467716535433068"/>
          <c:h val="0.65983312870121014"/>
        </c:manualLayout>
      </c:layout>
      <c:barChart>
        <c:barDir val="bar"/>
        <c:grouping val="clustered"/>
        <c:varyColors val="0"/>
        <c:ser>
          <c:idx val="0"/>
          <c:order val="0"/>
          <c:tx>
            <c:strRef>
              <c:f>Sheet1!$B$1</c:f>
              <c:strCache>
                <c:ptCount val="1"/>
                <c:pt idx="0">
                  <c:v>2010</c:v>
                </c:pt>
              </c:strCache>
            </c:strRef>
          </c:tx>
          <c:spPr>
            <a:solidFill>
              <a:schemeClr val="accent1"/>
            </a:solidFill>
            <a:ln>
              <a:noFill/>
            </a:ln>
            <a:effectLst/>
          </c:spPr>
          <c:invertIfNegative val="0"/>
          <c:cat>
            <c:strRef>
              <c:f>Sheet1!$A$2:$A$11</c:f>
              <c:strCache>
                <c:ptCount val="10"/>
                <c:pt idx="0">
                  <c:v>School Resource Officers</c:v>
                </c:pt>
                <c:pt idx="1">
                  <c:v>Narcotics</c:v>
                </c:pt>
                <c:pt idx="2">
                  <c:v>Vice</c:v>
                </c:pt>
                <c:pt idx="3">
                  <c:v>Gangs</c:v>
                </c:pt>
                <c:pt idx="4">
                  <c:v>White Collar Crime</c:v>
                </c:pt>
                <c:pt idx="5">
                  <c:v>Burglary Unit</c:v>
                </c:pt>
                <c:pt idx="6">
                  <c:v>Auto Theft/Night Unit</c:v>
                </c:pt>
                <c:pt idx="7">
                  <c:v>Homicide</c:v>
                </c:pt>
                <c:pt idx="8">
                  <c:v>DWI</c:v>
                </c:pt>
                <c:pt idx="9">
                  <c:v>Crimes Against Children</c:v>
                </c:pt>
              </c:strCache>
            </c:strRef>
          </c:cat>
          <c:val>
            <c:numRef>
              <c:f>Sheet1!$B$2:$B$11</c:f>
              <c:numCache>
                <c:formatCode>General</c:formatCode>
                <c:ptCount val="10"/>
                <c:pt idx="0">
                  <c:v>48</c:v>
                </c:pt>
                <c:pt idx="1">
                  <c:v>24</c:v>
                </c:pt>
                <c:pt idx="2">
                  <c:v>8</c:v>
                </c:pt>
                <c:pt idx="3">
                  <c:v>9</c:v>
                </c:pt>
                <c:pt idx="4">
                  <c:v>6</c:v>
                </c:pt>
                <c:pt idx="5">
                  <c:v>13</c:v>
                </c:pt>
                <c:pt idx="6">
                  <c:v>19</c:v>
                </c:pt>
                <c:pt idx="7">
                  <c:v>9</c:v>
                </c:pt>
                <c:pt idx="8">
                  <c:v>13</c:v>
                </c:pt>
                <c:pt idx="9">
                  <c:v>12</c:v>
                </c:pt>
              </c:numCache>
            </c:numRef>
          </c:val>
          <c:extLst>
            <c:ext xmlns:c16="http://schemas.microsoft.com/office/drawing/2014/chart" uri="{C3380CC4-5D6E-409C-BE32-E72D297353CC}">
              <c16:uniqueId val="{00000000-2FA3-422C-8660-C2C9F18A7C81}"/>
            </c:ext>
          </c:extLst>
        </c:ser>
        <c:ser>
          <c:idx val="1"/>
          <c:order val="1"/>
          <c:tx>
            <c:strRef>
              <c:f>Sheet1!$C$1</c:f>
              <c:strCache>
                <c:ptCount val="1"/>
                <c:pt idx="0">
                  <c:v>2018</c:v>
                </c:pt>
              </c:strCache>
            </c:strRef>
          </c:tx>
          <c:spPr>
            <a:solidFill>
              <a:schemeClr val="accent2"/>
            </a:solidFill>
            <a:ln>
              <a:noFill/>
            </a:ln>
            <a:effectLst/>
          </c:spPr>
          <c:invertIfNegative val="0"/>
          <c:cat>
            <c:strRef>
              <c:f>Sheet1!$A$2:$A$11</c:f>
              <c:strCache>
                <c:ptCount val="10"/>
                <c:pt idx="0">
                  <c:v>School Resource Officers</c:v>
                </c:pt>
                <c:pt idx="1">
                  <c:v>Narcotics</c:v>
                </c:pt>
                <c:pt idx="2">
                  <c:v>Vice</c:v>
                </c:pt>
                <c:pt idx="3">
                  <c:v>Gangs</c:v>
                </c:pt>
                <c:pt idx="4">
                  <c:v>White Collar Crime</c:v>
                </c:pt>
                <c:pt idx="5">
                  <c:v>Burglary Unit</c:v>
                </c:pt>
                <c:pt idx="6">
                  <c:v>Auto Theft/Night Unit</c:v>
                </c:pt>
                <c:pt idx="7">
                  <c:v>Homicide</c:v>
                </c:pt>
                <c:pt idx="8">
                  <c:v>DWI</c:v>
                </c:pt>
                <c:pt idx="9">
                  <c:v>Crimes Against Children</c:v>
                </c:pt>
              </c:strCache>
            </c:strRef>
          </c:cat>
          <c:val>
            <c:numRef>
              <c:f>Sheet1!$C$2:$C$11</c:f>
              <c:numCache>
                <c:formatCode>General</c:formatCode>
                <c:ptCount val="10"/>
                <c:pt idx="0">
                  <c:v>8</c:v>
                </c:pt>
                <c:pt idx="1">
                  <c:v>6</c:v>
                </c:pt>
                <c:pt idx="2">
                  <c:v>2</c:v>
                </c:pt>
                <c:pt idx="3">
                  <c:v>6</c:v>
                </c:pt>
                <c:pt idx="4">
                  <c:v>1</c:v>
                </c:pt>
                <c:pt idx="5">
                  <c:v>0</c:v>
                </c:pt>
                <c:pt idx="6">
                  <c:v>5</c:v>
                </c:pt>
                <c:pt idx="7">
                  <c:v>6</c:v>
                </c:pt>
                <c:pt idx="8">
                  <c:v>8</c:v>
                </c:pt>
                <c:pt idx="9">
                  <c:v>5</c:v>
                </c:pt>
              </c:numCache>
            </c:numRef>
          </c:val>
          <c:extLst>
            <c:ext xmlns:c16="http://schemas.microsoft.com/office/drawing/2014/chart" uri="{C3380CC4-5D6E-409C-BE32-E72D297353CC}">
              <c16:uniqueId val="{00000001-2FA3-422C-8660-C2C9F18A7C81}"/>
            </c:ext>
          </c:extLst>
        </c:ser>
        <c:dLbls>
          <c:showLegendKey val="0"/>
          <c:showVal val="0"/>
          <c:showCatName val="0"/>
          <c:showSerName val="0"/>
          <c:showPercent val="0"/>
          <c:showBubbleSize val="0"/>
        </c:dLbls>
        <c:gapWidth val="182"/>
        <c:axId val="292564088"/>
        <c:axId val="292564480"/>
      </c:barChart>
      <c:catAx>
        <c:axId val="292564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2564480"/>
        <c:crosses val="autoZero"/>
        <c:auto val="1"/>
        <c:lblAlgn val="ctr"/>
        <c:lblOffset val="100"/>
        <c:noMultiLvlLbl val="0"/>
      </c:catAx>
      <c:valAx>
        <c:axId val="2925644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2564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Sheet2!$A$2</c:f>
              <c:strCache>
                <c:ptCount val="1"/>
                <c:pt idx="0">
                  <c:v>Homicide</c:v>
                </c:pt>
              </c:strCache>
            </c:strRef>
          </c:tx>
          <c:spPr>
            <a:solidFill>
              <a:schemeClr val="accent1"/>
            </a:solidFill>
            <a:ln>
              <a:noFill/>
            </a:ln>
            <a:effectLst/>
          </c:spPr>
          <c:invertIfNegative val="0"/>
          <c:cat>
            <c:numRef>
              <c:f>Sheet2!$B$1:$C$1</c:f>
              <c:numCache>
                <c:formatCode>General</c:formatCode>
                <c:ptCount val="2"/>
                <c:pt idx="0">
                  <c:v>2010</c:v>
                </c:pt>
                <c:pt idx="1">
                  <c:v>2017</c:v>
                </c:pt>
              </c:numCache>
            </c:numRef>
          </c:cat>
          <c:val>
            <c:numRef>
              <c:f>Sheet2!$B$2:$C$2</c:f>
              <c:numCache>
                <c:formatCode>General</c:formatCode>
                <c:ptCount val="2"/>
                <c:pt idx="0">
                  <c:v>42</c:v>
                </c:pt>
                <c:pt idx="1">
                  <c:v>75</c:v>
                </c:pt>
              </c:numCache>
            </c:numRef>
          </c:val>
          <c:extLst>
            <c:ext xmlns:c16="http://schemas.microsoft.com/office/drawing/2014/chart" uri="{C3380CC4-5D6E-409C-BE32-E72D297353CC}">
              <c16:uniqueId val="{00000000-CD27-45F4-9307-7E62F4CD51DD}"/>
            </c:ext>
          </c:extLst>
        </c:ser>
        <c:ser>
          <c:idx val="1"/>
          <c:order val="1"/>
          <c:tx>
            <c:strRef>
              <c:f>Sheet2!$A$3</c:f>
              <c:strCache>
                <c:ptCount val="1"/>
                <c:pt idx="0">
                  <c:v>Auto Theft</c:v>
                </c:pt>
              </c:strCache>
            </c:strRef>
          </c:tx>
          <c:spPr>
            <a:solidFill>
              <a:schemeClr val="accent2"/>
            </a:solidFill>
            <a:ln>
              <a:noFill/>
            </a:ln>
            <a:effectLst/>
          </c:spPr>
          <c:invertIfNegative val="0"/>
          <c:cat>
            <c:numRef>
              <c:f>Sheet2!$B$1:$C$1</c:f>
              <c:numCache>
                <c:formatCode>General</c:formatCode>
                <c:ptCount val="2"/>
                <c:pt idx="0">
                  <c:v>2010</c:v>
                </c:pt>
                <c:pt idx="1">
                  <c:v>2017</c:v>
                </c:pt>
              </c:numCache>
            </c:numRef>
          </c:cat>
          <c:val>
            <c:numRef>
              <c:f>Sheet2!$B$3:$C$3</c:f>
              <c:numCache>
                <c:formatCode>General</c:formatCode>
                <c:ptCount val="2"/>
                <c:pt idx="0">
                  <c:v>2773</c:v>
                </c:pt>
                <c:pt idx="1">
                  <c:v>7657</c:v>
                </c:pt>
              </c:numCache>
            </c:numRef>
          </c:val>
          <c:extLst>
            <c:ext xmlns:c16="http://schemas.microsoft.com/office/drawing/2014/chart" uri="{C3380CC4-5D6E-409C-BE32-E72D297353CC}">
              <c16:uniqueId val="{00000001-CD27-45F4-9307-7E62F4CD51DD}"/>
            </c:ext>
          </c:extLst>
        </c:ser>
        <c:ser>
          <c:idx val="2"/>
          <c:order val="2"/>
          <c:tx>
            <c:strRef>
              <c:f>Sheet2!$A$4</c:f>
              <c:strCache>
                <c:ptCount val="1"/>
                <c:pt idx="0">
                  <c:v>Aggravated Assault</c:v>
                </c:pt>
              </c:strCache>
            </c:strRef>
          </c:tx>
          <c:spPr>
            <a:solidFill>
              <a:schemeClr val="accent3"/>
            </a:solidFill>
            <a:ln>
              <a:noFill/>
            </a:ln>
            <a:effectLst/>
          </c:spPr>
          <c:invertIfNegative val="0"/>
          <c:cat>
            <c:numRef>
              <c:f>Sheet2!$B$1:$C$1</c:f>
              <c:numCache>
                <c:formatCode>General</c:formatCode>
                <c:ptCount val="2"/>
                <c:pt idx="0">
                  <c:v>2010</c:v>
                </c:pt>
                <c:pt idx="1">
                  <c:v>2017</c:v>
                </c:pt>
              </c:numCache>
            </c:numRef>
          </c:cat>
          <c:val>
            <c:numRef>
              <c:f>Sheet2!$B$4:$C$4</c:f>
              <c:numCache>
                <c:formatCode>General</c:formatCode>
                <c:ptCount val="2"/>
                <c:pt idx="0">
                  <c:v>2971</c:v>
                </c:pt>
                <c:pt idx="1">
                  <c:v>4010</c:v>
                </c:pt>
              </c:numCache>
            </c:numRef>
          </c:val>
          <c:extLst>
            <c:ext xmlns:c16="http://schemas.microsoft.com/office/drawing/2014/chart" uri="{C3380CC4-5D6E-409C-BE32-E72D297353CC}">
              <c16:uniqueId val="{00000002-CD27-45F4-9307-7E62F4CD51DD}"/>
            </c:ext>
          </c:extLst>
        </c:ser>
        <c:ser>
          <c:idx val="3"/>
          <c:order val="3"/>
          <c:tx>
            <c:strRef>
              <c:f>Sheet2!$A$5</c:f>
              <c:strCache>
                <c:ptCount val="1"/>
                <c:pt idx="0">
                  <c:v>Robbery</c:v>
                </c:pt>
              </c:strCache>
            </c:strRef>
          </c:tx>
          <c:spPr>
            <a:solidFill>
              <a:schemeClr val="accent4"/>
            </a:solidFill>
            <a:ln>
              <a:noFill/>
            </a:ln>
            <a:effectLst/>
          </c:spPr>
          <c:invertIfNegative val="0"/>
          <c:cat>
            <c:numRef>
              <c:f>Sheet2!$B$1:$C$1</c:f>
              <c:numCache>
                <c:formatCode>General</c:formatCode>
                <c:ptCount val="2"/>
                <c:pt idx="0">
                  <c:v>2010</c:v>
                </c:pt>
                <c:pt idx="1">
                  <c:v>2017</c:v>
                </c:pt>
              </c:numCache>
            </c:numRef>
          </c:cat>
          <c:val>
            <c:numRef>
              <c:f>Sheet2!$B$5:$C$5</c:f>
              <c:numCache>
                <c:formatCode>General</c:formatCode>
                <c:ptCount val="2"/>
                <c:pt idx="0">
                  <c:v>940</c:v>
                </c:pt>
                <c:pt idx="1">
                  <c:v>2811</c:v>
                </c:pt>
              </c:numCache>
            </c:numRef>
          </c:val>
          <c:extLst>
            <c:ext xmlns:c16="http://schemas.microsoft.com/office/drawing/2014/chart" uri="{C3380CC4-5D6E-409C-BE32-E72D297353CC}">
              <c16:uniqueId val="{00000003-CD27-45F4-9307-7E62F4CD51DD}"/>
            </c:ext>
          </c:extLst>
        </c:ser>
        <c:dLbls>
          <c:showLegendKey val="0"/>
          <c:showVal val="0"/>
          <c:showCatName val="0"/>
          <c:showSerName val="0"/>
          <c:showPercent val="0"/>
          <c:showBubbleSize val="0"/>
        </c:dLbls>
        <c:gapWidth val="150"/>
        <c:axId val="292564872"/>
        <c:axId val="292565656"/>
      </c:barChart>
      <c:lineChart>
        <c:grouping val="standard"/>
        <c:varyColors val="0"/>
        <c:ser>
          <c:idx val="4"/>
          <c:order val="4"/>
          <c:tx>
            <c:v>Officers (Right Scale)</c:v>
          </c:tx>
          <c:spPr>
            <a:ln w="28575" cap="rnd">
              <a:solidFill>
                <a:schemeClr val="accent5"/>
              </a:solidFill>
              <a:round/>
            </a:ln>
            <a:effectLst/>
          </c:spPr>
          <c:marker>
            <c:symbol val="none"/>
          </c:marker>
          <c:val>
            <c:numRef>
              <c:f>(Sheet2!$B$9,Sheet2!$B$16)</c:f>
              <c:numCache>
                <c:formatCode>General</c:formatCode>
                <c:ptCount val="2"/>
                <c:pt idx="0">
                  <c:v>1098</c:v>
                </c:pt>
                <c:pt idx="1">
                  <c:v>861</c:v>
                </c:pt>
              </c:numCache>
            </c:numRef>
          </c:val>
          <c:smooth val="0"/>
          <c:extLst>
            <c:ext xmlns:c16="http://schemas.microsoft.com/office/drawing/2014/chart" uri="{C3380CC4-5D6E-409C-BE32-E72D297353CC}">
              <c16:uniqueId val="{00000004-CD27-45F4-9307-7E62F4CD51DD}"/>
            </c:ext>
          </c:extLst>
        </c:ser>
        <c:dLbls>
          <c:showLegendKey val="0"/>
          <c:showVal val="0"/>
          <c:showCatName val="0"/>
          <c:showSerName val="0"/>
          <c:showPercent val="0"/>
          <c:showBubbleSize val="0"/>
        </c:dLbls>
        <c:marker val="1"/>
        <c:smooth val="0"/>
        <c:axId val="292566440"/>
        <c:axId val="292566048"/>
      </c:lineChart>
      <c:catAx>
        <c:axId val="292564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2565656"/>
        <c:crosses val="autoZero"/>
        <c:auto val="1"/>
        <c:lblAlgn val="ctr"/>
        <c:lblOffset val="100"/>
        <c:noMultiLvlLbl val="0"/>
      </c:catAx>
      <c:valAx>
        <c:axId val="2925656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2564872"/>
        <c:crosses val="autoZero"/>
        <c:crossBetween val="between"/>
      </c:valAx>
      <c:valAx>
        <c:axId val="292566048"/>
        <c:scaling>
          <c:orientation val="minMax"/>
          <c:min val="80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2566440"/>
        <c:crosses val="max"/>
        <c:crossBetween val="between"/>
      </c:valAx>
      <c:catAx>
        <c:axId val="292566440"/>
        <c:scaling>
          <c:orientation val="minMax"/>
        </c:scaling>
        <c:delete val="1"/>
        <c:axPos val="b"/>
        <c:majorTickMark val="out"/>
        <c:minorTickMark val="none"/>
        <c:tickLblPos val="nextTo"/>
        <c:crossAx val="29256604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Police Salary</a:t>
            </a:r>
            <a:r>
              <a:rPr lang="en-US" baseline="0" dirty="0"/>
              <a:t> </a:t>
            </a:r>
            <a:r>
              <a:rPr lang="en-US" baseline="0" dirty="0" smtClean="0"/>
              <a:t>Comparison</a:t>
            </a:r>
          </a:p>
          <a:p>
            <a:pPr>
              <a:defRPr/>
            </a:pPr>
            <a:r>
              <a:rPr lang="en-US" sz="1200" baseline="0" dirty="0" smtClean="0"/>
              <a:t>Includes Longevity when Applicable</a:t>
            </a:r>
            <a:endParaRPr lang="en-US" sz="1200" dirty="0"/>
          </a:p>
        </c:rich>
      </c:tx>
      <c:overlay val="0"/>
    </c:title>
    <c:autoTitleDeleted val="0"/>
    <c:plotArea>
      <c:layout/>
      <c:lineChart>
        <c:grouping val="standard"/>
        <c:varyColors val="0"/>
        <c:ser>
          <c:idx val="0"/>
          <c:order val="0"/>
          <c:tx>
            <c:strRef>
              <c:f>Sarita!$B$1</c:f>
              <c:strCache>
                <c:ptCount val="1"/>
                <c:pt idx="0">
                  <c:v>Albuquerque</c:v>
                </c:pt>
              </c:strCache>
            </c:strRef>
          </c:tx>
          <c:spPr>
            <a:ln w="44450"/>
          </c:spPr>
          <c:marker>
            <c:symbol val="none"/>
          </c:marker>
          <c:cat>
            <c:strRef>
              <c:f>Sarita!$A$2:$A$31</c:f>
              <c:strCache>
                <c:ptCount val="30"/>
                <c:pt idx="0">
                  <c:v>P1C base</c:v>
                </c:pt>
                <c:pt idx="1">
                  <c:v>P1C year 1</c:v>
                </c:pt>
                <c:pt idx="2">
                  <c:v>P1C year 1.5</c:v>
                </c:pt>
                <c:pt idx="3">
                  <c:v>P1C year 2</c:v>
                </c:pt>
                <c:pt idx="4">
                  <c:v>P1C year 3</c:v>
                </c:pt>
                <c:pt idx="5">
                  <c:v>P1C year 4</c:v>
                </c:pt>
                <c:pt idx="6">
                  <c:v>P1C year 5</c:v>
                </c:pt>
                <c:pt idx="7">
                  <c:v>P1C year 6</c:v>
                </c:pt>
                <c:pt idx="8">
                  <c:v>P1C year 8</c:v>
                </c:pt>
                <c:pt idx="9">
                  <c:v>P1C year 10</c:v>
                </c:pt>
                <c:pt idx="10">
                  <c:v>P1C year 15</c:v>
                </c:pt>
                <c:pt idx="11">
                  <c:v>P1C year 18</c:v>
                </c:pt>
                <c:pt idx="12">
                  <c:v>P1C year 25</c:v>
                </c:pt>
                <c:pt idx="13">
                  <c:v>Sgt. Base</c:v>
                </c:pt>
                <c:pt idx="14">
                  <c:v>Sgt. 2 </c:v>
                </c:pt>
                <c:pt idx="15">
                  <c:v>Sgt. 5</c:v>
                </c:pt>
                <c:pt idx="16">
                  <c:v>Sgt. 8</c:v>
                </c:pt>
                <c:pt idx="17">
                  <c:v>Sgt.10</c:v>
                </c:pt>
                <c:pt idx="18">
                  <c:v>Sgt. 15</c:v>
                </c:pt>
                <c:pt idx="19">
                  <c:v>Sgt. 18</c:v>
                </c:pt>
                <c:pt idx="20">
                  <c:v>Sgt. 25</c:v>
                </c:pt>
                <c:pt idx="21">
                  <c:v>Sgt. Max</c:v>
                </c:pt>
                <c:pt idx="22">
                  <c:v>Lt. Base</c:v>
                </c:pt>
                <c:pt idx="23">
                  <c:v>Lt. 2 </c:v>
                </c:pt>
                <c:pt idx="24">
                  <c:v>Lt. 5</c:v>
                </c:pt>
                <c:pt idx="25">
                  <c:v>Lt. 8</c:v>
                </c:pt>
                <c:pt idx="26">
                  <c:v>Lt. 10</c:v>
                </c:pt>
                <c:pt idx="27">
                  <c:v>Lt. 15</c:v>
                </c:pt>
                <c:pt idx="28">
                  <c:v>Lt. 18</c:v>
                </c:pt>
                <c:pt idx="29">
                  <c:v>Lt. 25</c:v>
                </c:pt>
              </c:strCache>
            </c:strRef>
          </c:cat>
          <c:val>
            <c:numRef>
              <c:f>Sarita!$B$2:$B$31</c:f>
              <c:numCache>
                <c:formatCode>General</c:formatCode>
                <c:ptCount val="30"/>
                <c:pt idx="0" formatCode="#,##0">
                  <c:v>58240</c:v>
                </c:pt>
                <c:pt idx="3" formatCode="#,##0">
                  <c:v>58240</c:v>
                </c:pt>
                <c:pt idx="9" formatCode="#,##0">
                  <c:v>60840</c:v>
                </c:pt>
                <c:pt idx="10" formatCode="#,##0">
                  <c:v>61360</c:v>
                </c:pt>
                <c:pt idx="11" formatCode="#,##0">
                  <c:v>63440</c:v>
                </c:pt>
                <c:pt idx="12" formatCode="#,##0">
                  <c:v>63440</c:v>
                </c:pt>
                <c:pt idx="13" formatCode="#,##0">
                  <c:v>66560</c:v>
                </c:pt>
                <c:pt idx="16" formatCode="#,##0">
                  <c:v>68640</c:v>
                </c:pt>
                <c:pt idx="17" formatCode="#,##0">
                  <c:v>69160</c:v>
                </c:pt>
                <c:pt idx="18" formatCode="#,##0">
                  <c:v>69680</c:v>
                </c:pt>
                <c:pt idx="19" formatCode="#,##0">
                  <c:v>71760</c:v>
                </c:pt>
                <c:pt idx="20" formatCode="#,##0">
                  <c:v>71760</c:v>
                </c:pt>
                <c:pt idx="22" formatCode="#,##0">
                  <c:v>76336</c:v>
                </c:pt>
                <c:pt idx="25" formatCode="#,##0">
                  <c:v>78416</c:v>
                </c:pt>
                <c:pt idx="26" formatCode="#,##0">
                  <c:v>78936</c:v>
                </c:pt>
                <c:pt idx="27" formatCode="#,##0">
                  <c:v>79456</c:v>
                </c:pt>
                <c:pt idx="28" formatCode="#,##0">
                  <c:v>81536</c:v>
                </c:pt>
                <c:pt idx="29" formatCode="#,##0">
                  <c:v>81536</c:v>
                </c:pt>
              </c:numCache>
            </c:numRef>
          </c:val>
          <c:smooth val="0"/>
          <c:extLst>
            <c:ext xmlns:c16="http://schemas.microsoft.com/office/drawing/2014/chart" uri="{C3380CC4-5D6E-409C-BE32-E72D297353CC}">
              <c16:uniqueId val="{00000000-2D01-4DA3-8612-2DA43521366E}"/>
            </c:ext>
          </c:extLst>
        </c:ser>
        <c:ser>
          <c:idx val="1"/>
          <c:order val="1"/>
          <c:tx>
            <c:strRef>
              <c:f>Sarita!$C$1</c:f>
              <c:strCache>
                <c:ptCount val="1"/>
                <c:pt idx="0">
                  <c:v>ABQ Proposal</c:v>
                </c:pt>
              </c:strCache>
            </c:strRef>
          </c:tx>
          <c:spPr>
            <a:ln w="44450"/>
          </c:spPr>
          <c:marker>
            <c:symbol val="square"/>
            <c:size val="7"/>
          </c:marker>
          <c:cat>
            <c:strRef>
              <c:f>Sarita!$A$2:$A$31</c:f>
              <c:strCache>
                <c:ptCount val="30"/>
                <c:pt idx="0">
                  <c:v>P1C base</c:v>
                </c:pt>
                <c:pt idx="1">
                  <c:v>P1C year 1</c:v>
                </c:pt>
                <c:pt idx="2">
                  <c:v>P1C year 1.5</c:v>
                </c:pt>
                <c:pt idx="3">
                  <c:v>P1C year 2</c:v>
                </c:pt>
                <c:pt idx="4">
                  <c:v>P1C year 3</c:v>
                </c:pt>
                <c:pt idx="5">
                  <c:v>P1C year 4</c:v>
                </c:pt>
                <c:pt idx="6">
                  <c:v>P1C year 5</c:v>
                </c:pt>
                <c:pt idx="7">
                  <c:v>P1C year 6</c:v>
                </c:pt>
                <c:pt idx="8">
                  <c:v>P1C year 8</c:v>
                </c:pt>
                <c:pt idx="9">
                  <c:v>P1C year 10</c:v>
                </c:pt>
                <c:pt idx="10">
                  <c:v>P1C year 15</c:v>
                </c:pt>
                <c:pt idx="11">
                  <c:v>P1C year 18</c:v>
                </c:pt>
                <c:pt idx="12">
                  <c:v>P1C year 25</c:v>
                </c:pt>
                <c:pt idx="13">
                  <c:v>Sgt. Base</c:v>
                </c:pt>
                <c:pt idx="14">
                  <c:v>Sgt. 2 </c:v>
                </c:pt>
                <c:pt idx="15">
                  <c:v>Sgt. 5</c:v>
                </c:pt>
                <c:pt idx="16">
                  <c:v>Sgt. 8</c:v>
                </c:pt>
                <c:pt idx="17">
                  <c:v>Sgt.10</c:v>
                </c:pt>
                <c:pt idx="18">
                  <c:v>Sgt. 15</c:v>
                </c:pt>
                <c:pt idx="19">
                  <c:v>Sgt. 18</c:v>
                </c:pt>
                <c:pt idx="20">
                  <c:v>Sgt. 25</c:v>
                </c:pt>
                <c:pt idx="21">
                  <c:v>Sgt. Max</c:v>
                </c:pt>
                <c:pt idx="22">
                  <c:v>Lt. Base</c:v>
                </c:pt>
                <c:pt idx="23">
                  <c:v>Lt. 2 </c:v>
                </c:pt>
                <c:pt idx="24">
                  <c:v>Lt. 5</c:v>
                </c:pt>
                <c:pt idx="25">
                  <c:v>Lt. 8</c:v>
                </c:pt>
                <c:pt idx="26">
                  <c:v>Lt. 10</c:v>
                </c:pt>
                <c:pt idx="27">
                  <c:v>Lt. 15</c:v>
                </c:pt>
                <c:pt idx="28">
                  <c:v>Lt. 18</c:v>
                </c:pt>
                <c:pt idx="29">
                  <c:v>Lt. 25</c:v>
                </c:pt>
              </c:strCache>
            </c:strRef>
          </c:cat>
          <c:val>
            <c:numRef>
              <c:f>Sarita!$C$2:$C$31</c:f>
              <c:numCache>
                <c:formatCode>General</c:formatCode>
                <c:ptCount val="30"/>
                <c:pt idx="0" formatCode="#,##0">
                  <c:v>62400</c:v>
                </c:pt>
                <c:pt idx="6" formatCode="#,##0">
                  <c:v>67600</c:v>
                </c:pt>
                <c:pt idx="8" formatCode="#,##0">
                  <c:v>70200</c:v>
                </c:pt>
                <c:pt idx="9" formatCode="#,##0">
                  <c:v>71540</c:v>
                </c:pt>
                <c:pt idx="10" formatCode="#,##0">
                  <c:v>72800</c:v>
                </c:pt>
                <c:pt idx="11" formatCode="#,##0">
                  <c:v>78000</c:v>
                </c:pt>
                <c:pt idx="12" formatCode="#,##0">
                  <c:v>78000</c:v>
                </c:pt>
                <c:pt idx="15" formatCode="#,##0">
                  <c:v>80080</c:v>
                </c:pt>
                <c:pt idx="16" formatCode="#,##0">
                  <c:v>82680</c:v>
                </c:pt>
                <c:pt idx="17" formatCode="#,##0">
                  <c:v>83990</c:v>
                </c:pt>
                <c:pt idx="18" formatCode="#,##0">
                  <c:v>85280</c:v>
                </c:pt>
                <c:pt idx="19" formatCode="#,##0">
                  <c:v>90480</c:v>
                </c:pt>
                <c:pt idx="20" formatCode="#,##0">
                  <c:v>90480</c:v>
                </c:pt>
                <c:pt idx="25" formatCode="#,##0">
                  <c:v>93080</c:v>
                </c:pt>
                <c:pt idx="26" formatCode="#,##0">
                  <c:v>94390</c:v>
                </c:pt>
                <c:pt idx="27" formatCode="#,##0">
                  <c:v>95680</c:v>
                </c:pt>
                <c:pt idx="28" formatCode="#,##0">
                  <c:v>100880</c:v>
                </c:pt>
                <c:pt idx="29" formatCode="#,##0">
                  <c:v>100880</c:v>
                </c:pt>
              </c:numCache>
            </c:numRef>
          </c:val>
          <c:smooth val="0"/>
          <c:extLst>
            <c:ext xmlns:c16="http://schemas.microsoft.com/office/drawing/2014/chart" uri="{C3380CC4-5D6E-409C-BE32-E72D297353CC}">
              <c16:uniqueId val="{00000001-2D01-4DA3-8612-2DA43521366E}"/>
            </c:ext>
          </c:extLst>
        </c:ser>
        <c:ser>
          <c:idx val="2"/>
          <c:order val="2"/>
          <c:tx>
            <c:strRef>
              <c:f>Sarita!$D$1</c:f>
              <c:strCache>
                <c:ptCount val="1"/>
                <c:pt idx="0">
                  <c:v>Austin</c:v>
                </c:pt>
              </c:strCache>
            </c:strRef>
          </c:tx>
          <c:marker>
            <c:symbol val="none"/>
          </c:marker>
          <c:cat>
            <c:strRef>
              <c:f>Sarita!$A$2:$A$31</c:f>
              <c:strCache>
                <c:ptCount val="30"/>
                <c:pt idx="0">
                  <c:v>P1C base</c:v>
                </c:pt>
                <c:pt idx="1">
                  <c:v>P1C year 1</c:v>
                </c:pt>
                <c:pt idx="2">
                  <c:v>P1C year 1.5</c:v>
                </c:pt>
                <c:pt idx="3">
                  <c:v>P1C year 2</c:v>
                </c:pt>
                <c:pt idx="4">
                  <c:v>P1C year 3</c:v>
                </c:pt>
                <c:pt idx="5">
                  <c:v>P1C year 4</c:v>
                </c:pt>
                <c:pt idx="6">
                  <c:v>P1C year 5</c:v>
                </c:pt>
                <c:pt idx="7">
                  <c:v>P1C year 6</c:v>
                </c:pt>
                <c:pt idx="8">
                  <c:v>P1C year 8</c:v>
                </c:pt>
                <c:pt idx="9">
                  <c:v>P1C year 10</c:v>
                </c:pt>
                <c:pt idx="10">
                  <c:v>P1C year 15</c:v>
                </c:pt>
                <c:pt idx="11">
                  <c:v>P1C year 18</c:v>
                </c:pt>
                <c:pt idx="12">
                  <c:v>P1C year 25</c:v>
                </c:pt>
                <c:pt idx="13">
                  <c:v>Sgt. Base</c:v>
                </c:pt>
                <c:pt idx="14">
                  <c:v>Sgt. 2 </c:v>
                </c:pt>
                <c:pt idx="15">
                  <c:v>Sgt. 5</c:v>
                </c:pt>
                <c:pt idx="16">
                  <c:v>Sgt. 8</c:v>
                </c:pt>
                <c:pt idx="17">
                  <c:v>Sgt.10</c:v>
                </c:pt>
                <c:pt idx="18">
                  <c:v>Sgt. 15</c:v>
                </c:pt>
                <c:pt idx="19">
                  <c:v>Sgt. 18</c:v>
                </c:pt>
                <c:pt idx="20">
                  <c:v>Sgt. 25</c:v>
                </c:pt>
                <c:pt idx="21">
                  <c:v>Sgt. Max</c:v>
                </c:pt>
                <c:pt idx="22">
                  <c:v>Lt. Base</c:v>
                </c:pt>
                <c:pt idx="23">
                  <c:v>Lt. 2 </c:v>
                </c:pt>
                <c:pt idx="24">
                  <c:v>Lt. 5</c:v>
                </c:pt>
                <c:pt idx="25">
                  <c:v>Lt. 8</c:v>
                </c:pt>
                <c:pt idx="26">
                  <c:v>Lt. 10</c:v>
                </c:pt>
                <c:pt idx="27">
                  <c:v>Lt. 15</c:v>
                </c:pt>
                <c:pt idx="28">
                  <c:v>Lt. 18</c:v>
                </c:pt>
                <c:pt idx="29">
                  <c:v>Lt. 25</c:v>
                </c:pt>
              </c:strCache>
            </c:strRef>
          </c:cat>
          <c:val>
            <c:numRef>
              <c:f>Sarita!$D$2:$D$31</c:f>
              <c:numCache>
                <c:formatCode>General</c:formatCode>
                <c:ptCount val="30"/>
                <c:pt idx="0" formatCode="#,##0">
                  <c:v>65850</c:v>
                </c:pt>
                <c:pt idx="3" formatCode="#,##0">
                  <c:v>72681</c:v>
                </c:pt>
                <c:pt idx="7" formatCode="#,##0">
                  <c:v>77766</c:v>
                </c:pt>
                <c:pt idx="9" formatCode="#,##0">
                  <c:v>83211</c:v>
                </c:pt>
                <c:pt idx="11" formatCode="#,##0">
                  <c:v>95270</c:v>
                </c:pt>
                <c:pt idx="12" formatCode="#,##0">
                  <c:v>95270</c:v>
                </c:pt>
                <c:pt idx="13" formatCode="#,##0">
                  <c:v>92393</c:v>
                </c:pt>
                <c:pt idx="16" formatCode="#,##0">
                  <c:v>92393</c:v>
                </c:pt>
                <c:pt idx="17" formatCode="#,##0">
                  <c:v>98862</c:v>
                </c:pt>
                <c:pt idx="18" formatCode="#,##0">
                  <c:v>105780</c:v>
                </c:pt>
                <c:pt idx="19" formatCode="#,##0">
                  <c:v>113186</c:v>
                </c:pt>
                <c:pt idx="20" formatCode="#,##0">
                  <c:v>113186</c:v>
                </c:pt>
                <c:pt idx="22" formatCode="#,##0">
                  <c:v>106253</c:v>
                </c:pt>
                <c:pt idx="26" formatCode="#,##0">
                  <c:v>113691</c:v>
                </c:pt>
                <c:pt idx="27" formatCode="#,##0">
                  <c:v>121650</c:v>
                </c:pt>
                <c:pt idx="28" formatCode="#,##0">
                  <c:v>130166</c:v>
                </c:pt>
                <c:pt idx="29" formatCode="#,##0">
                  <c:v>130166</c:v>
                </c:pt>
              </c:numCache>
            </c:numRef>
          </c:val>
          <c:smooth val="0"/>
          <c:extLst>
            <c:ext xmlns:c16="http://schemas.microsoft.com/office/drawing/2014/chart" uri="{C3380CC4-5D6E-409C-BE32-E72D297353CC}">
              <c16:uniqueId val="{00000002-2D01-4DA3-8612-2DA43521366E}"/>
            </c:ext>
          </c:extLst>
        </c:ser>
        <c:ser>
          <c:idx val="3"/>
          <c:order val="3"/>
          <c:tx>
            <c:strRef>
              <c:f>Sarita!$E$1</c:f>
              <c:strCache>
                <c:ptCount val="1"/>
                <c:pt idx="0">
                  <c:v>Denver</c:v>
                </c:pt>
              </c:strCache>
            </c:strRef>
          </c:tx>
          <c:marker>
            <c:symbol val="none"/>
          </c:marker>
          <c:cat>
            <c:strRef>
              <c:f>Sarita!$A$2:$A$31</c:f>
              <c:strCache>
                <c:ptCount val="30"/>
                <c:pt idx="0">
                  <c:v>P1C base</c:v>
                </c:pt>
                <c:pt idx="1">
                  <c:v>P1C year 1</c:v>
                </c:pt>
                <c:pt idx="2">
                  <c:v>P1C year 1.5</c:v>
                </c:pt>
                <c:pt idx="3">
                  <c:v>P1C year 2</c:v>
                </c:pt>
                <c:pt idx="4">
                  <c:v>P1C year 3</c:v>
                </c:pt>
                <c:pt idx="5">
                  <c:v>P1C year 4</c:v>
                </c:pt>
                <c:pt idx="6">
                  <c:v>P1C year 5</c:v>
                </c:pt>
                <c:pt idx="7">
                  <c:v>P1C year 6</c:v>
                </c:pt>
                <c:pt idx="8">
                  <c:v>P1C year 8</c:v>
                </c:pt>
                <c:pt idx="9">
                  <c:v>P1C year 10</c:v>
                </c:pt>
                <c:pt idx="10">
                  <c:v>P1C year 15</c:v>
                </c:pt>
                <c:pt idx="11">
                  <c:v>P1C year 18</c:v>
                </c:pt>
                <c:pt idx="12">
                  <c:v>P1C year 25</c:v>
                </c:pt>
                <c:pt idx="13">
                  <c:v>Sgt. Base</c:v>
                </c:pt>
                <c:pt idx="14">
                  <c:v>Sgt. 2 </c:v>
                </c:pt>
                <c:pt idx="15">
                  <c:v>Sgt. 5</c:v>
                </c:pt>
                <c:pt idx="16">
                  <c:v>Sgt. 8</c:v>
                </c:pt>
                <c:pt idx="17">
                  <c:v>Sgt.10</c:v>
                </c:pt>
                <c:pt idx="18">
                  <c:v>Sgt. 15</c:v>
                </c:pt>
                <c:pt idx="19">
                  <c:v>Sgt. 18</c:v>
                </c:pt>
                <c:pt idx="20">
                  <c:v>Sgt. 25</c:v>
                </c:pt>
                <c:pt idx="21">
                  <c:v>Sgt. Max</c:v>
                </c:pt>
                <c:pt idx="22">
                  <c:v>Lt. Base</c:v>
                </c:pt>
                <c:pt idx="23">
                  <c:v>Lt. 2 </c:v>
                </c:pt>
                <c:pt idx="24">
                  <c:v>Lt. 5</c:v>
                </c:pt>
                <c:pt idx="25">
                  <c:v>Lt. 8</c:v>
                </c:pt>
                <c:pt idx="26">
                  <c:v>Lt. 10</c:v>
                </c:pt>
                <c:pt idx="27">
                  <c:v>Lt. 15</c:v>
                </c:pt>
                <c:pt idx="28">
                  <c:v>Lt. 18</c:v>
                </c:pt>
                <c:pt idx="29">
                  <c:v>Lt. 25</c:v>
                </c:pt>
              </c:strCache>
            </c:strRef>
          </c:cat>
          <c:val>
            <c:numRef>
              <c:f>Sarita!$E$2:$E$31</c:f>
              <c:numCache>
                <c:formatCode>General</c:formatCode>
                <c:ptCount val="30"/>
                <c:pt idx="0" formatCode="#,##0">
                  <c:v>63679</c:v>
                </c:pt>
                <c:pt idx="3" formatCode="#,##0">
                  <c:v>68178</c:v>
                </c:pt>
                <c:pt idx="4" formatCode="#,##0">
                  <c:v>85763</c:v>
                </c:pt>
                <c:pt idx="9" formatCode="#,##0">
                  <c:v>87059</c:v>
                </c:pt>
                <c:pt idx="11" formatCode="#,##0">
                  <c:v>88211</c:v>
                </c:pt>
                <c:pt idx="12" formatCode="#,##0">
                  <c:v>89219</c:v>
                </c:pt>
                <c:pt idx="13" formatCode="#,##0">
                  <c:v>102538</c:v>
                </c:pt>
                <c:pt idx="16" formatCode="#,##0">
                  <c:v>103546</c:v>
                </c:pt>
                <c:pt idx="17" formatCode="#,##0">
                  <c:v>103834</c:v>
                </c:pt>
                <c:pt idx="18" formatCode="#,##0">
                  <c:v>104554</c:v>
                </c:pt>
                <c:pt idx="19" formatCode="#,##0">
                  <c:v>104986</c:v>
                </c:pt>
                <c:pt idx="20" formatCode="#,##0">
                  <c:v>105994</c:v>
                </c:pt>
                <c:pt idx="22" formatCode="#,##0">
                  <c:v>117595</c:v>
                </c:pt>
                <c:pt idx="25" formatCode="#,##0">
                  <c:v>118603</c:v>
                </c:pt>
                <c:pt idx="26" formatCode="#,##0">
                  <c:v>118891</c:v>
                </c:pt>
                <c:pt idx="27" formatCode="#,##0">
                  <c:v>119611</c:v>
                </c:pt>
                <c:pt idx="28" formatCode="#,##0">
                  <c:v>120043</c:v>
                </c:pt>
                <c:pt idx="29" formatCode="#,##0">
                  <c:v>121051</c:v>
                </c:pt>
              </c:numCache>
            </c:numRef>
          </c:val>
          <c:smooth val="0"/>
          <c:extLst>
            <c:ext xmlns:c16="http://schemas.microsoft.com/office/drawing/2014/chart" uri="{C3380CC4-5D6E-409C-BE32-E72D297353CC}">
              <c16:uniqueId val="{00000003-2D01-4DA3-8612-2DA43521366E}"/>
            </c:ext>
          </c:extLst>
        </c:ser>
        <c:ser>
          <c:idx val="4"/>
          <c:order val="4"/>
          <c:tx>
            <c:strRef>
              <c:f>Sarita!$F$1</c:f>
              <c:strCache>
                <c:ptCount val="1"/>
                <c:pt idx="0">
                  <c:v>San Antonio</c:v>
                </c:pt>
              </c:strCache>
            </c:strRef>
          </c:tx>
          <c:marker>
            <c:symbol val="none"/>
          </c:marker>
          <c:cat>
            <c:strRef>
              <c:f>Sarita!$A$2:$A$31</c:f>
              <c:strCache>
                <c:ptCount val="30"/>
                <c:pt idx="0">
                  <c:v>P1C base</c:v>
                </c:pt>
                <c:pt idx="1">
                  <c:v>P1C year 1</c:v>
                </c:pt>
                <c:pt idx="2">
                  <c:v>P1C year 1.5</c:v>
                </c:pt>
                <c:pt idx="3">
                  <c:v>P1C year 2</c:v>
                </c:pt>
                <c:pt idx="4">
                  <c:v>P1C year 3</c:v>
                </c:pt>
                <c:pt idx="5">
                  <c:v>P1C year 4</c:v>
                </c:pt>
                <c:pt idx="6">
                  <c:v>P1C year 5</c:v>
                </c:pt>
                <c:pt idx="7">
                  <c:v>P1C year 6</c:v>
                </c:pt>
                <c:pt idx="8">
                  <c:v>P1C year 8</c:v>
                </c:pt>
                <c:pt idx="9">
                  <c:v>P1C year 10</c:v>
                </c:pt>
                <c:pt idx="10">
                  <c:v>P1C year 15</c:v>
                </c:pt>
                <c:pt idx="11">
                  <c:v>P1C year 18</c:v>
                </c:pt>
                <c:pt idx="12">
                  <c:v>P1C year 25</c:v>
                </c:pt>
                <c:pt idx="13">
                  <c:v>Sgt. Base</c:v>
                </c:pt>
                <c:pt idx="14">
                  <c:v>Sgt. 2 </c:v>
                </c:pt>
                <c:pt idx="15">
                  <c:v>Sgt. 5</c:v>
                </c:pt>
                <c:pt idx="16">
                  <c:v>Sgt. 8</c:v>
                </c:pt>
                <c:pt idx="17">
                  <c:v>Sgt.10</c:v>
                </c:pt>
                <c:pt idx="18">
                  <c:v>Sgt. 15</c:v>
                </c:pt>
                <c:pt idx="19">
                  <c:v>Sgt. 18</c:v>
                </c:pt>
                <c:pt idx="20">
                  <c:v>Sgt. 25</c:v>
                </c:pt>
                <c:pt idx="21">
                  <c:v>Sgt. Max</c:v>
                </c:pt>
                <c:pt idx="22">
                  <c:v>Lt. Base</c:v>
                </c:pt>
                <c:pt idx="23">
                  <c:v>Lt. 2 </c:v>
                </c:pt>
                <c:pt idx="24">
                  <c:v>Lt. 5</c:v>
                </c:pt>
                <c:pt idx="25">
                  <c:v>Lt. 8</c:v>
                </c:pt>
                <c:pt idx="26">
                  <c:v>Lt. 10</c:v>
                </c:pt>
                <c:pt idx="27">
                  <c:v>Lt. 15</c:v>
                </c:pt>
                <c:pt idx="28">
                  <c:v>Lt. 18</c:v>
                </c:pt>
                <c:pt idx="29">
                  <c:v>Lt. 25</c:v>
                </c:pt>
              </c:strCache>
            </c:strRef>
          </c:cat>
          <c:val>
            <c:numRef>
              <c:f>Sarita!$F$2:$F$31</c:f>
              <c:numCache>
                <c:formatCode>General</c:formatCode>
                <c:ptCount val="30"/>
                <c:pt idx="0" formatCode="#,##0">
                  <c:v>60960</c:v>
                </c:pt>
                <c:pt idx="3" formatCode="#,##0">
                  <c:v>60960</c:v>
                </c:pt>
                <c:pt idx="6" formatCode="#,##0">
                  <c:v>67016</c:v>
                </c:pt>
                <c:pt idx="9" formatCode="#,##0">
                  <c:v>68968</c:v>
                </c:pt>
                <c:pt idx="11" formatCode="#,##0">
                  <c:v>72332</c:v>
                </c:pt>
                <c:pt idx="12" formatCode="#,##0">
                  <c:v>77818</c:v>
                </c:pt>
                <c:pt idx="13" formatCode="#,##0">
                  <c:v>78240</c:v>
                </c:pt>
                <c:pt idx="14" formatCode="#,##0">
                  <c:v>78240</c:v>
                </c:pt>
                <c:pt idx="15" formatCode="#,##0">
                  <c:v>80587</c:v>
                </c:pt>
                <c:pt idx="17" formatCode="#,##0">
                  <c:v>84575</c:v>
                </c:pt>
                <c:pt idx="18" formatCode="#,##0">
                  <c:v>91364</c:v>
                </c:pt>
                <c:pt idx="20" formatCode="#,##0">
                  <c:v>96393</c:v>
                </c:pt>
                <c:pt idx="22" formatCode="#,##0">
                  <c:v>87624</c:v>
                </c:pt>
                <c:pt idx="24" formatCode="#,##0">
                  <c:v>87624</c:v>
                </c:pt>
                <c:pt idx="26" formatCode="#,##0">
                  <c:v>94738</c:v>
                </c:pt>
                <c:pt idx="27" formatCode="#,##0">
                  <c:v>99368</c:v>
                </c:pt>
                <c:pt idx="29" formatCode="#,##0">
                  <c:v>104838</c:v>
                </c:pt>
              </c:numCache>
            </c:numRef>
          </c:val>
          <c:smooth val="0"/>
          <c:extLst>
            <c:ext xmlns:c16="http://schemas.microsoft.com/office/drawing/2014/chart" uri="{C3380CC4-5D6E-409C-BE32-E72D297353CC}">
              <c16:uniqueId val="{00000004-2D01-4DA3-8612-2DA43521366E}"/>
            </c:ext>
          </c:extLst>
        </c:ser>
        <c:ser>
          <c:idx val="5"/>
          <c:order val="5"/>
          <c:tx>
            <c:strRef>
              <c:f>Sarita!$G$1</c:f>
              <c:strCache>
                <c:ptCount val="1"/>
                <c:pt idx="0">
                  <c:v>Aurora</c:v>
                </c:pt>
              </c:strCache>
            </c:strRef>
          </c:tx>
          <c:marker>
            <c:symbol val="none"/>
          </c:marker>
          <c:cat>
            <c:strRef>
              <c:f>Sarita!$A$2:$A$31</c:f>
              <c:strCache>
                <c:ptCount val="30"/>
                <c:pt idx="0">
                  <c:v>P1C base</c:v>
                </c:pt>
                <c:pt idx="1">
                  <c:v>P1C year 1</c:v>
                </c:pt>
                <c:pt idx="2">
                  <c:v>P1C year 1.5</c:v>
                </c:pt>
                <c:pt idx="3">
                  <c:v>P1C year 2</c:v>
                </c:pt>
                <c:pt idx="4">
                  <c:v>P1C year 3</c:v>
                </c:pt>
                <c:pt idx="5">
                  <c:v>P1C year 4</c:v>
                </c:pt>
                <c:pt idx="6">
                  <c:v>P1C year 5</c:v>
                </c:pt>
                <c:pt idx="7">
                  <c:v>P1C year 6</c:v>
                </c:pt>
                <c:pt idx="8">
                  <c:v>P1C year 8</c:v>
                </c:pt>
                <c:pt idx="9">
                  <c:v>P1C year 10</c:v>
                </c:pt>
                <c:pt idx="10">
                  <c:v>P1C year 15</c:v>
                </c:pt>
                <c:pt idx="11">
                  <c:v>P1C year 18</c:v>
                </c:pt>
                <c:pt idx="12">
                  <c:v>P1C year 25</c:v>
                </c:pt>
                <c:pt idx="13">
                  <c:v>Sgt. Base</c:v>
                </c:pt>
                <c:pt idx="14">
                  <c:v>Sgt. 2 </c:v>
                </c:pt>
                <c:pt idx="15">
                  <c:v>Sgt. 5</c:v>
                </c:pt>
                <c:pt idx="16">
                  <c:v>Sgt. 8</c:v>
                </c:pt>
                <c:pt idx="17">
                  <c:v>Sgt.10</c:v>
                </c:pt>
                <c:pt idx="18">
                  <c:v>Sgt. 15</c:v>
                </c:pt>
                <c:pt idx="19">
                  <c:v>Sgt. 18</c:v>
                </c:pt>
                <c:pt idx="20">
                  <c:v>Sgt. 25</c:v>
                </c:pt>
                <c:pt idx="21">
                  <c:v>Sgt. Max</c:v>
                </c:pt>
                <c:pt idx="22">
                  <c:v>Lt. Base</c:v>
                </c:pt>
                <c:pt idx="23">
                  <c:v>Lt. 2 </c:v>
                </c:pt>
                <c:pt idx="24">
                  <c:v>Lt. 5</c:v>
                </c:pt>
                <c:pt idx="25">
                  <c:v>Lt. 8</c:v>
                </c:pt>
                <c:pt idx="26">
                  <c:v>Lt. 10</c:v>
                </c:pt>
                <c:pt idx="27">
                  <c:v>Lt. 15</c:v>
                </c:pt>
                <c:pt idx="28">
                  <c:v>Lt. 18</c:v>
                </c:pt>
                <c:pt idx="29">
                  <c:v>Lt. 25</c:v>
                </c:pt>
              </c:strCache>
            </c:strRef>
          </c:cat>
          <c:val>
            <c:numRef>
              <c:f>Sarita!$G$2:$G$31</c:f>
              <c:numCache>
                <c:formatCode>General</c:formatCode>
                <c:ptCount val="30"/>
                <c:pt idx="0" formatCode="#,##0">
                  <c:v>58253</c:v>
                </c:pt>
                <c:pt idx="3" formatCode="#,##0">
                  <c:v>64901</c:v>
                </c:pt>
                <c:pt idx="6" formatCode="#,##0">
                  <c:v>73882</c:v>
                </c:pt>
                <c:pt idx="9" formatCode="#,##0">
                  <c:v>84321</c:v>
                </c:pt>
                <c:pt idx="11" formatCode="#,##0">
                  <c:v>84321</c:v>
                </c:pt>
                <c:pt idx="12" formatCode="#,##0">
                  <c:v>84321</c:v>
                </c:pt>
                <c:pt idx="13" formatCode="#,##0">
                  <c:v>88771</c:v>
                </c:pt>
                <c:pt idx="14" formatCode="#,##0">
                  <c:v>90103</c:v>
                </c:pt>
                <c:pt idx="15" formatCode="#,##0">
                  <c:v>91455</c:v>
                </c:pt>
                <c:pt idx="17" formatCode="#,##0">
                  <c:v>100414</c:v>
                </c:pt>
                <c:pt idx="18" formatCode="#,##0">
                  <c:v>100414</c:v>
                </c:pt>
                <c:pt idx="20" formatCode="#,##0">
                  <c:v>100414</c:v>
                </c:pt>
                <c:pt idx="22" formatCode="#,##0">
                  <c:v>110151</c:v>
                </c:pt>
                <c:pt idx="24" formatCode="#,##0">
                  <c:v>115659</c:v>
                </c:pt>
                <c:pt idx="26" formatCode="#,##0">
                  <c:v>115659</c:v>
                </c:pt>
                <c:pt idx="27" formatCode="#,##0">
                  <c:v>115659</c:v>
                </c:pt>
                <c:pt idx="29" formatCode="#,##0">
                  <c:v>115659</c:v>
                </c:pt>
              </c:numCache>
            </c:numRef>
          </c:val>
          <c:smooth val="0"/>
          <c:extLst>
            <c:ext xmlns:c16="http://schemas.microsoft.com/office/drawing/2014/chart" uri="{C3380CC4-5D6E-409C-BE32-E72D297353CC}">
              <c16:uniqueId val="{00000005-2D01-4DA3-8612-2DA43521366E}"/>
            </c:ext>
          </c:extLst>
        </c:ser>
        <c:ser>
          <c:idx val="6"/>
          <c:order val="6"/>
          <c:tx>
            <c:strRef>
              <c:f>Sarita!$H$1</c:f>
              <c:strCache>
                <c:ptCount val="1"/>
                <c:pt idx="0">
                  <c:v>Phoenix</c:v>
                </c:pt>
              </c:strCache>
            </c:strRef>
          </c:tx>
          <c:marker>
            <c:symbol val="none"/>
          </c:marker>
          <c:cat>
            <c:strRef>
              <c:f>Sarita!$A$2:$A$31</c:f>
              <c:strCache>
                <c:ptCount val="30"/>
                <c:pt idx="0">
                  <c:v>P1C base</c:v>
                </c:pt>
                <c:pt idx="1">
                  <c:v>P1C year 1</c:v>
                </c:pt>
                <c:pt idx="2">
                  <c:v>P1C year 1.5</c:v>
                </c:pt>
                <c:pt idx="3">
                  <c:v>P1C year 2</c:v>
                </c:pt>
                <c:pt idx="4">
                  <c:v>P1C year 3</c:v>
                </c:pt>
                <c:pt idx="5">
                  <c:v>P1C year 4</c:v>
                </c:pt>
                <c:pt idx="6">
                  <c:v>P1C year 5</c:v>
                </c:pt>
                <c:pt idx="7">
                  <c:v>P1C year 6</c:v>
                </c:pt>
                <c:pt idx="8">
                  <c:v>P1C year 8</c:v>
                </c:pt>
                <c:pt idx="9">
                  <c:v>P1C year 10</c:v>
                </c:pt>
                <c:pt idx="10">
                  <c:v>P1C year 15</c:v>
                </c:pt>
                <c:pt idx="11">
                  <c:v>P1C year 18</c:v>
                </c:pt>
                <c:pt idx="12">
                  <c:v>P1C year 25</c:v>
                </c:pt>
                <c:pt idx="13">
                  <c:v>Sgt. Base</c:v>
                </c:pt>
                <c:pt idx="14">
                  <c:v>Sgt. 2 </c:v>
                </c:pt>
                <c:pt idx="15">
                  <c:v>Sgt. 5</c:v>
                </c:pt>
                <c:pt idx="16">
                  <c:v>Sgt. 8</c:v>
                </c:pt>
                <c:pt idx="17">
                  <c:v>Sgt.10</c:v>
                </c:pt>
                <c:pt idx="18">
                  <c:v>Sgt. 15</c:v>
                </c:pt>
                <c:pt idx="19">
                  <c:v>Sgt. 18</c:v>
                </c:pt>
                <c:pt idx="20">
                  <c:v>Sgt. 25</c:v>
                </c:pt>
                <c:pt idx="21">
                  <c:v>Sgt. Max</c:v>
                </c:pt>
                <c:pt idx="22">
                  <c:v>Lt. Base</c:v>
                </c:pt>
                <c:pt idx="23">
                  <c:v>Lt. 2 </c:v>
                </c:pt>
                <c:pt idx="24">
                  <c:v>Lt. 5</c:v>
                </c:pt>
                <c:pt idx="25">
                  <c:v>Lt. 8</c:v>
                </c:pt>
                <c:pt idx="26">
                  <c:v>Lt. 10</c:v>
                </c:pt>
                <c:pt idx="27">
                  <c:v>Lt. 15</c:v>
                </c:pt>
                <c:pt idx="28">
                  <c:v>Lt. 18</c:v>
                </c:pt>
                <c:pt idx="29">
                  <c:v>Lt. 25</c:v>
                </c:pt>
              </c:strCache>
            </c:strRef>
          </c:cat>
          <c:val>
            <c:numRef>
              <c:f>Sarita!$H$2:$H$31</c:f>
              <c:numCache>
                <c:formatCode>General</c:formatCode>
                <c:ptCount val="30"/>
                <c:pt idx="0" formatCode="#,##0">
                  <c:v>51480</c:v>
                </c:pt>
                <c:pt idx="3" formatCode="#,##0">
                  <c:v>54475</c:v>
                </c:pt>
                <c:pt idx="6" formatCode="#,##0">
                  <c:v>64501</c:v>
                </c:pt>
                <c:pt idx="9" formatCode="#,##0">
                  <c:v>72666</c:v>
                </c:pt>
                <c:pt idx="11" formatCode="#,##0">
                  <c:v>73456</c:v>
                </c:pt>
                <c:pt idx="12" formatCode="#,##0">
                  <c:v>75551</c:v>
                </c:pt>
                <c:pt idx="13" formatCode="#,##0">
                  <c:v>95363</c:v>
                </c:pt>
                <c:pt idx="21" formatCode="#,##0">
                  <c:v>110302</c:v>
                </c:pt>
              </c:numCache>
            </c:numRef>
          </c:val>
          <c:smooth val="0"/>
          <c:extLst>
            <c:ext xmlns:c16="http://schemas.microsoft.com/office/drawing/2014/chart" uri="{C3380CC4-5D6E-409C-BE32-E72D297353CC}">
              <c16:uniqueId val="{00000006-2D01-4DA3-8612-2DA43521366E}"/>
            </c:ext>
          </c:extLst>
        </c:ser>
        <c:ser>
          <c:idx val="7"/>
          <c:order val="7"/>
          <c:tx>
            <c:strRef>
              <c:f>Sarita!$I$1</c:f>
              <c:strCache>
                <c:ptCount val="1"/>
                <c:pt idx="0">
                  <c:v>OKC</c:v>
                </c:pt>
              </c:strCache>
            </c:strRef>
          </c:tx>
          <c:marker>
            <c:symbol val="none"/>
          </c:marker>
          <c:cat>
            <c:strRef>
              <c:f>Sarita!$A$2:$A$31</c:f>
              <c:strCache>
                <c:ptCount val="30"/>
                <c:pt idx="0">
                  <c:v>P1C base</c:v>
                </c:pt>
                <c:pt idx="1">
                  <c:v>P1C year 1</c:v>
                </c:pt>
                <c:pt idx="2">
                  <c:v>P1C year 1.5</c:v>
                </c:pt>
                <c:pt idx="3">
                  <c:v>P1C year 2</c:v>
                </c:pt>
                <c:pt idx="4">
                  <c:v>P1C year 3</c:v>
                </c:pt>
                <c:pt idx="5">
                  <c:v>P1C year 4</c:v>
                </c:pt>
                <c:pt idx="6">
                  <c:v>P1C year 5</c:v>
                </c:pt>
                <c:pt idx="7">
                  <c:v>P1C year 6</c:v>
                </c:pt>
                <c:pt idx="8">
                  <c:v>P1C year 8</c:v>
                </c:pt>
                <c:pt idx="9">
                  <c:v>P1C year 10</c:v>
                </c:pt>
                <c:pt idx="10">
                  <c:v>P1C year 15</c:v>
                </c:pt>
                <c:pt idx="11">
                  <c:v>P1C year 18</c:v>
                </c:pt>
                <c:pt idx="12">
                  <c:v>P1C year 25</c:v>
                </c:pt>
                <c:pt idx="13">
                  <c:v>Sgt. Base</c:v>
                </c:pt>
                <c:pt idx="14">
                  <c:v>Sgt. 2 </c:v>
                </c:pt>
                <c:pt idx="15">
                  <c:v>Sgt. 5</c:v>
                </c:pt>
                <c:pt idx="16">
                  <c:v>Sgt. 8</c:v>
                </c:pt>
                <c:pt idx="17">
                  <c:v>Sgt.10</c:v>
                </c:pt>
                <c:pt idx="18">
                  <c:v>Sgt. 15</c:v>
                </c:pt>
                <c:pt idx="19">
                  <c:v>Sgt. 18</c:v>
                </c:pt>
                <c:pt idx="20">
                  <c:v>Sgt. 25</c:v>
                </c:pt>
                <c:pt idx="21">
                  <c:v>Sgt. Max</c:v>
                </c:pt>
                <c:pt idx="22">
                  <c:v>Lt. Base</c:v>
                </c:pt>
                <c:pt idx="23">
                  <c:v>Lt. 2 </c:v>
                </c:pt>
                <c:pt idx="24">
                  <c:v>Lt. 5</c:v>
                </c:pt>
                <c:pt idx="25">
                  <c:v>Lt. 8</c:v>
                </c:pt>
                <c:pt idx="26">
                  <c:v>Lt. 10</c:v>
                </c:pt>
                <c:pt idx="27">
                  <c:v>Lt. 15</c:v>
                </c:pt>
                <c:pt idx="28">
                  <c:v>Lt. 18</c:v>
                </c:pt>
                <c:pt idx="29">
                  <c:v>Lt. 25</c:v>
                </c:pt>
              </c:strCache>
            </c:strRef>
          </c:cat>
          <c:val>
            <c:numRef>
              <c:f>Sarita!$I$2:$I$31</c:f>
              <c:numCache>
                <c:formatCode>General</c:formatCode>
                <c:ptCount val="30"/>
                <c:pt idx="0" formatCode="#,##0">
                  <c:v>55062</c:v>
                </c:pt>
                <c:pt idx="3" formatCode="#,##0">
                  <c:v>56293</c:v>
                </c:pt>
                <c:pt idx="6" formatCode="#,##0">
                  <c:v>62432</c:v>
                </c:pt>
                <c:pt idx="9" formatCode="#,##0">
                  <c:v>66005</c:v>
                </c:pt>
                <c:pt idx="11" formatCode="#,##0">
                  <c:v>69534</c:v>
                </c:pt>
                <c:pt idx="12" formatCode="#,##0">
                  <c:v>70411</c:v>
                </c:pt>
                <c:pt idx="13" formatCode="#,##0">
                  <c:v>60602</c:v>
                </c:pt>
                <c:pt idx="14" formatCode="#,##0">
                  <c:v>62003</c:v>
                </c:pt>
                <c:pt idx="15" formatCode="#,##0">
                  <c:v>68023</c:v>
                </c:pt>
                <c:pt idx="17" formatCode="#,##0">
                  <c:v>78486</c:v>
                </c:pt>
                <c:pt idx="19" formatCode="#,##0">
                  <c:v>81326</c:v>
                </c:pt>
                <c:pt idx="20" formatCode="#,##0">
                  <c:v>86203</c:v>
                </c:pt>
                <c:pt idx="22" formatCode="#,##0">
                  <c:v>79154</c:v>
                </c:pt>
                <c:pt idx="23" formatCode="#,##0">
                  <c:v>80937</c:v>
                </c:pt>
                <c:pt idx="24" formatCode="#,##0">
                  <c:v>86384</c:v>
                </c:pt>
                <c:pt idx="27" formatCode="#,##0">
                  <c:v>90978</c:v>
                </c:pt>
                <c:pt idx="28" formatCode="#,##0">
                  <c:v>92564</c:v>
                </c:pt>
                <c:pt idx="29" formatCode="#,##0">
                  <c:v>93441</c:v>
                </c:pt>
              </c:numCache>
            </c:numRef>
          </c:val>
          <c:smooth val="0"/>
          <c:extLst>
            <c:ext xmlns:c16="http://schemas.microsoft.com/office/drawing/2014/chart" uri="{C3380CC4-5D6E-409C-BE32-E72D297353CC}">
              <c16:uniqueId val="{00000007-2D01-4DA3-8612-2DA43521366E}"/>
            </c:ext>
          </c:extLst>
        </c:ser>
        <c:ser>
          <c:idx val="8"/>
          <c:order val="8"/>
          <c:tx>
            <c:strRef>
              <c:f>Sarita!$J$1</c:f>
              <c:strCache>
                <c:ptCount val="1"/>
                <c:pt idx="0">
                  <c:v>NM State Police</c:v>
                </c:pt>
              </c:strCache>
            </c:strRef>
          </c:tx>
          <c:marker>
            <c:symbol val="none"/>
          </c:marker>
          <c:cat>
            <c:strRef>
              <c:f>Sarita!$A$2:$A$31</c:f>
              <c:strCache>
                <c:ptCount val="30"/>
                <c:pt idx="0">
                  <c:v>P1C base</c:v>
                </c:pt>
                <c:pt idx="1">
                  <c:v>P1C year 1</c:v>
                </c:pt>
                <c:pt idx="2">
                  <c:v>P1C year 1.5</c:v>
                </c:pt>
                <c:pt idx="3">
                  <c:v>P1C year 2</c:v>
                </c:pt>
                <c:pt idx="4">
                  <c:v>P1C year 3</c:v>
                </c:pt>
                <c:pt idx="5">
                  <c:v>P1C year 4</c:v>
                </c:pt>
                <c:pt idx="6">
                  <c:v>P1C year 5</c:v>
                </c:pt>
                <c:pt idx="7">
                  <c:v>P1C year 6</c:v>
                </c:pt>
                <c:pt idx="8">
                  <c:v>P1C year 8</c:v>
                </c:pt>
                <c:pt idx="9">
                  <c:v>P1C year 10</c:v>
                </c:pt>
                <c:pt idx="10">
                  <c:v>P1C year 15</c:v>
                </c:pt>
                <c:pt idx="11">
                  <c:v>P1C year 18</c:v>
                </c:pt>
                <c:pt idx="12">
                  <c:v>P1C year 25</c:v>
                </c:pt>
                <c:pt idx="13">
                  <c:v>Sgt. Base</c:v>
                </c:pt>
                <c:pt idx="14">
                  <c:v>Sgt. 2 </c:v>
                </c:pt>
                <c:pt idx="15">
                  <c:v>Sgt. 5</c:v>
                </c:pt>
                <c:pt idx="16">
                  <c:v>Sgt. 8</c:v>
                </c:pt>
                <c:pt idx="17">
                  <c:v>Sgt.10</c:v>
                </c:pt>
                <c:pt idx="18">
                  <c:v>Sgt. 15</c:v>
                </c:pt>
                <c:pt idx="19">
                  <c:v>Sgt. 18</c:v>
                </c:pt>
                <c:pt idx="20">
                  <c:v>Sgt. 25</c:v>
                </c:pt>
                <c:pt idx="21">
                  <c:v>Sgt. Max</c:v>
                </c:pt>
                <c:pt idx="22">
                  <c:v>Lt. Base</c:v>
                </c:pt>
                <c:pt idx="23">
                  <c:v>Lt. 2 </c:v>
                </c:pt>
                <c:pt idx="24">
                  <c:v>Lt. 5</c:v>
                </c:pt>
                <c:pt idx="25">
                  <c:v>Lt. 8</c:v>
                </c:pt>
                <c:pt idx="26">
                  <c:v>Lt. 10</c:v>
                </c:pt>
                <c:pt idx="27">
                  <c:v>Lt. 15</c:v>
                </c:pt>
                <c:pt idx="28">
                  <c:v>Lt. 18</c:v>
                </c:pt>
                <c:pt idx="29">
                  <c:v>Lt. 25</c:v>
                </c:pt>
              </c:strCache>
            </c:strRef>
          </c:cat>
          <c:val>
            <c:numRef>
              <c:f>Sarita!$J$2:$J$31</c:f>
              <c:numCache>
                <c:formatCode>#,##0</c:formatCode>
                <c:ptCount val="30"/>
                <c:pt idx="0">
                  <c:v>44970</c:v>
                </c:pt>
                <c:pt idx="1">
                  <c:v>46319</c:v>
                </c:pt>
                <c:pt idx="3">
                  <c:v>49467</c:v>
                </c:pt>
                <c:pt idx="4">
                  <c:v>50950</c:v>
                </c:pt>
                <c:pt idx="5">
                  <c:v>52479</c:v>
                </c:pt>
                <c:pt idx="6">
                  <c:v>54517</c:v>
                </c:pt>
                <c:pt idx="13">
                  <c:v>60569</c:v>
                </c:pt>
                <c:pt idx="14">
                  <c:v>63597</c:v>
                </c:pt>
                <c:pt idx="15">
                  <c:v>68780</c:v>
                </c:pt>
                <c:pt idx="22">
                  <c:v>77721</c:v>
                </c:pt>
                <c:pt idx="23">
                  <c:v>81608</c:v>
                </c:pt>
              </c:numCache>
            </c:numRef>
          </c:val>
          <c:smooth val="0"/>
          <c:extLst>
            <c:ext xmlns:c16="http://schemas.microsoft.com/office/drawing/2014/chart" uri="{C3380CC4-5D6E-409C-BE32-E72D297353CC}">
              <c16:uniqueId val="{00000008-2D01-4DA3-8612-2DA43521366E}"/>
            </c:ext>
          </c:extLst>
        </c:ser>
        <c:ser>
          <c:idx val="9"/>
          <c:order val="9"/>
          <c:tx>
            <c:strRef>
              <c:f>Sarita!$K$1</c:f>
              <c:strCache>
                <c:ptCount val="1"/>
                <c:pt idx="0">
                  <c:v>Rio Rancho</c:v>
                </c:pt>
              </c:strCache>
            </c:strRef>
          </c:tx>
          <c:marker>
            <c:symbol val="none"/>
          </c:marker>
          <c:cat>
            <c:strRef>
              <c:f>Sarita!$A$2:$A$31</c:f>
              <c:strCache>
                <c:ptCount val="30"/>
                <c:pt idx="0">
                  <c:v>P1C base</c:v>
                </c:pt>
                <c:pt idx="1">
                  <c:v>P1C year 1</c:v>
                </c:pt>
                <c:pt idx="2">
                  <c:v>P1C year 1.5</c:v>
                </c:pt>
                <c:pt idx="3">
                  <c:v>P1C year 2</c:v>
                </c:pt>
                <c:pt idx="4">
                  <c:v>P1C year 3</c:v>
                </c:pt>
                <c:pt idx="5">
                  <c:v>P1C year 4</c:v>
                </c:pt>
                <c:pt idx="6">
                  <c:v>P1C year 5</c:v>
                </c:pt>
                <c:pt idx="7">
                  <c:v>P1C year 6</c:v>
                </c:pt>
                <c:pt idx="8">
                  <c:v>P1C year 8</c:v>
                </c:pt>
                <c:pt idx="9">
                  <c:v>P1C year 10</c:v>
                </c:pt>
                <c:pt idx="10">
                  <c:v>P1C year 15</c:v>
                </c:pt>
                <c:pt idx="11">
                  <c:v>P1C year 18</c:v>
                </c:pt>
                <c:pt idx="12">
                  <c:v>P1C year 25</c:v>
                </c:pt>
                <c:pt idx="13">
                  <c:v>Sgt. Base</c:v>
                </c:pt>
                <c:pt idx="14">
                  <c:v>Sgt. 2 </c:v>
                </c:pt>
                <c:pt idx="15">
                  <c:v>Sgt. 5</c:v>
                </c:pt>
                <c:pt idx="16">
                  <c:v>Sgt. 8</c:v>
                </c:pt>
                <c:pt idx="17">
                  <c:v>Sgt.10</c:v>
                </c:pt>
                <c:pt idx="18">
                  <c:v>Sgt. 15</c:v>
                </c:pt>
                <c:pt idx="19">
                  <c:v>Sgt. 18</c:v>
                </c:pt>
                <c:pt idx="20">
                  <c:v>Sgt. 25</c:v>
                </c:pt>
                <c:pt idx="21">
                  <c:v>Sgt. Max</c:v>
                </c:pt>
                <c:pt idx="22">
                  <c:v>Lt. Base</c:v>
                </c:pt>
                <c:pt idx="23">
                  <c:v>Lt. 2 </c:v>
                </c:pt>
                <c:pt idx="24">
                  <c:v>Lt. 5</c:v>
                </c:pt>
                <c:pt idx="25">
                  <c:v>Lt. 8</c:v>
                </c:pt>
                <c:pt idx="26">
                  <c:v>Lt. 10</c:v>
                </c:pt>
                <c:pt idx="27">
                  <c:v>Lt. 15</c:v>
                </c:pt>
                <c:pt idx="28">
                  <c:v>Lt. 18</c:v>
                </c:pt>
                <c:pt idx="29">
                  <c:v>Lt. 25</c:v>
                </c:pt>
              </c:strCache>
            </c:strRef>
          </c:cat>
          <c:val>
            <c:numRef>
              <c:f>Sarita!$K$2:$K$31</c:f>
              <c:numCache>
                <c:formatCode>General</c:formatCode>
                <c:ptCount val="30"/>
                <c:pt idx="0" formatCode="#,##0">
                  <c:v>42224</c:v>
                </c:pt>
                <c:pt idx="2" formatCode="#,##0">
                  <c:v>44304</c:v>
                </c:pt>
                <c:pt idx="3" formatCode="#,##0">
                  <c:v>44304</c:v>
                </c:pt>
                <c:pt idx="4" formatCode="#,##0">
                  <c:v>44304</c:v>
                </c:pt>
                <c:pt idx="6" formatCode="#,##0">
                  <c:v>47944</c:v>
                </c:pt>
                <c:pt idx="7" formatCode="#,##0">
                  <c:v>47944</c:v>
                </c:pt>
                <c:pt idx="8" formatCode="#,##0">
                  <c:v>47944</c:v>
                </c:pt>
                <c:pt idx="9" formatCode="#,##0">
                  <c:v>55744</c:v>
                </c:pt>
                <c:pt idx="10" formatCode="#,##0">
                  <c:v>61318</c:v>
                </c:pt>
                <c:pt idx="11" formatCode="#,##0">
                  <c:v>61318</c:v>
                </c:pt>
                <c:pt idx="12" formatCode="#,##0">
                  <c:v>67434</c:v>
                </c:pt>
                <c:pt idx="13" formatCode="#,##0">
                  <c:v>63856</c:v>
                </c:pt>
                <c:pt idx="14" formatCode="#,##0">
                  <c:v>63856</c:v>
                </c:pt>
                <c:pt idx="15" formatCode="#,##0">
                  <c:v>68640</c:v>
                </c:pt>
                <c:pt idx="16" formatCode="#,##0">
                  <c:v>68640</c:v>
                </c:pt>
                <c:pt idx="17" formatCode="#,##0">
                  <c:v>71552</c:v>
                </c:pt>
                <c:pt idx="18" formatCode="#,##0">
                  <c:v>71552</c:v>
                </c:pt>
                <c:pt idx="19" formatCode="#,##0">
                  <c:v>71552</c:v>
                </c:pt>
                <c:pt idx="20" formatCode="#,##0">
                  <c:v>71552</c:v>
                </c:pt>
                <c:pt idx="21" formatCode="#,##0">
                  <c:v>71552</c:v>
                </c:pt>
                <c:pt idx="22" formatCode="#,##0">
                  <c:v>71552</c:v>
                </c:pt>
                <c:pt idx="23" formatCode="#,##0">
                  <c:v>71552</c:v>
                </c:pt>
                <c:pt idx="24" formatCode="#,##0">
                  <c:v>71552</c:v>
                </c:pt>
                <c:pt idx="25" formatCode="#,##0">
                  <c:v>71552</c:v>
                </c:pt>
                <c:pt idx="26" formatCode="#,##0">
                  <c:v>71552</c:v>
                </c:pt>
                <c:pt idx="27" formatCode="#,##0">
                  <c:v>71552</c:v>
                </c:pt>
                <c:pt idx="28" formatCode="#,##0">
                  <c:v>71552</c:v>
                </c:pt>
                <c:pt idx="29" formatCode="#,##0">
                  <c:v>71552</c:v>
                </c:pt>
              </c:numCache>
            </c:numRef>
          </c:val>
          <c:smooth val="0"/>
          <c:extLst>
            <c:ext xmlns:c16="http://schemas.microsoft.com/office/drawing/2014/chart" uri="{C3380CC4-5D6E-409C-BE32-E72D297353CC}">
              <c16:uniqueId val="{00000009-2D01-4DA3-8612-2DA43521366E}"/>
            </c:ext>
          </c:extLst>
        </c:ser>
        <c:ser>
          <c:idx val="10"/>
          <c:order val="10"/>
          <c:tx>
            <c:strRef>
              <c:f>Sarita!$L$1</c:f>
              <c:strCache>
                <c:ptCount val="1"/>
                <c:pt idx="0">
                  <c:v>BernCo</c:v>
                </c:pt>
              </c:strCache>
            </c:strRef>
          </c:tx>
          <c:marker>
            <c:symbol val="none"/>
          </c:marker>
          <c:cat>
            <c:strRef>
              <c:f>Sarita!$A$2:$A$31</c:f>
              <c:strCache>
                <c:ptCount val="30"/>
                <c:pt idx="0">
                  <c:v>P1C base</c:v>
                </c:pt>
                <c:pt idx="1">
                  <c:v>P1C year 1</c:v>
                </c:pt>
                <c:pt idx="2">
                  <c:v>P1C year 1.5</c:v>
                </c:pt>
                <c:pt idx="3">
                  <c:v>P1C year 2</c:v>
                </c:pt>
                <c:pt idx="4">
                  <c:v>P1C year 3</c:v>
                </c:pt>
                <c:pt idx="5">
                  <c:v>P1C year 4</c:v>
                </c:pt>
                <c:pt idx="6">
                  <c:v>P1C year 5</c:v>
                </c:pt>
                <c:pt idx="7">
                  <c:v>P1C year 6</c:v>
                </c:pt>
                <c:pt idx="8">
                  <c:v>P1C year 8</c:v>
                </c:pt>
                <c:pt idx="9">
                  <c:v>P1C year 10</c:v>
                </c:pt>
                <c:pt idx="10">
                  <c:v>P1C year 15</c:v>
                </c:pt>
                <c:pt idx="11">
                  <c:v>P1C year 18</c:v>
                </c:pt>
                <c:pt idx="12">
                  <c:v>P1C year 25</c:v>
                </c:pt>
                <c:pt idx="13">
                  <c:v>Sgt. Base</c:v>
                </c:pt>
                <c:pt idx="14">
                  <c:v>Sgt. 2 </c:v>
                </c:pt>
                <c:pt idx="15">
                  <c:v>Sgt. 5</c:v>
                </c:pt>
                <c:pt idx="16">
                  <c:v>Sgt. 8</c:v>
                </c:pt>
                <c:pt idx="17">
                  <c:v>Sgt.10</c:v>
                </c:pt>
                <c:pt idx="18">
                  <c:v>Sgt. 15</c:v>
                </c:pt>
                <c:pt idx="19">
                  <c:v>Sgt. 18</c:v>
                </c:pt>
                <c:pt idx="20">
                  <c:v>Sgt. 25</c:v>
                </c:pt>
                <c:pt idx="21">
                  <c:v>Sgt. Max</c:v>
                </c:pt>
                <c:pt idx="22">
                  <c:v>Lt. Base</c:v>
                </c:pt>
                <c:pt idx="23">
                  <c:v>Lt. 2 </c:v>
                </c:pt>
                <c:pt idx="24">
                  <c:v>Lt. 5</c:v>
                </c:pt>
                <c:pt idx="25">
                  <c:v>Lt. 8</c:v>
                </c:pt>
                <c:pt idx="26">
                  <c:v>Lt. 10</c:v>
                </c:pt>
                <c:pt idx="27">
                  <c:v>Lt. 15</c:v>
                </c:pt>
                <c:pt idx="28">
                  <c:v>Lt. 18</c:v>
                </c:pt>
                <c:pt idx="29">
                  <c:v>Lt. 25</c:v>
                </c:pt>
              </c:strCache>
            </c:strRef>
          </c:cat>
          <c:val>
            <c:numRef>
              <c:f>Sarita!$L$2:$L$31</c:f>
              <c:numCache>
                <c:formatCode>General</c:formatCode>
                <c:ptCount val="30"/>
                <c:pt idx="0" formatCode="#,##0">
                  <c:v>44163</c:v>
                </c:pt>
                <c:pt idx="3" formatCode="#,##0">
                  <c:v>53067</c:v>
                </c:pt>
                <c:pt idx="4" formatCode="#,##0">
                  <c:v>53067</c:v>
                </c:pt>
                <c:pt idx="6" formatCode="#,##0">
                  <c:v>54068</c:v>
                </c:pt>
                <c:pt idx="7" formatCode="#,##0">
                  <c:v>54068</c:v>
                </c:pt>
                <c:pt idx="8" formatCode="#,##0">
                  <c:v>54068</c:v>
                </c:pt>
                <c:pt idx="9" formatCode="#,##0">
                  <c:v>55069</c:v>
                </c:pt>
                <c:pt idx="10" formatCode="#,##0">
                  <c:v>56070</c:v>
                </c:pt>
                <c:pt idx="11" formatCode="#,##0">
                  <c:v>56070</c:v>
                </c:pt>
                <c:pt idx="12" formatCode="#,##0">
                  <c:v>56070</c:v>
                </c:pt>
                <c:pt idx="13" formatCode="#,##0">
                  <c:v>63525</c:v>
                </c:pt>
                <c:pt idx="14" formatCode="#,##0">
                  <c:v>63525</c:v>
                </c:pt>
                <c:pt idx="15" formatCode="#,##0">
                  <c:v>64723</c:v>
                </c:pt>
                <c:pt idx="16" formatCode="#,##0">
                  <c:v>64723</c:v>
                </c:pt>
                <c:pt idx="17" formatCode="#,##0">
                  <c:v>65921</c:v>
                </c:pt>
                <c:pt idx="18" formatCode="#,##0">
                  <c:v>65921</c:v>
                </c:pt>
                <c:pt idx="19" formatCode="#,##0">
                  <c:v>67120</c:v>
                </c:pt>
                <c:pt idx="20" formatCode="#,##0">
                  <c:v>67120</c:v>
                </c:pt>
                <c:pt idx="22" formatCode="#,##0">
                  <c:v>75928</c:v>
                </c:pt>
                <c:pt idx="23" formatCode="#,##0">
                  <c:v>75928</c:v>
                </c:pt>
                <c:pt idx="24" formatCode="#,##0">
                  <c:v>77360</c:v>
                </c:pt>
                <c:pt idx="25" formatCode="#,##0">
                  <c:v>77360</c:v>
                </c:pt>
                <c:pt idx="26" formatCode="#,##0">
                  <c:v>78792</c:v>
                </c:pt>
                <c:pt idx="27" formatCode="#,##0">
                  <c:v>78792</c:v>
                </c:pt>
                <c:pt idx="28" formatCode="#,##0">
                  <c:v>80224</c:v>
                </c:pt>
                <c:pt idx="29" formatCode="#,##0">
                  <c:v>80224</c:v>
                </c:pt>
              </c:numCache>
            </c:numRef>
          </c:val>
          <c:smooth val="0"/>
          <c:extLst>
            <c:ext xmlns:c16="http://schemas.microsoft.com/office/drawing/2014/chart" uri="{C3380CC4-5D6E-409C-BE32-E72D297353CC}">
              <c16:uniqueId val="{0000000A-2D01-4DA3-8612-2DA43521366E}"/>
            </c:ext>
          </c:extLst>
        </c:ser>
        <c:dLbls>
          <c:showLegendKey val="0"/>
          <c:showVal val="0"/>
          <c:showCatName val="0"/>
          <c:showSerName val="0"/>
          <c:showPercent val="0"/>
          <c:showBubbleSize val="0"/>
        </c:dLbls>
        <c:smooth val="0"/>
        <c:axId val="294157832"/>
        <c:axId val="294158224"/>
      </c:lineChart>
      <c:catAx>
        <c:axId val="294157832"/>
        <c:scaling>
          <c:orientation val="minMax"/>
        </c:scaling>
        <c:delete val="0"/>
        <c:axPos val="b"/>
        <c:numFmt formatCode="General" sourceLinked="0"/>
        <c:majorTickMark val="none"/>
        <c:minorTickMark val="none"/>
        <c:tickLblPos val="nextTo"/>
        <c:crossAx val="294158224"/>
        <c:crosses val="autoZero"/>
        <c:auto val="1"/>
        <c:lblAlgn val="ctr"/>
        <c:lblOffset val="100"/>
        <c:noMultiLvlLbl val="0"/>
      </c:catAx>
      <c:valAx>
        <c:axId val="294158224"/>
        <c:scaling>
          <c:orientation val="minMax"/>
          <c:min val="20000"/>
        </c:scaling>
        <c:delete val="0"/>
        <c:axPos val="l"/>
        <c:majorGridlines/>
        <c:numFmt formatCode="#,##0" sourceLinked="1"/>
        <c:majorTickMark val="none"/>
        <c:minorTickMark val="none"/>
        <c:tickLblPos val="nextTo"/>
        <c:crossAx val="294157832"/>
        <c:crosses val="autoZero"/>
        <c:crossBetween val="between"/>
      </c:valAx>
    </c:plotArea>
    <c:legend>
      <c:legendPos val="r"/>
      <c:overlay val="0"/>
    </c:legend>
    <c:plotVisOnly val="1"/>
    <c:dispBlanksAs val="span"/>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APD </a:t>
            </a:r>
            <a:r>
              <a:rPr lang="en-US" dirty="0" smtClean="0"/>
              <a:t>Overtime</a:t>
            </a:r>
            <a:r>
              <a:rPr lang="en-US" baseline="0" dirty="0" smtClean="0"/>
              <a:t> Expenditures</a:t>
            </a:r>
            <a:r>
              <a:rPr lang="en-US" dirty="0" smtClean="0"/>
              <a:t> </a:t>
            </a:r>
            <a:r>
              <a:rPr lang="en-US" dirty="0"/>
              <a:t>and # </a:t>
            </a:r>
            <a:r>
              <a:rPr lang="en-US" dirty="0" smtClean="0"/>
              <a:t>Police Officers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0"/>
          <c:tx>
            <c:v>Total OT Expenditures</c:v>
          </c:tx>
          <c:spPr>
            <a:ln w="28575" cap="rnd">
              <a:solidFill>
                <a:schemeClr val="accent2"/>
              </a:solidFill>
              <a:round/>
            </a:ln>
            <a:effectLst/>
          </c:spPr>
          <c:marker>
            <c:symbol val="none"/>
          </c:marker>
          <c:cat>
            <c:numRef>
              <c:f>'[Chart in Microsoft PowerPoint]Actual OT'!$A$18:$A$26</c:f>
              <c:numCache>
                <c:formatCode>0_);\(0\)</c:formatCode>
                <c:ptCount val="9"/>
                <c:pt idx="0">
                  <c:v>2009</c:v>
                </c:pt>
                <c:pt idx="1">
                  <c:v>2010</c:v>
                </c:pt>
                <c:pt idx="2">
                  <c:v>2011</c:v>
                </c:pt>
                <c:pt idx="3">
                  <c:v>2012</c:v>
                </c:pt>
                <c:pt idx="4">
                  <c:v>2013</c:v>
                </c:pt>
                <c:pt idx="5">
                  <c:v>2014</c:v>
                </c:pt>
                <c:pt idx="6">
                  <c:v>2015</c:v>
                </c:pt>
                <c:pt idx="7">
                  <c:v>2016</c:v>
                </c:pt>
                <c:pt idx="8">
                  <c:v>2017</c:v>
                </c:pt>
              </c:numCache>
            </c:numRef>
          </c:cat>
          <c:val>
            <c:numRef>
              <c:f>'[Chart in Microsoft PowerPoint]Actual OT'!$B$18:$B$26</c:f>
              <c:numCache>
                <c:formatCode>_(* #,##0_);_(* \(#,##0\);_(* "-"??_);_(@_)</c:formatCode>
                <c:ptCount val="9"/>
                <c:pt idx="0">
                  <c:v>9580887.5199999977</c:v>
                </c:pt>
                <c:pt idx="1">
                  <c:v>9157298.1699999981</c:v>
                </c:pt>
                <c:pt idx="2">
                  <c:v>8359936.8999999994</c:v>
                </c:pt>
                <c:pt idx="3">
                  <c:v>9365403.1999999993</c:v>
                </c:pt>
                <c:pt idx="4">
                  <c:v>9204425.1400000043</c:v>
                </c:pt>
                <c:pt idx="5">
                  <c:v>9510523.9800000004</c:v>
                </c:pt>
                <c:pt idx="6">
                  <c:v>11031300.160000006</c:v>
                </c:pt>
                <c:pt idx="7">
                  <c:v>12810396.850000003</c:v>
                </c:pt>
                <c:pt idx="8">
                  <c:v>14071881.349000005</c:v>
                </c:pt>
              </c:numCache>
            </c:numRef>
          </c:val>
          <c:smooth val="0"/>
          <c:extLst>
            <c:ext xmlns:c16="http://schemas.microsoft.com/office/drawing/2014/chart" uri="{C3380CC4-5D6E-409C-BE32-E72D297353CC}">
              <c16:uniqueId val="{00000000-314D-4C9E-A617-16A1E2AEB12E}"/>
            </c:ext>
          </c:extLst>
        </c:ser>
        <c:dLbls>
          <c:showLegendKey val="0"/>
          <c:showVal val="0"/>
          <c:showCatName val="0"/>
          <c:showSerName val="0"/>
          <c:showPercent val="0"/>
          <c:showBubbleSize val="0"/>
        </c:dLbls>
        <c:marker val="1"/>
        <c:smooth val="0"/>
        <c:axId val="243458880"/>
        <c:axId val="243459272"/>
      </c:lineChart>
      <c:lineChart>
        <c:grouping val="standard"/>
        <c:varyColors val="0"/>
        <c:ser>
          <c:idx val="0"/>
          <c:order val="1"/>
          <c:tx>
            <c:v>Sworn Officers (right scale)</c:v>
          </c:tx>
          <c:spPr>
            <a:ln w="28575" cap="rnd">
              <a:solidFill>
                <a:schemeClr val="accent1"/>
              </a:solidFill>
              <a:round/>
            </a:ln>
            <a:effectLst/>
          </c:spPr>
          <c:marker>
            <c:symbol val="none"/>
          </c:marker>
          <c:val>
            <c:numRef>
              <c:f>'[Chart in Microsoft PowerPoint]Actual OT'!$C$18:$C$26</c:f>
              <c:numCache>
                <c:formatCode>General</c:formatCode>
                <c:ptCount val="9"/>
                <c:pt idx="0">
                  <c:v>1101</c:v>
                </c:pt>
                <c:pt idx="1">
                  <c:v>1098</c:v>
                </c:pt>
                <c:pt idx="2">
                  <c:v>1078</c:v>
                </c:pt>
                <c:pt idx="3">
                  <c:v>1034</c:v>
                </c:pt>
                <c:pt idx="4">
                  <c:v>945</c:v>
                </c:pt>
                <c:pt idx="5">
                  <c:v>913</c:v>
                </c:pt>
                <c:pt idx="6">
                  <c:v>879</c:v>
                </c:pt>
                <c:pt idx="7">
                  <c:v>833</c:v>
                </c:pt>
                <c:pt idx="8">
                  <c:v>861</c:v>
                </c:pt>
              </c:numCache>
            </c:numRef>
          </c:val>
          <c:smooth val="0"/>
          <c:extLst>
            <c:ext xmlns:c16="http://schemas.microsoft.com/office/drawing/2014/chart" uri="{C3380CC4-5D6E-409C-BE32-E72D297353CC}">
              <c16:uniqueId val="{00000001-314D-4C9E-A617-16A1E2AEB12E}"/>
            </c:ext>
          </c:extLst>
        </c:ser>
        <c:dLbls>
          <c:showLegendKey val="0"/>
          <c:showVal val="0"/>
          <c:showCatName val="0"/>
          <c:showSerName val="0"/>
          <c:showPercent val="0"/>
          <c:showBubbleSize val="0"/>
        </c:dLbls>
        <c:marker val="1"/>
        <c:smooth val="0"/>
        <c:axId val="243460056"/>
        <c:axId val="243459664"/>
      </c:lineChart>
      <c:catAx>
        <c:axId val="243458880"/>
        <c:scaling>
          <c:orientation val="minMax"/>
        </c:scaling>
        <c:delete val="0"/>
        <c:axPos val="b"/>
        <c:numFmt formatCode="0_);\(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459272"/>
        <c:crosses val="autoZero"/>
        <c:auto val="1"/>
        <c:lblAlgn val="ctr"/>
        <c:lblOffset val="100"/>
        <c:noMultiLvlLbl val="0"/>
      </c:catAx>
      <c:valAx>
        <c:axId val="243459272"/>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458880"/>
        <c:crosses val="autoZero"/>
        <c:crossBetween val="between"/>
      </c:valAx>
      <c:valAx>
        <c:axId val="243459664"/>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460056"/>
        <c:crosses val="max"/>
        <c:crossBetween val="between"/>
      </c:valAx>
      <c:catAx>
        <c:axId val="243460056"/>
        <c:scaling>
          <c:orientation val="minMax"/>
        </c:scaling>
        <c:delete val="1"/>
        <c:axPos val="b"/>
        <c:majorTickMark val="out"/>
        <c:minorTickMark val="none"/>
        <c:tickLblPos val="nextTo"/>
        <c:crossAx val="24345966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0.15175</cdr:x>
      <cdr:y>0.57217</cdr:y>
    </cdr:from>
    <cdr:to>
      <cdr:x>0.58322</cdr:x>
      <cdr:y>0.70942</cdr:y>
    </cdr:to>
    <cdr:sp macro="" textlink="">
      <cdr:nvSpPr>
        <cdr:cNvPr id="2" name="TextBox 1"/>
        <cdr:cNvSpPr txBox="1"/>
      </cdr:nvSpPr>
      <cdr:spPr>
        <a:xfrm xmlns:a="http://schemas.openxmlformats.org/drawingml/2006/main">
          <a:off x="807572" y="1883492"/>
          <a:ext cx="2296223" cy="4518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smtClean="0"/>
            <a:t>*FBI did not report 2012 property crime data due to irregularities</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768FDD8-D41E-4183-BDCC-0A0AEFD23DFC}" type="datetimeFigureOut">
              <a:rPr lang="en-US" smtClean="0"/>
              <a:t>3/2/2018</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4D8FAF0-FAD9-4D46-A49A-1E3FF41B39BC}" type="slidenum">
              <a:rPr lang="en-US" smtClean="0"/>
              <a:t>‹#›</a:t>
            </a:fld>
            <a:endParaRPr lang="en-US" dirty="0"/>
          </a:p>
        </p:txBody>
      </p:sp>
    </p:spTree>
    <p:extLst>
      <p:ext uri="{BB962C8B-B14F-4D97-AF65-F5344CB8AC3E}">
        <p14:creationId xmlns:p14="http://schemas.microsoft.com/office/powerpoint/2010/main" val="3534236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AD54CA7-6F73-43AB-8545-5A711FD88C59}" type="datetimeFigureOut">
              <a:rPr lang="en-US" smtClean="0"/>
              <a:t>3/2/2018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CA92BAE-3823-493A-AD5D-A01384BB5604}" type="slidenum">
              <a:rPr lang="en-US" smtClean="0"/>
              <a:t>‹#›</a:t>
            </a:fld>
            <a:endParaRPr lang="en-US" dirty="0"/>
          </a:p>
        </p:txBody>
      </p:sp>
    </p:spTree>
    <p:extLst>
      <p:ext uri="{BB962C8B-B14F-4D97-AF65-F5344CB8AC3E}">
        <p14:creationId xmlns:p14="http://schemas.microsoft.com/office/powerpoint/2010/main" val="2009266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92BAE-3823-493A-AD5D-A01384BB5604}" type="slidenum">
              <a:rPr lang="en-US" smtClean="0"/>
              <a:t>1</a:t>
            </a:fld>
            <a:endParaRPr lang="en-US" dirty="0"/>
          </a:p>
        </p:txBody>
      </p:sp>
    </p:spTree>
    <p:extLst>
      <p:ext uri="{BB962C8B-B14F-4D97-AF65-F5344CB8AC3E}">
        <p14:creationId xmlns:p14="http://schemas.microsoft.com/office/powerpoint/2010/main" val="122605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5E136E7-2C66-4E0B-A87C-0D6A15C4861C}" type="datetime1">
              <a:rPr lang="en-US" smtClean="0"/>
              <a:t>3/2/2018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08816D7-0368-414D-836F-A6B2EAF14A05}" type="slidenum">
              <a:rPr lang="en-US" smtClean="0"/>
              <a:t>‹#›</a:t>
            </a:fld>
            <a:endParaRPr lang="en-US" dirty="0"/>
          </a:p>
        </p:txBody>
      </p:sp>
    </p:spTree>
    <p:extLst>
      <p:ext uri="{BB962C8B-B14F-4D97-AF65-F5344CB8AC3E}">
        <p14:creationId xmlns:p14="http://schemas.microsoft.com/office/powerpoint/2010/main" val="324508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E7240F-A2C0-4372-A942-B0388FB00CEE}" type="datetime1">
              <a:rPr lang="en-US" smtClean="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8816D7-0368-414D-836F-A6B2EAF14A05}" type="slidenum">
              <a:rPr lang="en-US" smtClean="0"/>
              <a:t>‹#›</a:t>
            </a:fld>
            <a:endParaRPr lang="en-US" dirty="0"/>
          </a:p>
        </p:txBody>
      </p:sp>
    </p:spTree>
    <p:extLst>
      <p:ext uri="{BB962C8B-B14F-4D97-AF65-F5344CB8AC3E}">
        <p14:creationId xmlns:p14="http://schemas.microsoft.com/office/powerpoint/2010/main" val="208094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70CAE2B-1B13-48BD-A6D5-D5EFC732494E}" type="datetime1">
              <a:rPr lang="en-US" smtClean="0"/>
              <a:t>3/2/2018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08816D7-0368-414D-836F-A6B2EAF14A05}" type="slidenum">
              <a:rPr lang="en-US" smtClean="0"/>
              <a:t>‹#›</a:t>
            </a:fld>
            <a:endParaRPr lang="en-US" dirty="0"/>
          </a:p>
        </p:txBody>
      </p:sp>
    </p:spTree>
    <p:extLst>
      <p:ext uri="{BB962C8B-B14F-4D97-AF65-F5344CB8AC3E}">
        <p14:creationId xmlns:p14="http://schemas.microsoft.com/office/powerpoint/2010/main" val="4131153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8B4323-007F-440B-8A30-5C33241F3FDA}" type="datetime1">
              <a:rPr lang="en-US" smtClean="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08816D7-0368-414D-836F-A6B2EAF14A05}" type="slidenum">
              <a:rPr lang="en-US" smtClean="0"/>
              <a:t>‹#›</a:t>
            </a:fld>
            <a:endParaRPr lang="en-US" dirty="0"/>
          </a:p>
        </p:txBody>
      </p:sp>
    </p:spTree>
    <p:extLst>
      <p:ext uri="{BB962C8B-B14F-4D97-AF65-F5344CB8AC3E}">
        <p14:creationId xmlns:p14="http://schemas.microsoft.com/office/powerpoint/2010/main" val="929990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810899B-951A-4FB0-A010-C75D9BE51325}" type="datetime1">
              <a:rPr lang="en-US" smtClean="0"/>
              <a:t>3/2/2018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08816D7-0368-414D-836F-A6B2EAF14A05}" type="slidenum">
              <a:rPr lang="en-US" smtClean="0"/>
              <a:t>‹#›</a:t>
            </a:fld>
            <a:endParaRPr lang="en-US" dirty="0"/>
          </a:p>
        </p:txBody>
      </p:sp>
    </p:spTree>
    <p:extLst>
      <p:ext uri="{BB962C8B-B14F-4D97-AF65-F5344CB8AC3E}">
        <p14:creationId xmlns:p14="http://schemas.microsoft.com/office/powerpoint/2010/main" val="329344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928B16-3FCD-43A0-857B-E1ADD832104C}" type="datetime1">
              <a:rPr lang="en-US" smtClean="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8816D7-0368-414D-836F-A6B2EAF14A05}" type="slidenum">
              <a:rPr lang="en-US" smtClean="0"/>
              <a:t>‹#›</a:t>
            </a:fld>
            <a:endParaRPr lang="en-US" dirty="0"/>
          </a:p>
        </p:txBody>
      </p:sp>
    </p:spTree>
    <p:extLst>
      <p:ext uri="{BB962C8B-B14F-4D97-AF65-F5344CB8AC3E}">
        <p14:creationId xmlns:p14="http://schemas.microsoft.com/office/powerpoint/2010/main" val="8422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68B06D-5E5E-471D-97C0-2932B0883E7C}" type="datetime1">
              <a:rPr lang="en-US" smtClean="0"/>
              <a:t>3/2/2018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8816D7-0368-414D-836F-A6B2EAF14A05}" type="slidenum">
              <a:rPr lang="en-US" smtClean="0"/>
              <a:t>‹#›</a:t>
            </a:fld>
            <a:endParaRPr lang="en-US" dirty="0"/>
          </a:p>
        </p:txBody>
      </p:sp>
    </p:spTree>
    <p:extLst>
      <p:ext uri="{BB962C8B-B14F-4D97-AF65-F5344CB8AC3E}">
        <p14:creationId xmlns:p14="http://schemas.microsoft.com/office/powerpoint/2010/main" val="992934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B03FF1-2096-4341-916E-A8FD68C56E7F}" type="datetime1">
              <a:rPr lang="en-US" smtClean="0"/>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8816D7-0368-414D-836F-A6B2EAF14A05}" type="slidenum">
              <a:rPr lang="en-US" smtClean="0"/>
              <a:t>‹#›</a:t>
            </a:fld>
            <a:endParaRPr lang="en-US" dirty="0"/>
          </a:p>
        </p:txBody>
      </p:sp>
    </p:spTree>
    <p:extLst>
      <p:ext uri="{BB962C8B-B14F-4D97-AF65-F5344CB8AC3E}">
        <p14:creationId xmlns:p14="http://schemas.microsoft.com/office/powerpoint/2010/main" val="170270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C5A1C-A25F-4B17-8BCD-C6E0D62370BE}" type="datetime1">
              <a:rPr lang="en-US" smtClean="0"/>
              <a:t>3/2/2018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8816D7-0368-414D-836F-A6B2EAF14A05}" type="slidenum">
              <a:rPr lang="en-US" smtClean="0"/>
              <a:t>‹#›</a:t>
            </a:fld>
            <a:endParaRPr lang="en-US" dirty="0"/>
          </a:p>
        </p:txBody>
      </p:sp>
    </p:spTree>
    <p:extLst>
      <p:ext uri="{BB962C8B-B14F-4D97-AF65-F5344CB8AC3E}">
        <p14:creationId xmlns:p14="http://schemas.microsoft.com/office/powerpoint/2010/main" val="237665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F86C1A6D-B669-4951-B4D7-0E2F17F0BF8D}" type="datetime1">
              <a:rPr lang="en-US" smtClean="0"/>
              <a:t>3/2/2018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08816D7-0368-414D-836F-A6B2EAF14A05}" type="slidenum">
              <a:rPr lang="en-US" smtClean="0"/>
              <a:t>‹#›</a:t>
            </a:fld>
            <a:endParaRPr lang="en-US" dirty="0"/>
          </a:p>
        </p:txBody>
      </p:sp>
    </p:spTree>
    <p:extLst>
      <p:ext uri="{BB962C8B-B14F-4D97-AF65-F5344CB8AC3E}">
        <p14:creationId xmlns:p14="http://schemas.microsoft.com/office/powerpoint/2010/main" val="158153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718C393-5560-43C1-A417-A4DB82E3A4FA}" type="datetime1">
              <a:rPr lang="en-US" smtClean="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8816D7-0368-414D-836F-A6B2EAF14A05}" type="slidenum">
              <a:rPr lang="en-US" smtClean="0"/>
              <a:t>‹#›</a:t>
            </a:fld>
            <a:endParaRPr lang="en-US" dirty="0"/>
          </a:p>
        </p:txBody>
      </p:sp>
    </p:spTree>
    <p:extLst>
      <p:ext uri="{BB962C8B-B14F-4D97-AF65-F5344CB8AC3E}">
        <p14:creationId xmlns:p14="http://schemas.microsoft.com/office/powerpoint/2010/main" val="16393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7269F07-9DE5-4C30-85A2-71914CF868CA}" type="datetime1">
              <a:rPr lang="en-US" smtClean="0"/>
              <a:t>3/2/2018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08816D7-0368-414D-836F-A6B2EAF14A05}"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8694822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APD Staffing Model and Strategies</a:t>
            </a:r>
            <a:endParaRPr lang="en-US" dirty="0"/>
          </a:p>
        </p:txBody>
      </p:sp>
      <p:sp>
        <p:nvSpPr>
          <p:cNvPr id="3" name="Subtitle 2"/>
          <p:cNvSpPr>
            <a:spLocks noGrp="1"/>
          </p:cNvSpPr>
          <p:nvPr>
            <p:ph type="subTitle" idx="1"/>
          </p:nvPr>
        </p:nvSpPr>
        <p:spPr/>
        <p:txBody>
          <a:bodyPr/>
          <a:lstStyle/>
          <a:p>
            <a:r>
              <a:rPr lang="en-US" dirty="0" smtClean="0"/>
              <a:t>Office of Mayor Tim Keller</a:t>
            </a:r>
            <a:endParaRPr lang="en-US" dirty="0"/>
          </a:p>
        </p:txBody>
      </p:sp>
      <p:sp>
        <p:nvSpPr>
          <p:cNvPr id="4" name="Slide Number Placeholder 3"/>
          <p:cNvSpPr>
            <a:spLocks noGrp="1"/>
          </p:cNvSpPr>
          <p:nvPr>
            <p:ph type="sldNum" sz="quarter" idx="12"/>
          </p:nvPr>
        </p:nvSpPr>
        <p:spPr/>
        <p:txBody>
          <a:bodyPr/>
          <a:lstStyle/>
          <a:p>
            <a:fld id="{608816D7-0368-414D-836F-A6B2EAF14A05}" type="slidenum">
              <a:rPr lang="en-US" smtClean="0"/>
              <a:t>1</a:t>
            </a:fld>
            <a:endParaRPr lang="en-US" dirty="0"/>
          </a:p>
        </p:txBody>
      </p:sp>
    </p:spTree>
    <p:extLst>
      <p:ext uri="{BB962C8B-B14F-4D97-AF65-F5344CB8AC3E}">
        <p14:creationId xmlns:p14="http://schemas.microsoft.com/office/powerpoint/2010/main" val="3194450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APD Staffing Model Assumptions</a:t>
            </a:r>
            <a:endParaRPr lang="en-US" dirty="0"/>
          </a:p>
        </p:txBody>
      </p:sp>
      <p:sp>
        <p:nvSpPr>
          <p:cNvPr id="5" name="Content Placeholder 4"/>
          <p:cNvSpPr>
            <a:spLocks noGrp="1"/>
          </p:cNvSpPr>
          <p:nvPr>
            <p:ph idx="1"/>
          </p:nvPr>
        </p:nvSpPr>
        <p:spPr/>
        <p:txBody>
          <a:bodyPr/>
          <a:lstStyle/>
          <a:p>
            <a:pPr lvl="1"/>
            <a:r>
              <a:rPr lang="en-US" sz="2400" dirty="0" smtClean="0"/>
              <a:t>3-Year average applicants and #s lost at each step of the process per class</a:t>
            </a:r>
          </a:p>
          <a:p>
            <a:pPr lvl="1"/>
            <a:r>
              <a:rPr lang="en-US" sz="2400" dirty="0" smtClean="0"/>
              <a:t>3-Year average laterals recruited annually</a:t>
            </a:r>
          </a:p>
          <a:p>
            <a:pPr lvl="1"/>
            <a:r>
              <a:rPr lang="en-US" sz="2400" dirty="0" smtClean="0"/>
              <a:t>3-Year average annual resignations and retirements</a:t>
            </a:r>
          </a:p>
          <a:p>
            <a:pPr lvl="1"/>
            <a:r>
              <a:rPr lang="en-US" sz="2400" dirty="0" smtClean="0"/>
              <a:t>Average cost of officers, including benefits and other related costs</a:t>
            </a:r>
          </a:p>
          <a:p>
            <a:pPr lvl="1"/>
            <a:r>
              <a:rPr lang="en-US" sz="2400" dirty="0" smtClean="0"/>
              <a:t>Target hiring number, 400 over 4 years</a:t>
            </a:r>
          </a:p>
          <a:p>
            <a:pPr lvl="1"/>
            <a:endParaRPr lang="en-US" dirty="0" smtClean="0"/>
          </a:p>
        </p:txBody>
      </p:sp>
      <p:sp>
        <p:nvSpPr>
          <p:cNvPr id="2" name="Slide Number Placeholder 1"/>
          <p:cNvSpPr>
            <a:spLocks noGrp="1"/>
          </p:cNvSpPr>
          <p:nvPr>
            <p:ph type="sldNum" sz="quarter" idx="12"/>
          </p:nvPr>
        </p:nvSpPr>
        <p:spPr/>
        <p:txBody>
          <a:bodyPr/>
          <a:lstStyle/>
          <a:p>
            <a:fld id="{608816D7-0368-414D-836F-A6B2EAF14A05}" type="slidenum">
              <a:rPr lang="en-US" smtClean="0"/>
              <a:t>10</a:t>
            </a:fld>
            <a:endParaRPr lang="en-US" dirty="0"/>
          </a:p>
        </p:txBody>
      </p:sp>
    </p:spTree>
    <p:extLst>
      <p:ext uri="{BB962C8B-B14F-4D97-AF65-F5344CB8AC3E}">
        <p14:creationId xmlns:p14="http://schemas.microsoft.com/office/powerpoint/2010/main" val="702702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APD Staffing </a:t>
            </a:r>
            <a:r>
              <a:rPr lang="en-US" dirty="0" smtClean="0"/>
              <a:t>Model inventory of strategies</a:t>
            </a:r>
            <a:endParaRPr lang="en-US" dirty="0"/>
          </a:p>
        </p:txBody>
      </p:sp>
      <p:sp>
        <p:nvSpPr>
          <p:cNvPr id="3" name="Content Placeholder 2"/>
          <p:cNvSpPr>
            <a:spLocks noGrp="1"/>
          </p:cNvSpPr>
          <p:nvPr>
            <p:ph idx="1"/>
          </p:nvPr>
        </p:nvSpPr>
        <p:spPr/>
        <p:txBody>
          <a:bodyPr/>
          <a:lstStyle/>
          <a:p>
            <a:r>
              <a:rPr lang="en-US" sz="2400" dirty="0" smtClean="0"/>
              <a:t>Catalogued all hiring/retention strategies provided by:</a:t>
            </a:r>
          </a:p>
          <a:p>
            <a:pPr lvl="1"/>
            <a:r>
              <a:rPr lang="en-US" sz="2400" dirty="0" smtClean="0"/>
              <a:t>APD Staff</a:t>
            </a:r>
          </a:p>
          <a:p>
            <a:pPr lvl="1"/>
            <a:r>
              <a:rPr lang="en-US" sz="2400" dirty="0" smtClean="0"/>
              <a:t>The Geier/Banez/Collins Study</a:t>
            </a:r>
          </a:p>
          <a:p>
            <a:pPr lvl="1"/>
            <a:r>
              <a:rPr lang="en-US" sz="2400" dirty="0" smtClean="0"/>
              <a:t>The APOA Transition Plan</a:t>
            </a:r>
          </a:p>
          <a:p>
            <a:pPr lvl="1"/>
            <a:r>
              <a:rPr lang="en-US" sz="2400" dirty="0" smtClean="0"/>
              <a:t>The APOA Salary Plan</a:t>
            </a:r>
          </a:p>
          <a:p>
            <a:r>
              <a:rPr lang="en-US" sz="2400" dirty="0" smtClean="0"/>
              <a:t>Obtained staffing increase minimum and maximum estimates (used average) and cost increase estimates for each staffing strategy</a:t>
            </a:r>
          </a:p>
          <a:p>
            <a:pPr lvl="1"/>
            <a:endParaRPr lang="en-US" dirty="0"/>
          </a:p>
        </p:txBody>
      </p:sp>
      <p:sp>
        <p:nvSpPr>
          <p:cNvPr id="4" name="Slide Number Placeholder 3"/>
          <p:cNvSpPr>
            <a:spLocks noGrp="1"/>
          </p:cNvSpPr>
          <p:nvPr>
            <p:ph type="sldNum" sz="quarter" idx="12"/>
          </p:nvPr>
        </p:nvSpPr>
        <p:spPr/>
        <p:txBody>
          <a:bodyPr/>
          <a:lstStyle/>
          <a:p>
            <a:fld id="{608816D7-0368-414D-836F-A6B2EAF14A05}" type="slidenum">
              <a:rPr lang="en-US" smtClean="0"/>
              <a:t>11</a:t>
            </a:fld>
            <a:endParaRPr lang="en-US" dirty="0"/>
          </a:p>
        </p:txBody>
      </p:sp>
    </p:spTree>
    <p:extLst>
      <p:ext uri="{BB962C8B-B14F-4D97-AF65-F5344CB8AC3E}">
        <p14:creationId xmlns:p14="http://schemas.microsoft.com/office/powerpoint/2010/main" val="2719815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Recruitment strategies that APD intends to pursue, budget </a:t>
            </a:r>
            <a:r>
              <a:rPr lang="en-US" dirty="0" smtClean="0"/>
              <a:t>permitting</a:t>
            </a:r>
            <a:endParaRPr lang="en-US"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b="1" dirty="0" smtClean="0"/>
              <a:t>To </a:t>
            </a:r>
            <a:r>
              <a:rPr lang="en-US" b="1" dirty="0"/>
              <a:t>attract new recruits:</a:t>
            </a:r>
          </a:p>
          <a:p>
            <a:pPr lvl="1"/>
            <a:r>
              <a:rPr lang="en-US" dirty="0"/>
              <a:t>Increase recruiting and background check staff ($398K</a:t>
            </a:r>
            <a:r>
              <a:rPr lang="en-US" dirty="0" smtClean="0"/>
              <a:t>)*</a:t>
            </a:r>
            <a:endParaRPr lang="en-US" dirty="0"/>
          </a:p>
          <a:p>
            <a:pPr lvl="1"/>
            <a:r>
              <a:rPr lang="en-US" dirty="0" smtClean="0"/>
              <a:t>Institute </a:t>
            </a:r>
            <a:r>
              <a:rPr lang="en-US" dirty="0"/>
              <a:t>and broaden hiring and referral bonuses </a:t>
            </a:r>
            <a:r>
              <a:rPr lang="en-US" dirty="0" smtClean="0"/>
              <a:t>($75K)</a:t>
            </a:r>
            <a:endParaRPr lang="en-US" dirty="0"/>
          </a:p>
          <a:p>
            <a:pPr lvl="1"/>
            <a:r>
              <a:rPr lang="en-US" dirty="0"/>
              <a:t>Create an APD Intern "PSA2 Plan" Program to keep a connection with applicants who were rejected for reasons that can be corrected over time (credit scores, physical abilities, etc</a:t>
            </a:r>
            <a:r>
              <a:rPr lang="en-US" dirty="0" smtClean="0"/>
              <a:t>.) ($49K)</a:t>
            </a:r>
            <a:endParaRPr lang="en-US" dirty="0"/>
          </a:p>
          <a:p>
            <a:pPr lvl="1"/>
            <a:r>
              <a:rPr lang="en-US" dirty="0" smtClean="0"/>
              <a:t>Produce </a:t>
            </a:r>
            <a:r>
              <a:rPr lang="en-US" dirty="0"/>
              <a:t>recruitment video to be used during movie theatre showings on local television stations during active recruitment cycle.  Video could also be shared on social </a:t>
            </a:r>
            <a:r>
              <a:rPr lang="en-US" dirty="0" smtClean="0"/>
              <a:t>media ($26K)</a:t>
            </a:r>
            <a:endParaRPr lang="en-US" dirty="0"/>
          </a:p>
          <a:p>
            <a:pPr lvl="1"/>
            <a:r>
              <a:rPr lang="en-US" dirty="0"/>
              <a:t>Off-site testing for the </a:t>
            </a:r>
            <a:r>
              <a:rPr lang="en-US" dirty="0" smtClean="0"/>
              <a:t>Academy ($6K)</a:t>
            </a:r>
            <a:endParaRPr lang="en-US" dirty="0"/>
          </a:p>
          <a:p>
            <a:pPr lvl="1"/>
            <a:r>
              <a:rPr lang="en-US" dirty="0"/>
              <a:t>Host a Law Enforcement Explorer Program and other outreach programs for </a:t>
            </a:r>
            <a:r>
              <a:rPr lang="en-US" dirty="0" smtClean="0"/>
              <a:t>youth ($6K) </a:t>
            </a:r>
            <a:endParaRPr lang="en-US" dirty="0"/>
          </a:p>
          <a:p>
            <a:pPr lvl="1"/>
            <a:r>
              <a:rPr lang="en-US" dirty="0"/>
              <a:t>Reconsider educational requirements to allow recruitment of officers to temporarily defer the college credit requirements and meet the requirement within reasonable time frames following graduation from the police academy </a:t>
            </a:r>
            <a:r>
              <a:rPr lang="en-US" dirty="0" smtClean="0"/>
              <a:t>(NA)</a:t>
            </a:r>
            <a:endParaRPr lang="en-US" dirty="0"/>
          </a:p>
          <a:p>
            <a:pPr lvl="1"/>
            <a:r>
              <a:rPr lang="en-US" dirty="0"/>
              <a:t>Formalize CNM Pipeline/apprentice </a:t>
            </a:r>
            <a:r>
              <a:rPr lang="en-US" dirty="0" smtClean="0"/>
              <a:t>program (NA)</a:t>
            </a:r>
            <a:endParaRPr lang="en-US" dirty="0"/>
          </a:p>
          <a:p>
            <a:pPr lvl="1"/>
            <a:r>
              <a:rPr lang="en-US" dirty="0"/>
              <a:t>Morale building initiatives including compliant stickers, parking, take home vehicle restrictions, plain clothed officer vehicle plates, personal weapons policies, reasonable tattoo standards and other issues important to frontline </a:t>
            </a:r>
            <a:r>
              <a:rPr lang="en-US" dirty="0" smtClean="0"/>
              <a:t>officers (NA)</a:t>
            </a:r>
            <a:endParaRPr lang="en-US" dirty="0"/>
          </a:p>
          <a:p>
            <a:endParaRPr lang="en-US" dirty="0"/>
          </a:p>
        </p:txBody>
      </p:sp>
      <p:sp>
        <p:nvSpPr>
          <p:cNvPr id="4" name="Slide Number Placeholder 3"/>
          <p:cNvSpPr>
            <a:spLocks noGrp="1"/>
          </p:cNvSpPr>
          <p:nvPr>
            <p:ph type="sldNum" sz="quarter" idx="12"/>
          </p:nvPr>
        </p:nvSpPr>
        <p:spPr/>
        <p:txBody>
          <a:bodyPr/>
          <a:lstStyle/>
          <a:p>
            <a:fld id="{608816D7-0368-414D-836F-A6B2EAF14A05}" type="slidenum">
              <a:rPr lang="en-US" smtClean="0"/>
              <a:t>12</a:t>
            </a:fld>
            <a:endParaRPr lang="en-US" dirty="0"/>
          </a:p>
        </p:txBody>
      </p:sp>
      <p:sp>
        <p:nvSpPr>
          <p:cNvPr id="5" name="TextBox 4"/>
          <p:cNvSpPr txBox="1"/>
          <p:nvPr/>
        </p:nvSpPr>
        <p:spPr>
          <a:xfrm>
            <a:off x="581192" y="5858799"/>
            <a:ext cx="9959788" cy="461665"/>
          </a:xfrm>
          <a:prstGeom prst="rect">
            <a:avLst/>
          </a:prstGeom>
          <a:noFill/>
        </p:spPr>
        <p:txBody>
          <a:bodyPr wrap="square" rtlCol="0">
            <a:spAutoFit/>
          </a:bodyPr>
          <a:lstStyle/>
          <a:p>
            <a:r>
              <a:rPr lang="en-US" sz="1200" dirty="0" smtClean="0"/>
              <a:t>*Cost estimates shown include administrative cost of implementing strategy, not the cost of salary and benefits of new officers recruited. The cost of 400 additional officers ranges from $36 million to $40 million depending on type of officer recruited and level of compensation.</a:t>
            </a:r>
            <a:endParaRPr lang="en-US" sz="1200" dirty="0"/>
          </a:p>
        </p:txBody>
      </p:sp>
    </p:spTree>
    <p:extLst>
      <p:ext uri="{BB962C8B-B14F-4D97-AF65-F5344CB8AC3E}">
        <p14:creationId xmlns:p14="http://schemas.microsoft.com/office/powerpoint/2010/main" val="4241255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Recruitment strategies that APD intends to pursue, budget </a:t>
            </a:r>
            <a:r>
              <a:rPr lang="en-US" dirty="0" smtClean="0"/>
              <a:t>permitting</a:t>
            </a:r>
            <a:endParaRPr lang="en-US" dirty="0"/>
          </a:p>
        </p:txBody>
      </p:sp>
      <p:sp>
        <p:nvSpPr>
          <p:cNvPr id="3" name="Content Placeholder 2"/>
          <p:cNvSpPr>
            <a:spLocks noGrp="1"/>
          </p:cNvSpPr>
          <p:nvPr>
            <p:ph idx="1"/>
          </p:nvPr>
        </p:nvSpPr>
        <p:spPr/>
        <p:txBody>
          <a:bodyPr>
            <a:normAutofit fontScale="92500" lnSpcReduction="10000"/>
          </a:bodyPr>
          <a:lstStyle/>
          <a:p>
            <a:pPr marL="0" lvl="0" indent="0">
              <a:buNone/>
            </a:pPr>
            <a:endParaRPr lang="en-US" b="1" dirty="0" smtClean="0"/>
          </a:p>
          <a:p>
            <a:pPr marL="0" lvl="0" indent="0">
              <a:buNone/>
            </a:pPr>
            <a:r>
              <a:rPr lang="en-US" b="1" dirty="0" smtClean="0"/>
              <a:t>To </a:t>
            </a:r>
            <a:r>
              <a:rPr lang="en-US" b="1" dirty="0"/>
              <a:t>attract more </a:t>
            </a:r>
            <a:r>
              <a:rPr lang="en-US" b="1" dirty="0" smtClean="0"/>
              <a:t>laterals (Cost Estimates Depend on Salary/Longevity Increases Used)</a:t>
            </a:r>
            <a:endParaRPr lang="en-US" b="1" dirty="0"/>
          </a:p>
          <a:p>
            <a:pPr lvl="1"/>
            <a:r>
              <a:rPr lang="en-US" dirty="0"/>
              <a:t>Create lateral transfer program with career development program to allow certified law enforcement officers to be hired and placed at salary </a:t>
            </a:r>
            <a:r>
              <a:rPr lang="en-US" dirty="0" smtClean="0"/>
              <a:t>levels and longevity commensurate </a:t>
            </a:r>
            <a:r>
              <a:rPr lang="en-US" dirty="0"/>
              <a:t>with their </a:t>
            </a:r>
            <a:r>
              <a:rPr lang="en-US" dirty="0" smtClean="0"/>
              <a:t>law enforcement training </a:t>
            </a:r>
            <a:r>
              <a:rPr lang="en-US" dirty="0"/>
              <a:t>and </a:t>
            </a:r>
            <a:r>
              <a:rPr lang="en-US" dirty="0" smtClean="0"/>
              <a:t>experience (limits can be established)</a:t>
            </a:r>
            <a:endParaRPr lang="en-US" dirty="0"/>
          </a:p>
          <a:p>
            <a:pPr lvl="1"/>
            <a:r>
              <a:rPr lang="en-US" dirty="0" smtClean="0"/>
              <a:t>Reach </a:t>
            </a:r>
            <a:r>
              <a:rPr lang="en-US" dirty="0"/>
              <a:t>out to recently retired APD or other NM officers with incentive plan to return to the </a:t>
            </a:r>
            <a:r>
              <a:rPr lang="en-US" dirty="0" smtClean="0"/>
              <a:t>department (would require suspension of PERA retirement but would increase their final retirement payments)</a:t>
            </a:r>
          </a:p>
          <a:p>
            <a:pPr marL="0" lvl="0" indent="0">
              <a:buNone/>
            </a:pPr>
            <a:r>
              <a:rPr lang="en-US" b="1" dirty="0"/>
              <a:t>To retain more existing officers from leaving for other police departments or retiring</a:t>
            </a:r>
          </a:p>
          <a:p>
            <a:pPr lvl="1"/>
            <a:r>
              <a:rPr lang="en-US" dirty="0"/>
              <a:t>Increase compensation (Cost Estimates Depend on Salary/Longevity Increases Used)</a:t>
            </a:r>
          </a:p>
          <a:p>
            <a:pPr lvl="1"/>
            <a:r>
              <a:rPr lang="en-US" dirty="0" smtClean="0"/>
              <a:t>Adopt </a:t>
            </a:r>
            <a:r>
              <a:rPr lang="en-US" dirty="0"/>
              <a:t>a flexible shift schedule for officers assigned to field services division</a:t>
            </a:r>
          </a:p>
          <a:p>
            <a:pPr lvl="1"/>
            <a:r>
              <a:rPr lang="en-US" dirty="0"/>
              <a:t>Provide diversified training offerings</a:t>
            </a:r>
          </a:p>
          <a:p>
            <a:pPr lvl="1"/>
            <a:r>
              <a:rPr lang="en-US" dirty="0"/>
              <a:t>Institute other nonmonetary measures designed to improve morale</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608816D7-0368-414D-836F-A6B2EAF14A05}" type="slidenum">
              <a:rPr lang="en-US" smtClean="0"/>
              <a:t>13</a:t>
            </a:fld>
            <a:endParaRPr lang="en-US" dirty="0"/>
          </a:p>
        </p:txBody>
      </p:sp>
      <p:pic>
        <p:nvPicPr>
          <p:cNvPr id="5" name="Picture 4"/>
          <p:cNvPicPr>
            <a:picLocks noChangeAspect="1"/>
          </p:cNvPicPr>
          <p:nvPr/>
        </p:nvPicPr>
        <p:blipFill>
          <a:blip r:embed="rId2"/>
          <a:stretch>
            <a:fillRect/>
          </a:stretch>
        </p:blipFill>
        <p:spPr>
          <a:xfrm>
            <a:off x="581192" y="5858799"/>
            <a:ext cx="9961727" cy="506012"/>
          </a:xfrm>
          <a:prstGeom prst="rect">
            <a:avLst/>
          </a:prstGeom>
        </p:spPr>
      </p:pic>
    </p:spTree>
    <p:extLst>
      <p:ext uri="{BB962C8B-B14F-4D97-AF65-F5344CB8AC3E}">
        <p14:creationId xmlns:p14="http://schemas.microsoft.com/office/powerpoint/2010/main" val="974752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and Number of Police officers in Albuquerque</a:t>
            </a:r>
            <a:endParaRPr lang="en-US" dirty="0"/>
          </a:p>
        </p:txBody>
      </p:sp>
      <p:sp>
        <p:nvSpPr>
          <p:cNvPr id="9" name="Rectangle 8"/>
          <p:cNvSpPr/>
          <p:nvPr/>
        </p:nvSpPr>
        <p:spPr>
          <a:xfrm>
            <a:off x="6707928" y="4163209"/>
            <a:ext cx="4404721" cy="338554"/>
          </a:xfrm>
          <a:prstGeom prst="rect">
            <a:avLst/>
          </a:prstGeom>
        </p:spPr>
        <p:txBody>
          <a:bodyPr wrap="square">
            <a:spAutoFit/>
          </a:bodyPr>
          <a:lstStyle/>
          <a:p>
            <a:r>
              <a:rPr lang="en-US" sz="800" dirty="0" smtClean="0">
                <a:latin typeface="Calibri" panose="020F0502020204030204" pitchFamily="34" charset="0"/>
                <a:ea typeface="Calibri" panose="020F0502020204030204" pitchFamily="34" charset="0"/>
                <a:cs typeface="Times New Roman" panose="02020603050405020304" pitchFamily="18" charset="0"/>
              </a:rPr>
              <a:t>Source: FBI. ABQ data </a:t>
            </a:r>
            <a:r>
              <a:rPr lang="en-US" sz="800" dirty="0">
                <a:latin typeface="Calibri" panose="020F0502020204030204" pitchFamily="34" charset="0"/>
                <a:ea typeface="Calibri" panose="020F0502020204030204" pitchFamily="34" charset="0"/>
                <a:cs typeface="Times New Roman" panose="02020603050405020304" pitchFamily="18" charset="0"/>
              </a:rPr>
              <a:t>for property crimes is </a:t>
            </a:r>
            <a:r>
              <a:rPr lang="en-US" sz="800" dirty="0" smtClean="0">
                <a:latin typeface="Calibri" panose="020F0502020204030204" pitchFamily="34" charset="0"/>
                <a:ea typeface="Calibri" panose="020F0502020204030204" pitchFamily="34" charset="0"/>
                <a:cs typeface="Times New Roman" panose="02020603050405020304" pitchFamily="18" charset="0"/>
              </a:rPr>
              <a:t>unavailable in 2012 </a:t>
            </a:r>
            <a:r>
              <a:rPr lang="en-US" sz="800" dirty="0">
                <a:latin typeface="Calibri" panose="020F0502020204030204" pitchFamily="34" charset="0"/>
                <a:ea typeface="Calibri" panose="020F0502020204030204" pitchFamily="34" charset="0"/>
                <a:cs typeface="Times New Roman" panose="02020603050405020304" pitchFamily="18" charset="0"/>
              </a:rPr>
              <a:t>because the FBI determined that the agency's data were </a:t>
            </a:r>
            <a:r>
              <a:rPr lang="en-US" sz="800" dirty="0" smtClean="0">
                <a:latin typeface="Calibri" panose="020F0502020204030204" pitchFamily="34" charset="0"/>
                <a:ea typeface="Calibri" panose="020F0502020204030204" pitchFamily="34" charset="0"/>
                <a:cs typeface="Times New Roman" panose="02020603050405020304" pitchFamily="18" charset="0"/>
              </a:rPr>
              <a:t>underreported.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608816D7-0368-414D-836F-A6B2EAF14A05}" type="slidenum">
              <a:rPr lang="en-US" smtClean="0"/>
              <a:t>2</a:t>
            </a:fld>
            <a:endParaRPr lang="en-US" dirty="0"/>
          </a:p>
        </p:txBody>
      </p:sp>
      <p:graphicFrame>
        <p:nvGraphicFramePr>
          <p:cNvPr id="10" name="Chart 9"/>
          <p:cNvGraphicFramePr>
            <a:graphicFrameLocks noChangeAspect="1"/>
          </p:cNvGraphicFramePr>
          <p:nvPr>
            <p:extLst>
              <p:ext uri="{D42A27DB-BD31-4B8C-83A1-F6EECF244321}">
                <p14:modId xmlns:p14="http://schemas.microsoft.com/office/powerpoint/2010/main" val="3512408230"/>
              </p:ext>
            </p:extLst>
          </p:nvPr>
        </p:nvGraphicFramePr>
        <p:xfrm>
          <a:off x="581191" y="2021534"/>
          <a:ext cx="5319164" cy="32918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noChangeAspect="1"/>
          </p:cNvGraphicFramePr>
          <p:nvPr>
            <p:ph idx="1"/>
            <p:extLst>
              <p:ext uri="{D42A27DB-BD31-4B8C-83A1-F6EECF244321}">
                <p14:modId xmlns:p14="http://schemas.microsoft.com/office/powerpoint/2010/main" val="1739279776"/>
              </p:ext>
            </p:extLst>
          </p:nvPr>
        </p:nvGraphicFramePr>
        <p:xfrm>
          <a:off x="5900355" y="2021534"/>
          <a:ext cx="5321808" cy="3291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7886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APD Recruiting</a:t>
            </a:r>
            <a:endParaRPr lang="en-US" dirty="0"/>
          </a:p>
        </p:txBody>
      </p:sp>
      <p:sp>
        <p:nvSpPr>
          <p:cNvPr id="5" name="Rectangle 4"/>
          <p:cNvSpPr/>
          <p:nvPr/>
        </p:nvSpPr>
        <p:spPr>
          <a:xfrm>
            <a:off x="1048871" y="2438400"/>
            <a:ext cx="3415553" cy="1299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smtClean="0"/>
              <a:t>1,369</a:t>
            </a:r>
          </a:p>
          <a:p>
            <a:pPr algn="ctr"/>
            <a:r>
              <a:rPr lang="en-US" dirty="0" smtClean="0"/>
              <a:t>Interest Cards Received</a:t>
            </a:r>
            <a:endParaRPr lang="en-US" dirty="0"/>
          </a:p>
        </p:txBody>
      </p:sp>
      <p:sp>
        <p:nvSpPr>
          <p:cNvPr id="6" name="Right Arrow 5"/>
          <p:cNvSpPr/>
          <p:nvPr/>
        </p:nvSpPr>
        <p:spPr>
          <a:xfrm>
            <a:off x="4773706" y="2949388"/>
            <a:ext cx="2043953"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Process 9"/>
          <p:cNvSpPr/>
          <p:nvPr/>
        </p:nvSpPr>
        <p:spPr>
          <a:xfrm>
            <a:off x="7126941" y="2438400"/>
            <a:ext cx="3558989" cy="12909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200</a:t>
            </a:r>
          </a:p>
          <a:p>
            <a:pPr algn="ctr"/>
            <a:r>
              <a:rPr lang="en-US" dirty="0" smtClean="0"/>
              <a:t>Attend Entrance Exam</a:t>
            </a:r>
            <a:endParaRPr lang="en-US" dirty="0"/>
          </a:p>
        </p:txBody>
      </p:sp>
      <p:sp>
        <p:nvSpPr>
          <p:cNvPr id="11" name="Content Placeholder 8"/>
          <p:cNvSpPr txBox="1">
            <a:spLocks/>
          </p:cNvSpPr>
          <p:nvPr/>
        </p:nvSpPr>
        <p:spPr>
          <a:xfrm>
            <a:off x="733592" y="2332896"/>
            <a:ext cx="11029615" cy="3678303"/>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endParaRPr lang="en-US" dirty="0" smtClean="0"/>
          </a:p>
          <a:p>
            <a:pPr marL="0" indent="0">
              <a:buFont typeface="Wingdings 2" panose="05020102010507070707" pitchFamily="18" charset="2"/>
              <a:buNone/>
            </a:pPr>
            <a:endParaRPr lang="en-US" dirty="0" smtClean="0"/>
          </a:p>
          <a:p>
            <a:pPr marL="0" indent="0">
              <a:buFont typeface="Wingdings 2" panose="05020102010507070707" pitchFamily="18" charset="2"/>
              <a:buNone/>
            </a:pPr>
            <a:endParaRPr lang="en-US" dirty="0"/>
          </a:p>
        </p:txBody>
      </p:sp>
      <p:sp>
        <p:nvSpPr>
          <p:cNvPr id="12" name="Content Placeholder 8"/>
          <p:cNvSpPr txBox="1">
            <a:spLocks/>
          </p:cNvSpPr>
          <p:nvPr/>
        </p:nvSpPr>
        <p:spPr>
          <a:xfrm>
            <a:off x="885992" y="2485296"/>
            <a:ext cx="11029615" cy="3678303"/>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endParaRPr lang="en-US" dirty="0" smtClean="0"/>
          </a:p>
          <a:p>
            <a:pPr marL="0" indent="0">
              <a:buFont typeface="Wingdings 2" panose="05020102010507070707" pitchFamily="18" charset="2"/>
              <a:buNone/>
            </a:pPr>
            <a:endParaRPr lang="en-US" dirty="0" smtClean="0"/>
          </a:p>
          <a:p>
            <a:pPr marL="0" indent="0">
              <a:buFont typeface="Wingdings 2" panose="05020102010507070707" pitchFamily="18" charset="2"/>
              <a:buNone/>
            </a:pPr>
            <a:endParaRPr lang="en-US" dirty="0"/>
          </a:p>
        </p:txBody>
      </p:sp>
      <p:sp>
        <p:nvSpPr>
          <p:cNvPr id="16" name="Flowchart: Process 15"/>
          <p:cNvSpPr/>
          <p:nvPr/>
        </p:nvSpPr>
        <p:spPr>
          <a:xfrm>
            <a:off x="977152" y="4319363"/>
            <a:ext cx="3558989" cy="12909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28</a:t>
            </a:r>
          </a:p>
          <a:p>
            <a:pPr algn="ctr"/>
            <a:r>
              <a:rPr lang="en-US" dirty="0" smtClean="0"/>
              <a:t>Make it through Academy</a:t>
            </a:r>
            <a:endParaRPr lang="en-US" dirty="0"/>
          </a:p>
        </p:txBody>
      </p:sp>
      <p:sp>
        <p:nvSpPr>
          <p:cNvPr id="17" name="Right Arrow 16"/>
          <p:cNvSpPr/>
          <p:nvPr/>
        </p:nvSpPr>
        <p:spPr>
          <a:xfrm>
            <a:off x="4773706" y="4736222"/>
            <a:ext cx="2043953"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lowchart: Process 17"/>
          <p:cNvSpPr/>
          <p:nvPr/>
        </p:nvSpPr>
        <p:spPr>
          <a:xfrm>
            <a:off x="7126941" y="4319363"/>
            <a:ext cx="3558989" cy="12909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t>14% Yield</a:t>
            </a:r>
          </a:p>
          <a:p>
            <a:pPr algn="ctr"/>
            <a:endParaRPr lang="en-US" dirty="0"/>
          </a:p>
        </p:txBody>
      </p:sp>
      <p:sp>
        <p:nvSpPr>
          <p:cNvPr id="19" name="Slide Number Placeholder 18"/>
          <p:cNvSpPr>
            <a:spLocks noGrp="1"/>
          </p:cNvSpPr>
          <p:nvPr>
            <p:ph type="sldNum" sz="quarter" idx="12"/>
          </p:nvPr>
        </p:nvSpPr>
        <p:spPr/>
        <p:txBody>
          <a:bodyPr/>
          <a:lstStyle/>
          <a:p>
            <a:fld id="{608816D7-0368-414D-836F-A6B2EAF14A05}" type="slidenum">
              <a:rPr lang="en-US" smtClean="0"/>
              <a:t>3</a:t>
            </a:fld>
            <a:endParaRPr lang="en-US" dirty="0"/>
          </a:p>
        </p:txBody>
      </p:sp>
    </p:spTree>
    <p:extLst>
      <p:ext uri="{BB962C8B-B14F-4D97-AF65-F5344CB8AC3E}">
        <p14:creationId xmlns:p14="http://schemas.microsoft.com/office/powerpoint/2010/main" val="4036951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APD Specialized </a:t>
            </a:r>
            <a:r>
              <a:rPr lang="en-US" dirty="0"/>
              <a:t>Unit Numbers (2010 comparted to 2018)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5188670"/>
              </p:ext>
            </p:extLst>
          </p:nvPr>
        </p:nvGraphicFramePr>
        <p:xfrm>
          <a:off x="7523774" y="2047526"/>
          <a:ext cx="3560780" cy="3664785"/>
        </p:xfrm>
        <a:graphic>
          <a:graphicData uri="http://schemas.openxmlformats.org/drawingml/2006/table">
            <a:tbl>
              <a:tblPr firstRow="1" firstCol="1" bandRow="1">
                <a:tableStyleId>{5C22544A-7EE6-4342-B048-85BDC9FD1C3A}</a:tableStyleId>
              </a:tblPr>
              <a:tblGrid>
                <a:gridCol w="2094872">
                  <a:extLst>
                    <a:ext uri="{9D8B030D-6E8A-4147-A177-3AD203B41FA5}">
                      <a16:colId xmlns:a16="http://schemas.microsoft.com/office/drawing/2014/main" val="20000"/>
                    </a:ext>
                  </a:extLst>
                </a:gridCol>
                <a:gridCol w="718416">
                  <a:extLst>
                    <a:ext uri="{9D8B030D-6E8A-4147-A177-3AD203B41FA5}">
                      <a16:colId xmlns:a16="http://schemas.microsoft.com/office/drawing/2014/main" val="20001"/>
                    </a:ext>
                  </a:extLst>
                </a:gridCol>
                <a:gridCol w="747492">
                  <a:extLst>
                    <a:ext uri="{9D8B030D-6E8A-4147-A177-3AD203B41FA5}">
                      <a16:colId xmlns:a16="http://schemas.microsoft.com/office/drawing/2014/main" val="20002"/>
                    </a:ext>
                  </a:extLst>
                </a:gridCol>
              </a:tblGrid>
              <a:tr h="288862">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rPr>
                        <a:t>2010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rPr>
                        <a:t>2018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72406">
                <a:tc>
                  <a:txBody>
                    <a:bodyPr/>
                    <a:lstStyle/>
                    <a:p>
                      <a:pPr marL="0" marR="0" algn="l" defTabSz="457200" rtl="0" eaLnBrk="1" fontAlgn="b" latinLnBrk="0" hangingPunct="1">
                        <a:lnSpc>
                          <a:spcPct val="107000"/>
                        </a:lnSpc>
                        <a:spcBef>
                          <a:spcPts val="0"/>
                        </a:spcBef>
                        <a:spcAft>
                          <a:spcPts val="0"/>
                        </a:spcAft>
                      </a:pPr>
                      <a:r>
                        <a:rPr lang="en-US" sz="1400" b="1" kern="1200" dirty="0">
                          <a:solidFill>
                            <a:schemeClr val="lt1"/>
                          </a:solidFill>
                          <a:effectLst/>
                          <a:latin typeface="+mn-lt"/>
                          <a:ea typeface="+mn-ea"/>
                          <a:cs typeface="+mn-cs"/>
                        </a:rPr>
                        <a:t>School Resource </a:t>
                      </a:r>
                      <a:r>
                        <a:rPr lang="en-US" sz="1400" b="1" kern="1200" dirty="0" smtClean="0">
                          <a:solidFill>
                            <a:schemeClr val="lt1"/>
                          </a:solidFill>
                          <a:effectLst/>
                          <a:latin typeface="+mn-lt"/>
                          <a:ea typeface="+mn-ea"/>
                          <a:cs typeface="+mn-cs"/>
                        </a:rPr>
                        <a:t>Officers*</a:t>
                      </a:r>
                      <a:endParaRPr lang="en-US" sz="1400" b="1" kern="1200" dirty="0">
                        <a:solidFill>
                          <a:schemeClr val="lt1"/>
                        </a:solidFill>
                        <a:effectLst/>
                        <a:latin typeface="+mn-lt"/>
                        <a:ea typeface="+mn-ea"/>
                        <a:cs typeface="+mn-cs"/>
                      </a:endParaRP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48</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8</a:t>
                      </a:r>
                    </a:p>
                  </a:txBody>
                  <a:tcPr marL="9525" marR="9525" marT="9525" marB="0" anchor="b"/>
                </a:tc>
                <a:extLst>
                  <a:ext uri="{0D108BD9-81ED-4DB2-BD59-A6C34878D82A}">
                    <a16:rowId xmlns:a16="http://schemas.microsoft.com/office/drawing/2014/main" val="10001"/>
                  </a:ext>
                </a:extLst>
              </a:tr>
              <a:tr h="296465">
                <a:tc>
                  <a:txBody>
                    <a:bodyPr/>
                    <a:lstStyle/>
                    <a:p>
                      <a:pPr marL="0" marR="0" algn="l" defTabSz="457200" rtl="0" eaLnBrk="1" fontAlgn="b" latinLnBrk="0" hangingPunct="1">
                        <a:lnSpc>
                          <a:spcPct val="107000"/>
                        </a:lnSpc>
                        <a:spcBef>
                          <a:spcPts val="0"/>
                        </a:spcBef>
                        <a:spcAft>
                          <a:spcPts val="0"/>
                        </a:spcAft>
                      </a:pPr>
                      <a:r>
                        <a:rPr lang="en-US" sz="1400" b="1" kern="1200" dirty="0">
                          <a:solidFill>
                            <a:schemeClr val="lt1"/>
                          </a:solidFill>
                          <a:effectLst/>
                          <a:latin typeface="+mn-lt"/>
                          <a:ea typeface="+mn-ea"/>
                          <a:cs typeface="+mn-cs"/>
                        </a:rPr>
                        <a:t>Narcotics</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24</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6</a:t>
                      </a:r>
                    </a:p>
                  </a:txBody>
                  <a:tcPr marL="9525" marR="9525" marT="9525" marB="0" anchor="b"/>
                </a:tc>
                <a:extLst>
                  <a:ext uri="{0D108BD9-81ED-4DB2-BD59-A6C34878D82A}">
                    <a16:rowId xmlns:a16="http://schemas.microsoft.com/office/drawing/2014/main" val="10002"/>
                  </a:ext>
                </a:extLst>
              </a:tr>
              <a:tr h="296465">
                <a:tc>
                  <a:txBody>
                    <a:bodyPr/>
                    <a:lstStyle/>
                    <a:p>
                      <a:pPr marL="0" marR="0" algn="l" defTabSz="457200" rtl="0" eaLnBrk="1" fontAlgn="b" latinLnBrk="0" hangingPunct="1">
                        <a:lnSpc>
                          <a:spcPct val="107000"/>
                        </a:lnSpc>
                        <a:spcBef>
                          <a:spcPts val="0"/>
                        </a:spcBef>
                        <a:spcAft>
                          <a:spcPts val="0"/>
                        </a:spcAft>
                      </a:pPr>
                      <a:r>
                        <a:rPr lang="en-US" sz="1400" b="1" kern="1200" dirty="0">
                          <a:solidFill>
                            <a:schemeClr val="lt1"/>
                          </a:solidFill>
                          <a:effectLst/>
                          <a:latin typeface="+mn-lt"/>
                          <a:ea typeface="+mn-ea"/>
                          <a:cs typeface="+mn-cs"/>
                        </a:rPr>
                        <a:t>Vice</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8</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10003"/>
                  </a:ext>
                </a:extLst>
              </a:tr>
              <a:tr h="296465">
                <a:tc>
                  <a:txBody>
                    <a:bodyPr/>
                    <a:lstStyle/>
                    <a:p>
                      <a:pPr marL="0" marR="0" algn="l" defTabSz="457200" rtl="0" eaLnBrk="1" fontAlgn="b" latinLnBrk="0" hangingPunct="1">
                        <a:lnSpc>
                          <a:spcPct val="107000"/>
                        </a:lnSpc>
                        <a:spcBef>
                          <a:spcPts val="0"/>
                        </a:spcBef>
                        <a:spcAft>
                          <a:spcPts val="0"/>
                        </a:spcAft>
                      </a:pPr>
                      <a:r>
                        <a:rPr lang="en-US" sz="1400" b="1" kern="1200" dirty="0">
                          <a:solidFill>
                            <a:schemeClr val="lt1"/>
                          </a:solidFill>
                          <a:effectLst/>
                          <a:latin typeface="+mn-lt"/>
                          <a:ea typeface="+mn-ea"/>
                          <a:cs typeface="+mn-cs"/>
                        </a:rPr>
                        <a:t>Gangs</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9</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6</a:t>
                      </a:r>
                    </a:p>
                  </a:txBody>
                  <a:tcPr marL="9525" marR="9525" marT="9525" marB="0" anchor="b"/>
                </a:tc>
                <a:extLst>
                  <a:ext uri="{0D108BD9-81ED-4DB2-BD59-A6C34878D82A}">
                    <a16:rowId xmlns:a16="http://schemas.microsoft.com/office/drawing/2014/main" val="10004"/>
                  </a:ext>
                </a:extLst>
              </a:tr>
              <a:tr h="296465">
                <a:tc>
                  <a:txBody>
                    <a:bodyPr/>
                    <a:lstStyle/>
                    <a:p>
                      <a:pPr marL="0" marR="0" algn="l" defTabSz="457200" rtl="0" eaLnBrk="1" fontAlgn="b" latinLnBrk="0" hangingPunct="1">
                        <a:lnSpc>
                          <a:spcPct val="107000"/>
                        </a:lnSpc>
                        <a:spcBef>
                          <a:spcPts val="0"/>
                        </a:spcBef>
                        <a:spcAft>
                          <a:spcPts val="0"/>
                        </a:spcAft>
                      </a:pPr>
                      <a:r>
                        <a:rPr lang="en-US" sz="1400" b="1" kern="1200" dirty="0">
                          <a:solidFill>
                            <a:schemeClr val="lt1"/>
                          </a:solidFill>
                          <a:effectLst/>
                          <a:latin typeface="+mn-lt"/>
                          <a:ea typeface="+mn-ea"/>
                          <a:cs typeface="+mn-cs"/>
                        </a:rPr>
                        <a:t>White Collar Crime</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6</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0005"/>
                  </a:ext>
                </a:extLst>
              </a:tr>
              <a:tr h="296465">
                <a:tc>
                  <a:txBody>
                    <a:bodyPr/>
                    <a:lstStyle/>
                    <a:p>
                      <a:pPr marL="0" marR="0" algn="l" defTabSz="457200" rtl="0" eaLnBrk="1" fontAlgn="b" latinLnBrk="0" hangingPunct="1">
                        <a:lnSpc>
                          <a:spcPct val="107000"/>
                        </a:lnSpc>
                        <a:spcBef>
                          <a:spcPts val="0"/>
                        </a:spcBef>
                        <a:spcAft>
                          <a:spcPts val="0"/>
                        </a:spcAft>
                      </a:pPr>
                      <a:r>
                        <a:rPr lang="en-US" sz="1400" b="1" kern="1200" dirty="0">
                          <a:solidFill>
                            <a:schemeClr val="lt1"/>
                          </a:solidFill>
                          <a:effectLst/>
                          <a:latin typeface="+mn-lt"/>
                          <a:ea typeface="+mn-ea"/>
                          <a:cs typeface="+mn-cs"/>
                        </a:rPr>
                        <a:t>Burglary Unit</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13</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06"/>
                  </a:ext>
                </a:extLst>
              </a:tr>
              <a:tr h="341433">
                <a:tc>
                  <a:txBody>
                    <a:bodyPr/>
                    <a:lstStyle/>
                    <a:p>
                      <a:pPr marL="0" marR="0" algn="l" defTabSz="457200" rtl="0" eaLnBrk="1" fontAlgn="b" latinLnBrk="0" hangingPunct="1">
                        <a:lnSpc>
                          <a:spcPct val="107000"/>
                        </a:lnSpc>
                        <a:spcBef>
                          <a:spcPts val="0"/>
                        </a:spcBef>
                        <a:spcAft>
                          <a:spcPts val="0"/>
                        </a:spcAft>
                      </a:pPr>
                      <a:r>
                        <a:rPr lang="en-US" sz="1400" b="1" kern="1200" dirty="0">
                          <a:solidFill>
                            <a:schemeClr val="lt1"/>
                          </a:solidFill>
                          <a:effectLst/>
                          <a:latin typeface="+mn-lt"/>
                          <a:ea typeface="+mn-ea"/>
                          <a:cs typeface="+mn-cs"/>
                        </a:rPr>
                        <a:t>Auto Theft/Night Unit</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19</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5</a:t>
                      </a:r>
                    </a:p>
                  </a:txBody>
                  <a:tcPr marL="9525" marR="9525" marT="9525" marB="0" anchor="b"/>
                </a:tc>
                <a:extLst>
                  <a:ext uri="{0D108BD9-81ED-4DB2-BD59-A6C34878D82A}">
                    <a16:rowId xmlns:a16="http://schemas.microsoft.com/office/drawing/2014/main" val="10007"/>
                  </a:ext>
                </a:extLst>
              </a:tr>
              <a:tr h="296465">
                <a:tc>
                  <a:txBody>
                    <a:bodyPr/>
                    <a:lstStyle/>
                    <a:p>
                      <a:pPr marL="0" marR="0" algn="l" defTabSz="457200" rtl="0" eaLnBrk="1" fontAlgn="b" latinLnBrk="0" hangingPunct="1">
                        <a:lnSpc>
                          <a:spcPct val="107000"/>
                        </a:lnSpc>
                        <a:spcBef>
                          <a:spcPts val="0"/>
                        </a:spcBef>
                        <a:spcAft>
                          <a:spcPts val="0"/>
                        </a:spcAft>
                      </a:pPr>
                      <a:r>
                        <a:rPr lang="en-US" sz="1400" b="1" kern="1200" dirty="0">
                          <a:solidFill>
                            <a:schemeClr val="lt1"/>
                          </a:solidFill>
                          <a:effectLst/>
                          <a:latin typeface="+mn-lt"/>
                          <a:ea typeface="+mn-ea"/>
                          <a:cs typeface="+mn-cs"/>
                        </a:rPr>
                        <a:t>Homicide</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9</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6</a:t>
                      </a:r>
                    </a:p>
                  </a:txBody>
                  <a:tcPr marL="9525" marR="9525" marT="9525" marB="0" anchor="b"/>
                </a:tc>
                <a:extLst>
                  <a:ext uri="{0D108BD9-81ED-4DB2-BD59-A6C34878D82A}">
                    <a16:rowId xmlns:a16="http://schemas.microsoft.com/office/drawing/2014/main" val="10008"/>
                  </a:ext>
                </a:extLst>
              </a:tr>
              <a:tr h="296465">
                <a:tc>
                  <a:txBody>
                    <a:bodyPr/>
                    <a:lstStyle/>
                    <a:p>
                      <a:pPr marL="0" marR="0" algn="l" defTabSz="457200" rtl="0" eaLnBrk="1" fontAlgn="b" latinLnBrk="0" hangingPunct="1">
                        <a:lnSpc>
                          <a:spcPct val="107000"/>
                        </a:lnSpc>
                        <a:spcBef>
                          <a:spcPts val="0"/>
                        </a:spcBef>
                        <a:spcAft>
                          <a:spcPts val="0"/>
                        </a:spcAft>
                      </a:pPr>
                      <a:r>
                        <a:rPr lang="en-US" sz="1400" b="1" kern="1200" dirty="0">
                          <a:solidFill>
                            <a:schemeClr val="lt1"/>
                          </a:solidFill>
                          <a:effectLst/>
                          <a:latin typeface="+mn-lt"/>
                          <a:ea typeface="+mn-ea"/>
                          <a:cs typeface="+mn-cs"/>
                        </a:rPr>
                        <a:t>DWI</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13</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8</a:t>
                      </a:r>
                    </a:p>
                  </a:txBody>
                  <a:tcPr marL="9525" marR="9525" marT="9525" marB="0" anchor="b"/>
                </a:tc>
                <a:extLst>
                  <a:ext uri="{0D108BD9-81ED-4DB2-BD59-A6C34878D82A}">
                    <a16:rowId xmlns:a16="http://schemas.microsoft.com/office/drawing/2014/main" val="10009"/>
                  </a:ext>
                </a:extLst>
              </a:tr>
              <a:tr h="386829">
                <a:tc>
                  <a:txBody>
                    <a:bodyPr/>
                    <a:lstStyle/>
                    <a:p>
                      <a:pPr marL="0" marR="0" algn="l" defTabSz="457200" rtl="0" eaLnBrk="1" fontAlgn="b" latinLnBrk="0" hangingPunct="1">
                        <a:lnSpc>
                          <a:spcPct val="107000"/>
                        </a:lnSpc>
                        <a:spcBef>
                          <a:spcPts val="0"/>
                        </a:spcBef>
                        <a:spcAft>
                          <a:spcPts val="0"/>
                        </a:spcAft>
                      </a:pPr>
                      <a:r>
                        <a:rPr lang="en-US" sz="1400" b="1" kern="1200" dirty="0">
                          <a:solidFill>
                            <a:schemeClr val="lt1"/>
                          </a:solidFill>
                          <a:effectLst/>
                          <a:latin typeface="+mn-lt"/>
                          <a:ea typeface="+mn-ea"/>
                          <a:cs typeface="+mn-cs"/>
                        </a:rPr>
                        <a:t>Crimes Against Children</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12</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5</a:t>
                      </a:r>
                    </a:p>
                  </a:txBody>
                  <a:tcPr marL="9525" marR="9525" marT="9525" marB="0" anchor="b"/>
                </a:tc>
                <a:extLst>
                  <a:ext uri="{0D108BD9-81ED-4DB2-BD59-A6C34878D82A}">
                    <a16:rowId xmlns:a16="http://schemas.microsoft.com/office/drawing/2014/main" val="10010"/>
                  </a:ext>
                </a:extLst>
              </a:tr>
            </a:tbl>
          </a:graphicData>
        </a:graphic>
      </p:graphicFrame>
      <p:sp>
        <p:nvSpPr>
          <p:cNvPr id="3" name="Slide Number Placeholder 2"/>
          <p:cNvSpPr>
            <a:spLocks noGrp="1"/>
          </p:cNvSpPr>
          <p:nvPr>
            <p:ph type="sldNum" sz="quarter" idx="12"/>
          </p:nvPr>
        </p:nvSpPr>
        <p:spPr/>
        <p:txBody>
          <a:bodyPr/>
          <a:lstStyle/>
          <a:p>
            <a:fld id="{608816D7-0368-414D-836F-A6B2EAF14A05}" type="slidenum">
              <a:rPr lang="en-US" smtClean="0"/>
              <a:t>4</a:t>
            </a:fld>
            <a:endParaRPr lang="en-US" dirty="0"/>
          </a:p>
        </p:txBody>
      </p:sp>
      <p:graphicFrame>
        <p:nvGraphicFramePr>
          <p:cNvPr id="8" name="Chart 7"/>
          <p:cNvGraphicFramePr/>
          <p:nvPr>
            <p:extLst>
              <p:ext uri="{D42A27DB-BD31-4B8C-83A1-F6EECF244321}">
                <p14:modId xmlns:p14="http://schemas.microsoft.com/office/powerpoint/2010/main" val="3005760931"/>
              </p:ext>
            </p:extLst>
          </p:nvPr>
        </p:nvGraphicFramePr>
        <p:xfrm>
          <a:off x="925157" y="2061883"/>
          <a:ext cx="5538395" cy="389425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2771" y="5843847"/>
            <a:ext cx="3399905" cy="461665"/>
          </a:xfrm>
          <a:prstGeom prst="rect">
            <a:avLst/>
          </a:prstGeom>
          <a:noFill/>
        </p:spPr>
        <p:txBody>
          <a:bodyPr wrap="square" rtlCol="0">
            <a:spAutoFit/>
          </a:bodyPr>
          <a:lstStyle/>
          <a:p>
            <a:r>
              <a:rPr lang="en-US" sz="1200" dirty="0" smtClean="0"/>
              <a:t>* Coincides with APS forming its own police department</a:t>
            </a:r>
            <a:endParaRPr lang="en-US" sz="1200" dirty="0"/>
          </a:p>
        </p:txBody>
      </p:sp>
    </p:spTree>
    <p:extLst>
      <p:ext uri="{BB962C8B-B14F-4D97-AF65-F5344CB8AC3E}">
        <p14:creationId xmlns:p14="http://schemas.microsoft.com/office/powerpoint/2010/main" val="3665966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by type and Number of Officers</a:t>
            </a:r>
            <a:endParaRPr lang="en-US" dirty="0"/>
          </a:p>
        </p:txBody>
      </p:sp>
      <p:sp>
        <p:nvSpPr>
          <p:cNvPr id="3" name="Slide Number Placeholder 2"/>
          <p:cNvSpPr>
            <a:spLocks noGrp="1"/>
          </p:cNvSpPr>
          <p:nvPr>
            <p:ph type="sldNum" sz="quarter" idx="12"/>
          </p:nvPr>
        </p:nvSpPr>
        <p:spPr/>
        <p:txBody>
          <a:bodyPr/>
          <a:lstStyle/>
          <a:p>
            <a:fld id="{608816D7-0368-414D-836F-A6B2EAF14A05}" type="slidenum">
              <a:rPr lang="en-US" smtClean="0"/>
              <a:t>5</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6638365"/>
              </p:ext>
            </p:extLst>
          </p:nvPr>
        </p:nvGraphicFramePr>
        <p:xfrm>
          <a:off x="581025" y="2181225"/>
          <a:ext cx="11029950" cy="367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5424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Recruitment strategies that APD intends to pursue, budget </a:t>
            </a:r>
            <a:r>
              <a:rPr lang="en-US" dirty="0" smtClean="0"/>
              <a:t>permitting</a:t>
            </a:r>
            <a:endParaRPr lang="en-US" dirty="0"/>
          </a:p>
        </p:txBody>
      </p:sp>
      <p:sp>
        <p:nvSpPr>
          <p:cNvPr id="3" name="Content Placeholder 2"/>
          <p:cNvSpPr>
            <a:spLocks noGrp="1"/>
          </p:cNvSpPr>
          <p:nvPr>
            <p:ph idx="1"/>
          </p:nvPr>
        </p:nvSpPr>
        <p:spPr/>
        <p:txBody>
          <a:bodyPr>
            <a:normAutofit/>
          </a:bodyPr>
          <a:lstStyle/>
          <a:p>
            <a:r>
              <a:rPr lang="en-US" dirty="0" smtClean="0"/>
              <a:t>Apart </a:t>
            </a:r>
            <a:r>
              <a:rPr lang="en-US" dirty="0"/>
              <a:t>from the base cost of hiring new officers (including detectives and other law enforcement professionals and first responders), the price of these options depends on whether APD officers' compensation increases. Currently APD compensation for new recruits is competitive with other departments, but that competitiveness decreases with </a:t>
            </a:r>
            <a:r>
              <a:rPr lang="en-US" dirty="0" smtClean="0"/>
              <a:t>longevity</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608816D7-0368-414D-836F-A6B2EAF14A05}" type="slidenum">
              <a:rPr lang="en-US" smtClean="0"/>
              <a:t>6</a:t>
            </a:fld>
            <a:endParaRPr lang="en-US" dirty="0"/>
          </a:p>
        </p:txBody>
      </p:sp>
    </p:spTree>
    <p:extLst>
      <p:ext uri="{BB962C8B-B14F-4D97-AF65-F5344CB8AC3E}">
        <p14:creationId xmlns:p14="http://schemas.microsoft.com/office/powerpoint/2010/main" val="166236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SALARY COMPARISON WITH OTHER Local Police Depts.</a:t>
            </a:r>
            <a:endParaRPr lang="en-US" dirty="0"/>
          </a:p>
        </p:txBody>
      </p:sp>
      <p:sp>
        <p:nvSpPr>
          <p:cNvPr id="4" name="Slide Number Placeholder 3"/>
          <p:cNvSpPr>
            <a:spLocks noGrp="1"/>
          </p:cNvSpPr>
          <p:nvPr>
            <p:ph type="sldNum" sz="quarter" idx="12"/>
          </p:nvPr>
        </p:nvSpPr>
        <p:spPr/>
        <p:txBody>
          <a:bodyPr/>
          <a:lstStyle/>
          <a:p>
            <a:fld id="{608816D7-0368-414D-836F-A6B2EAF14A05}" type="slidenum">
              <a:rPr lang="en-US" smtClean="0"/>
              <a:t>7</a:t>
            </a:fld>
            <a:endParaRPr lang="en-US" dirty="0"/>
          </a:p>
        </p:txBody>
      </p:sp>
      <p:graphicFrame>
        <p:nvGraphicFramePr>
          <p:cNvPr id="9" name="Chart 8"/>
          <p:cNvGraphicFramePr>
            <a:graphicFrameLocks/>
          </p:cNvGraphicFramePr>
          <p:nvPr>
            <p:extLst>
              <p:ext uri="{D42A27DB-BD31-4B8C-83A1-F6EECF244321}">
                <p14:modId xmlns:p14="http://schemas.microsoft.com/office/powerpoint/2010/main" val="2131748683"/>
              </p:ext>
            </p:extLst>
          </p:nvPr>
        </p:nvGraphicFramePr>
        <p:xfrm>
          <a:off x="1330361" y="2183802"/>
          <a:ext cx="9531277" cy="4378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8340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Overtime expenditures Correlate with Officer Count</a:t>
            </a:r>
            <a:endParaRPr lang="en-US" dirty="0"/>
          </a:p>
        </p:txBody>
      </p:sp>
      <p:sp>
        <p:nvSpPr>
          <p:cNvPr id="3" name="Slide Number Placeholder 2"/>
          <p:cNvSpPr>
            <a:spLocks noGrp="1"/>
          </p:cNvSpPr>
          <p:nvPr>
            <p:ph type="sldNum" sz="quarter" idx="12"/>
          </p:nvPr>
        </p:nvSpPr>
        <p:spPr/>
        <p:txBody>
          <a:bodyPr/>
          <a:lstStyle/>
          <a:p>
            <a:fld id="{608816D7-0368-414D-836F-A6B2EAF14A05}" type="slidenum">
              <a:rPr lang="en-US" smtClean="0"/>
              <a:t>8</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82178526"/>
              </p:ext>
            </p:extLst>
          </p:nvPr>
        </p:nvGraphicFramePr>
        <p:xfrm>
          <a:off x="581025" y="2181225"/>
          <a:ext cx="11029950" cy="367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9247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APD Staffing Model </a:t>
            </a:r>
            <a:r>
              <a:rPr lang="en-US" dirty="0" smtClean="0"/>
              <a:t>Information sources</a:t>
            </a:r>
            <a:endParaRPr lang="en-US" dirty="0"/>
          </a:p>
        </p:txBody>
      </p:sp>
      <p:sp>
        <p:nvSpPr>
          <p:cNvPr id="3" name="Content Placeholder 2"/>
          <p:cNvSpPr>
            <a:spLocks noGrp="1"/>
          </p:cNvSpPr>
          <p:nvPr>
            <p:ph idx="1"/>
          </p:nvPr>
        </p:nvSpPr>
        <p:spPr/>
        <p:txBody>
          <a:bodyPr/>
          <a:lstStyle/>
          <a:p>
            <a:r>
              <a:rPr lang="en-US" sz="2400" dirty="0" smtClean="0"/>
              <a:t>Meetings with APD management and Academy staff and information provided by those personnel</a:t>
            </a:r>
          </a:p>
          <a:p>
            <a:r>
              <a:rPr lang="en-US" sz="2400" dirty="0"/>
              <a:t>Geier/Banez/Collins </a:t>
            </a:r>
            <a:r>
              <a:rPr lang="en-US" sz="2400" dirty="0" smtClean="0"/>
              <a:t>Study</a:t>
            </a:r>
          </a:p>
          <a:p>
            <a:r>
              <a:rPr lang="en-US" sz="2400" dirty="0" smtClean="0"/>
              <a:t>APOA Transition Plan</a:t>
            </a:r>
          </a:p>
          <a:p>
            <a:r>
              <a:rPr lang="en-US" sz="2400" dirty="0" smtClean="0"/>
              <a:t>APOA Salary Plan</a:t>
            </a:r>
          </a:p>
          <a:p>
            <a:r>
              <a:rPr lang="en-US" sz="2400" dirty="0" smtClean="0"/>
              <a:t>Meeting with APOA representatives</a:t>
            </a:r>
          </a:p>
          <a:p>
            <a:r>
              <a:rPr lang="en-US" sz="2400" dirty="0" smtClean="0"/>
              <a:t>Office of Management and Budget Data</a:t>
            </a:r>
            <a:endParaRPr lang="en-US" sz="2400" dirty="0"/>
          </a:p>
          <a:p>
            <a:endParaRPr lang="en-US" dirty="0"/>
          </a:p>
        </p:txBody>
      </p:sp>
      <p:sp>
        <p:nvSpPr>
          <p:cNvPr id="4" name="Slide Number Placeholder 3"/>
          <p:cNvSpPr>
            <a:spLocks noGrp="1"/>
          </p:cNvSpPr>
          <p:nvPr>
            <p:ph type="sldNum" sz="quarter" idx="12"/>
          </p:nvPr>
        </p:nvSpPr>
        <p:spPr/>
        <p:txBody>
          <a:bodyPr/>
          <a:lstStyle/>
          <a:p>
            <a:fld id="{608816D7-0368-414D-836F-A6B2EAF14A05}" type="slidenum">
              <a:rPr lang="en-US" smtClean="0"/>
              <a:t>9</a:t>
            </a:fld>
            <a:endParaRPr lang="en-US" dirty="0"/>
          </a:p>
        </p:txBody>
      </p:sp>
    </p:spTree>
    <p:extLst>
      <p:ext uri="{BB962C8B-B14F-4D97-AF65-F5344CB8AC3E}">
        <p14:creationId xmlns:p14="http://schemas.microsoft.com/office/powerpoint/2010/main" val="592099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TM03457464[[fn=Dividend]]</Template>
  <TotalTime>10505</TotalTime>
  <Words>787</Words>
  <Application>Microsoft Office PowerPoint</Application>
  <PresentationFormat>Widescreen</PresentationFormat>
  <Paragraphs>118</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Gill Sans MT</vt:lpstr>
      <vt:lpstr>Times New Roman</vt:lpstr>
      <vt:lpstr>Wingdings 2</vt:lpstr>
      <vt:lpstr>Dividend</vt:lpstr>
      <vt:lpstr>APD Staffing Model and Strategies</vt:lpstr>
      <vt:lpstr>Crime and Number of Police officers in Albuquerque</vt:lpstr>
      <vt:lpstr>APD Recruiting</vt:lpstr>
      <vt:lpstr>APD Specialized Unit Numbers (2010 comparted to 2018)</vt:lpstr>
      <vt:lpstr>Crime by type and Number of Officers</vt:lpstr>
      <vt:lpstr>Recruitment strategies that APD intends to pursue, budget permitting</vt:lpstr>
      <vt:lpstr>SALARY COMPARISON WITH OTHER Local Police Depts.</vt:lpstr>
      <vt:lpstr>Overtime expenditures Correlate with Officer Count</vt:lpstr>
      <vt:lpstr>APD Staffing Model Information sources</vt:lpstr>
      <vt:lpstr>APD Staffing Model Assumptions</vt:lpstr>
      <vt:lpstr>APD Staffing Model inventory of strategies</vt:lpstr>
      <vt:lpstr>Recruitment strategies that APD intends to pursue, budget permitting</vt:lpstr>
      <vt:lpstr>Recruitment strategies that APD intends to pursue, budget permitting</vt:lpstr>
    </vt:vector>
  </TitlesOfParts>
  <Company>City of Albuquerque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APD Staffing Model</dc:title>
  <dc:creator>Padilla-Jackson, Olivia</dc:creator>
  <cp:lastModifiedBy>Gallegos, Gilbert Jr.</cp:lastModifiedBy>
  <cp:revision>58</cp:revision>
  <cp:lastPrinted>2018-03-01T15:15:07Z</cp:lastPrinted>
  <dcterms:created xsi:type="dcterms:W3CDTF">2018-02-16T02:22:06Z</dcterms:created>
  <dcterms:modified xsi:type="dcterms:W3CDTF">2018-03-02T16:22:09Z</dcterms:modified>
</cp:coreProperties>
</file>