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1.xml" ContentType="application/vnd.openxmlformats-officedocument.themeOverride+xml"/>
  <Override PartName="/ppt/charts/chart5.xml" ContentType="application/vnd.openxmlformats-officedocument.drawingml.chart+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5"/>
  </p:notesMasterIdLst>
  <p:handoutMasterIdLst>
    <p:handoutMasterId r:id="rId16"/>
  </p:handoutMasterIdLst>
  <p:sldIdLst>
    <p:sldId id="261" r:id="rId2"/>
    <p:sldId id="262" r:id="rId3"/>
    <p:sldId id="272" r:id="rId4"/>
    <p:sldId id="274" r:id="rId5"/>
    <p:sldId id="263" r:id="rId6"/>
    <p:sldId id="270" r:id="rId7"/>
    <p:sldId id="275" r:id="rId8"/>
    <p:sldId id="264" r:id="rId9"/>
    <p:sldId id="258" r:id="rId10"/>
    <p:sldId id="256" r:id="rId11"/>
    <p:sldId id="259" r:id="rId12"/>
    <p:sldId id="268" r:id="rId13"/>
    <p:sldId id="269" r:id="rId1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dilla-Jackson, Olivia" initials="PO"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7" d="100"/>
          <a:sy n="77" d="100"/>
        </p:scale>
        <p:origin x="684" y="9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Chart%20in%20Microsoft%20PowerPoint"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1.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6.xml.rels><?xml version="1.0" encoding="UTF-8" standalone="yes"?>
<Relationships xmlns="http://schemas.openxmlformats.org/package/2006/relationships"><Relationship Id="rId3" Type="http://schemas.openxmlformats.org/officeDocument/2006/relationships/oleObject" Target="Chart%20in%20Microsoft%20PowerPoint"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r>
              <a:rPr lang="en-US" dirty="0"/>
              <a:t>Violent Crimes per 100,000 </a:t>
            </a:r>
            <a:r>
              <a:rPr lang="en-US" dirty="0" smtClean="0"/>
              <a:t>Population and # of Officers  </a:t>
            </a:r>
            <a:endParaRPr lang="en-US" dirty="0"/>
          </a:p>
        </c:rich>
      </c:tx>
      <c:overlay val="0"/>
      <c:spPr>
        <a:noFill/>
        <a:ln>
          <a:noFill/>
        </a:ln>
        <a:effectLst/>
      </c:spPr>
      <c:txPr>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endParaRPr lang="en-US"/>
        </a:p>
      </c:txPr>
    </c:title>
    <c:autoTitleDeleted val="0"/>
    <c:plotArea>
      <c:layout/>
      <c:lineChart>
        <c:grouping val="standard"/>
        <c:varyColors val="0"/>
        <c:ser>
          <c:idx val="0"/>
          <c:order val="0"/>
          <c:tx>
            <c:v>ABQ</c:v>
          </c:tx>
          <c:spPr>
            <a:ln w="22225" cap="rnd">
              <a:solidFill>
                <a:schemeClr val="accent1"/>
              </a:solidFill>
              <a:round/>
            </a:ln>
            <a:effectLst/>
          </c:spPr>
          <c:marker>
            <c:symbol val="none"/>
          </c:marker>
          <c:cat>
            <c:numRef>
              <c:f>'[Charts for Financial Challenges Report.xlsx]Violent crimes (2)'!$D$56:$D$64</c:f>
              <c:numCache>
                <c:formatCode>General</c:formatCode>
                <c:ptCount val="9"/>
                <c:pt idx="0">
                  <c:v>2008</c:v>
                </c:pt>
                <c:pt idx="1">
                  <c:v>2009</c:v>
                </c:pt>
                <c:pt idx="2">
                  <c:v>2010</c:v>
                </c:pt>
                <c:pt idx="3">
                  <c:v>2011</c:v>
                </c:pt>
                <c:pt idx="4">
                  <c:v>2012</c:v>
                </c:pt>
                <c:pt idx="5">
                  <c:v>2013</c:v>
                </c:pt>
                <c:pt idx="6">
                  <c:v>2014</c:v>
                </c:pt>
                <c:pt idx="7">
                  <c:v>2015</c:v>
                </c:pt>
                <c:pt idx="8">
                  <c:v>2016</c:v>
                </c:pt>
              </c:numCache>
            </c:numRef>
          </c:cat>
          <c:val>
            <c:numRef>
              <c:f>'[Charts for Financial Challenges Report.xlsx]Violent crimes (2)'!$C$2:$C$10</c:f>
              <c:numCache>
                <c:formatCode>0.0</c:formatCode>
                <c:ptCount val="9"/>
                <c:pt idx="0" formatCode="#,##0.0">
                  <c:v>798.7</c:v>
                </c:pt>
                <c:pt idx="1">
                  <c:v>652.4</c:v>
                </c:pt>
                <c:pt idx="2">
                  <c:v>670.4</c:v>
                </c:pt>
                <c:pt idx="3">
                  <c:v>662</c:v>
                </c:pt>
                <c:pt idx="4">
                  <c:v>645.1</c:v>
                </c:pt>
                <c:pt idx="5">
                  <c:v>742.3</c:v>
                </c:pt>
                <c:pt idx="6">
                  <c:v>740.3</c:v>
                </c:pt>
                <c:pt idx="7">
                  <c:v>792.6</c:v>
                </c:pt>
                <c:pt idx="8">
                  <c:v>901</c:v>
                </c:pt>
              </c:numCache>
            </c:numRef>
          </c:val>
          <c:smooth val="0"/>
          <c:extLst>
            <c:ext xmlns:c16="http://schemas.microsoft.com/office/drawing/2014/chart" uri="{C3380CC4-5D6E-409C-BE32-E72D297353CC}">
              <c16:uniqueId val="{00000000-4D6D-4DC5-94FF-B08AE3471FC8}"/>
            </c:ext>
          </c:extLst>
        </c:ser>
        <c:ser>
          <c:idx val="1"/>
          <c:order val="1"/>
          <c:tx>
            <c:v>US</c:v>
          </c:tx>
          <c:spPr>
            <a:ln w="22225" cap="rnd">
              <a:solidFill>
                <a:schemeClr val="accent2"/>
              </a:solidFill>
              <a:round/>
            </a:ln>
            <a:effectLst/>
          </c:spPr>
          <c:marker>
            <c:symbol val="none"/>
          </c:marker>
          <c:cat>
            <c:numRef>
              <c:f>'[Charts for Financial Challenges Report.xlsx]Violent crimes (2)'!$D$56:$D$64</c:f>
              <c:numCache>
                <c:formatCode>General</c:formatCode>
                <c:ptCount val="9"/>
                <c:pt idx="0">
                  <c:v>2008</c:v>
                </c:pt>
                <c:pt idx="1">
                  <c:v>2009</c:v>
                </c:pt>
                <c:pt idx="2">
                  <c:v>2010</c:v>
                </c:pt>
                <c:pt idx="3">
                  <c:v>2011</c:v>
                </c:pt>
                <c:pt idx="4">
                  <c:v>2012</c:v>
                </c:pt>
                <c:pt idx="5">
                  <c:v>2013</c:v>
                </c:pt>
                <c:pt idx="6">
                  <c:v>2014</c:v>
                </c:pt>
                <c:pt idx="7">
                  <c:v>2015</c:v>
                </c:pt>
                <c:pt idx="8">
                  <c:v>2016</c:v>
                </c:pt>
              </c:numCache>
            </c:numRef>
          </c:cat>
          <c:val>
            <c:numRef>
              <c:f>'[Charts for Financial Challenges Report.xlsx]Violent crimes (2)'!$C$56:$C$64</c:f>
              <c:numCache>
                <c:formatCode>General</c:formatCode>
                <c:ptCount val="9"/>
                <c:pt idx="0">
                  <c:v>458.6</c:v>
                </c:pt>
                <c:pt idx="1">
                  <c:v>431.9</c:v>
                </c:pt>
                <c:pt idx="2">
                  <c:v>404.5</c:v>
                </c:pt>
                <c:pt idx="3">
                  <c:v>387.1</c:v>
                </c:pt>
                <c:pt idx="4">
                  <c:v>387.8</c:v>
                </c:pt>
                <c:pt idx="5">
                  <c:v>369.1</c:v>
                </c:pt>
                <c:pt idx="6">
                  <c:v>365.5</c:v>
                </c:pt>
                <c:pt idx="7">
                  <c:v>373.7</c:v>
                </c:pt>
                <c:pt idx="8">
                  <c:v>386.3</c:v>
                </c:pt>
              </c:numCache>
            </c:numRef>
          </c:val>
          <c:smooth val="0"/>
          <c:extLst>
            <c:ext xmlns:c16="http://schemas.microsoft.com/office/drawing/2014/chart" uri="{C3380CC4-5D6E-409C-BE32-E72D297353CC}">
              <c16:uniqueId val="{00000001-4D6D-4DC5-94FF-B08AE3471FC8}"/>
            </c:ext>
          </c:extLst>
        </c:ser>
        <c:dLbls>
          <c:showLegendKey val="0"/>
          <c:showVal val="0"/>
          <c:showCatName val="0"/>
          <c:showSerName val="0"/>
          <c:showPercent val="0"/>
          <c:showBubbleSize val="0"/>
        </c:dLbls>
        <c:marker val="1"/>
        <c:smooth val="0"/>
        <c:axId val="243562968"/>
        <c:axId val="243229504"/>
      </c:lineChart>
      <c:lineChart>
        <c:grouping val="standard"/>
        <c:varyColors val="0"/>
        <c:ser>
          <c:idx val="2"/>
          <c:order val="2"/>
          <c:tx>
            <c:v>Sworn Officers (right scale)</c:v>
          </c:tx>
          <c:spPr>
            <a:ln w="22225" cap="rnd">
              <a:solidFill>
                <a:srgbClr val="002060"/>
              </a:solidFill>
              <a:round/>
            </a:ln>
            <a:effectLst/>
          </c:spPr>
          <c:marker>
            <c:symbol val="none"/>
          </c:marker>
          <c:val>
            <c:numRef>
              <c:f>'[Charts for Financial Challenges Report.xlsx]Violent crimes (2)'!$O$7:$O$15</c:f>
              <c:numCache>
                <c:formatCode>General</c:formatCode>
                <c:ptCount val="9"/>
                <c:pt idx="0">
                  <c:v>1006</c:v>
                </c:pt>
                <c:pt idx="1">
                  <c:v>1092</c:v>
                </c:pt>
                <c:pt idx="2">
                  <c:v>1098</c:v>
                </c:pt>
                <c:pt idx="3">
                  <c:v>1078</c:v>
                </c:pt>
                <c:pt idx="4">
                  <c:v>1034</c:v>
                </c:pt>
                <c:pt idx="5">
                  <c:v>945</c:v>
                </c:pt>
                <c:pt idx="6">
                  <c:v>913</c:v>
                </c:pt>
                <c:pt idx="7">
                  <c:v>879</c:v>
                </c:pt>
                <c:pt idx="8">
                  <c:v>833</c:v>
                </c:pt>
              </c:numCache>
            </c:numRef>
          </c:val>
          <c:smooth val="0"/>
          <c:extLst>
            <c:ext xmlns:c16="http://schemas.microsoft.com/office/drawing/2014/chart" uri="{C3380CC4-5D6E-409C-BE32-E72D297353CC}">
              <c16:uniqueId val="{00000002-4D6D-4DC5-94FF-B08AE3471FC8}"/>
            </c:ext>
          </c:extLst>
        </c:ser>
        <c:dLbls>
          <c:showLegendKey val="0"/>
          <c:showVal val="0"/>
          <c:showCatName val="0"/>
          <c:showSerName val="0"/>
          <c:showPercent val="0"/>
          <c:showBubbleSize val="0"/>
        </c:dLbls>
        <c:marker val="1"/>
        <c:smooth val="0"/>
        <c:axId val="243293616"/>
        <c:axId val="243229888"/>
      </c:lineChart>
      <c:catAx>
        <c:axId val="243562968"/>
        <c:scaling>
          <c:orientation val="minMax"/>
        </c:scaling>
        <c:delete val="0"/>
        <c:axPos val="b"/>
        <c:majorGridlines>
          <c:spPr>
            <a:ln w="9525" cap="flat" cmpd="sng" algn="ctr">
              <a:solidFill>
                <a:schemeClr val="dk1">
                  <a:lumMod val="15000"/>
                  <a:lumOff val="85000"/>
                </a:schemeClr>
              </a:solidFill>
              <a:round/>
            </a:ln>
            <a:effectLst/>
          </c:spPr>
        </c:majorGridlines>
        <c:title>
          <c:tx>
            <c:rich>
              <a:bodyPr rot="0" spcFirstLastPara="1" vertOverflow="ellipsis" vert="horz" wrap="square" anchor="ctr" anchorCtr="1"/>
              <a:lstStyle/>
              <a:p>
                <a:pPr>
                  <a:defRPr sz="1197" b="1" i="0" u="none" strike="noStrike" kern="1200" baseline="0">
                    <a:solidFill>
                      <a:schemeClr val="dk1">
                        <a:lumMod val="65000"/>
                        <a:lumOff val="35000"/>
                      </a:schemeClr>
                    </a:solidFill>
                    <a:latin typeface="+mn-lt"/>
                    <a:ea typeface="+mn-ea"/>
                    <a:cs typeface="+mn-cs"/>
                  </a:defRPr>
                </a:pPr>
                <a:r>
                  <a:rPr lang="en-US" dirty="0"/>
                  <a:t>Year</a:t>
                </a:r>
              </a:p>
            </c:rich>
          </c:tx>
          <c:overlay val="0"/>
          <c:spPr>
            <a:noFill/>
            <a:ln>
              <a:noFill/>
            </a:ln>
            <a:effectLst/>
          </c:spPr>
          <c:txPr>
            <a:bodyPr rot="0" spcFirstLastPara="1" vertOverflow="ellipsis" vert="horz" wrap="square" anchor="ctr" anchorCtr="1"/>
            <a:lstStyle/>
            <a:p>
              <a:pPr>
                <a:defRPr sz="1197" b="1" i="0" u="none" strike="noStrike" kern="1200" baseline="0">
                  <a:solidFill>
                    <a:schemeClr val="dk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en-US"/>
          </a:p>
        </c:txPr>
        <c:crossAx val="243229504"/>
        <c:crosses val="autoZero"/>
        <c:auto val="1"/>
        <c:lblAlgn val="ctr"/>
        <c:lblOffset val="100"/>
        <c:noMultiLvlLbl val="0"/>
      </c:catAx>
      <c:valAx>
        <c:axId val="243229504"/>
        <c:scaling>
          <c:orientation val="minMax"/>
          <c:min val="200"/>
        </c:scaling>
        <c:delete val="0"/>
        <c:axPos val="l"/>
        <c:majorGridlines>
          <c:spPr>
            <a:ln w="9525" cap="flat" cmpd="sng" algn="ctr">
              <a:solidFill>
                <a:schemeClr val="dk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crossAx val="243562968"/>
        <c:crosses val="autoZero"/>
        <c:crossBetween val="between"/>
      </c:valAx>
      <c:valAx>
        <c:axId val="243229888"/>
        <c:scaling>
          <c:orientation val="minMax"/>
          <c:min val="200"/>
        </c:scaling>
        <c:delete val="0"/>
        <c:axPos val="r"/>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crossAx val="243293616"/>
        <c:crosses val="max"/>
        <c:crossBetween val="between"/>
      </c:valAx>
      <c:catAx>
        <c:axId val="243293616"/>
        <c:scaling>
          <c:orientation val="minMax"/>
        </c:scaling>
        <c:delete val="1"/>
        <c:axPos val="b"/>
        <c:majorTickMark val="out"/>
        <c:minorTickMark val="none"/>
        <c:tickLblPos val="nextTo"/>
        <c:crossAx val="243229888"/>
        <c:crosses val="autoZero"/>
        <c:auto val="1"/>
        <c:lblAlgn val="ctr"/>
        <c:lblOffset val="100"/>
        <c:noMultiLvlLbl val="0"/>
      </c:catAx>
      <c:spPr>
        <a:pattFill prst="ltDnDiag">
          <a:fgClr>
            <a:schemeClr val="dk1">
              <a:lumMod val="15000"/>
              <a:lumOff val="85000"/>
            </a:schemeClr>
          </a:fgClr>
          <a:bgClr>
            <a:schemeClr val="lt1"/>
          </a:bgClr>
        </a:patt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r>
              <a:rPr lang="en-US" dirty="0"/>
              <a:t>Property Crimes per 100,000 </a:t>
            </a:r>
            <a:r>
              <a:rPr lang="en-US" dirty="0" smtClean="0"/>
              <a:t>Population and # of Officers  </a:t>
            </a:r>
            <a:endParaRPr lang="en-US" dirty="0"/>
          </a:p>
        </c:rich>
      </c:tx>
      <c:overlay val="0"/>
      <c:spPr>
        <a:noFill/>
        <a:ln>
          <a:noFill/>
        </a:ln>
        <a:effectLst/>
      </c:spPr>
      <c:txPr>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endParaRPr lang="en-US"/>
        </a:p>
      </c:txPr>
    </c:title>
    <c:autoTitleDeleted val="0"/>
    <c:plotArea>
      <c:layout/>
      <c:lineChart>
        <c:grouping val="standard"/>
        <c:varyColors val="0"/>
        <c:ser>
          <c:idx val="0"/>
          <c:order val="0"/>
          <c:tx>
            <c:v>ABQ</c:v>
          </c:tx>
          <c:spPr>
            <a:ln w="22225" cap="rnd">
              <a:solidFill>
                <a:schemeClr val="accent1"/>
              </a:solidFill>
              <a:round/>
            </a:ln>
            <a:effectLst/>
          </c:spPr>
          <c:marker>
            <c:symbol val="none"/>
          </c:marker>
          <c:cat>
            <c:numRef>
              <c:f>'[Chart in Microsoft PowerPoint]Property crime (2)'!$D$2:$D$10</c:f>
              <c:numCache>
                <c:formatCode>General</c:formatCode>
                <c:ptCount val="9"/>
                <c:pt idx="0">
                  <c:v>2008</c:v>
                </c:pt>
                <c:pt idx="1">
                  <c:v>2009</c:v>
                </c:pt>
                <c:pt idx="2">
                  <c:v>2010</c:v>
                </c:pt>
                <c:pt idx="3">
                  <c:v>2011</c:v>
                </c:pt>
                <c:pt idx="4">
                  <c:v>2012</c:v>
                </c:pt>
                <c:pt idx="5">
                  <c:v>2013</c:v>
                </c:pt>
                <c:pt idx="6">
                  <c:v>2014</c:v>
                </c:pt>
                <c:pt idx="7">
                  <c:v>2015</c:v>
                </c:pt>
                <c:pt idx="8">
                  <c:v>2016</c:v>
                </c:pt>
              </c:numCache>
            </c:numRef>
          </c:cat>
          <c:val>
            <c:numRef>
              <c:f>'[Chart in Microsoft PowerPoint]Property crime (2)'!$C$2:$C$10</c:f>
              <c:numCache>
                <c:formatCode>0.0</c:formatCode>
                <c:ptCount val="9"/>
                <c:pt idx="0" formatCode="General">
                  <c:v>4905.8</c:v>
                </c:pt>
                <c:pt idx="1">
                  <c:v>4334.1000000000004</c:v>
                </c:pt>
                <c:pt idx="2">
                  <c:v>3896.1</c:v>
                </c:pt>
                <c:pt idx="3">
                  <c:v>4050.7</c:v>
                </c:pt>
                <c:pt idx="5">
                  <c:v>4483.7</c:v>
                </c:pt>
                <c:pt idx="6">
                  <c:v>4270.5</c:v>
                </c:pt>
                <c:pt idx="7">
                  <c:v>4607.8</c:v>
                </c:pt>
                <c:pt idx="8">
                  <c:v>5288.7</c:v>
                </c:pt>
              </c:numCache>
            </c:numRef>
          </c:val>
          <c:smooth val="0"/>
          <c:extLst>
            <c:ext xmlns:c16="http://schemas.microsoft.com/office/drawing/2014/chart" uri="{C3380CC4-5D6E-409C-BE32-E72D297353CC}">
              <c16:uniqueId val="{00000000-F068-4492-AC2F-753BB025C308}"/>
            </c:ext>
          </c:extLst>
        </c:ser>
        <c:ser>
          <c:idx val="1"/>
          <c:order val="1"/>
          <c:tx>
            <c:v>US</c:v>
          </c:tx>
          <c:spPr>
            <a:ln w="22225" cap="rnd">
              <a:solidFill>
                <a:schemeClr val="accent2"/>
              </a:solidFill>
              <a:round/>
            </a:ln>
            <a:effectLst/>
          </c:spPr>
          <c:marker>
            <c:symbol val="none"/>
          </c:marker>
          <c:cat>
            <c:numRef>
              <c:f>'[Chart in Microsoft PowerPoint]Property crime (2)'!$D$2:$D$10</c:f>
              <c:numCache>
                <c:formatCode>General</c:formatCode>
                <c:ptCount val="9"/>
                <c:pt idx="0">
                  <c:v>2008</c:v>
                </c:pt>
                <c:pt idx="1">
                  <c:v>2009</c:v>
                </c:pt>
                <c:pt idx="2">
                  <c:v>2010</c:v>
                </c:pt>
                <c:pt idx="3">
                  <c:v>2011</c:v>
                </c:pt>
                <c:pt idx="4">
                  <c:v>2012</c:v>
                </c:pt>
                <c:pt idx="5">
                  <c:v>2013</c:v>
                </c:pt>
                <c:pt idx="6">
                  <c:v>2014</c:v>
                </c:pt>
                <c:pt idx="7">
                  <c:v>2015</c:v>
                </c:pt>
                <c:pt idx="8">
                  <c:v>2016</c:v>
                </c:pt>
              </c:numCache>
            </c:numRef>
          </c:cat>
          <c:val>
            <c:numRef>
              <c:f>'[Chart in Microsoft PowerPoint]Property crime (2)'!$C$56:$C$64</c:f>
              <c:numCache>
                <c:formatCode>#,##0.0</c:formatCode>
                <c:ptCount val="9"/>
                <c:pt idx="0">
                  <c:v>3214.6</c:v>
                </c:pt>
                <c:pt idx="1">
                  <c:v>3041.3</c:v>
                </c:pt>
                <c:pt idx="2">
                  <c:v>2945.9</c:v>
                </c:pt>
                <c:pt idx="3">
                  <c:v>2905.4</c:v>
                </c:pt>
                <c:pt idx="4">
                  <c:v>2868</c:v>
                </c:pt>
                <c:pt idx="5">
                  <c:v>2733.6</c:v>
                </c:pt>
                <c:pt idx="6">
                  <c:v>2574.1</c:v>
                </c:pt>
                <c:pt idx="7">
                  <c:v>2500.5</c:v>
                </c:pt>
                <c:pt idx="8">
                  <c:v>2450.6999999999998</c:v>
                </c:pt>
              </c:numCache>
            </c:numRef>
          </c:val>
          <c:smooth val="0"/>
          <c:extLst>
            <c:ext xmlns:c16="http://schemas.microsoft.com/office/drawing/2014/chart" uri="{C3380CC4-5D6E-409C-BE32-E72D297353CC}">
              <c16:uniqueId val="{00000001-F068-4492-AC2F-753BB025C308}"/>
            </c:ext>
          </c:extLst>
        </c:ser>
        <c:dLbls>
          <c:showLegendKey val="0"/>
          <c:showVal val="0"/>
          <c:showCatName val="0"/>
          <c:showSerName val="0"/>
          <c:showPercent val="0"/>
          <c:showBubbleSize val="0"/>
        </c:dLbls>
        <c:marker val="1"/>
        <c:smooth val="0"/>
        <c:axId val="243156584"/>
        <c:axId val="243156976"/>
      </c:lineChart>
      <c:lineChart>
        <c:grouping val="standard"/>
        <c:varyColors val="0"/>
        <c:ser>
          <c:idx val="2"/>
          <c:order val="2"/>
          <c:tx>
            <c:v>Sworn Officers (right scale)</c:v>
          </c:tx>
          <c:spPr>
            <a:ln w="22225" cap="rnd">
              <a:solidFill>
                <a:srgbClr val="002060"/>
              </a:solidFill>
              <a:round/>
            </a:ln>
            <a:effectLst/>
          </c:spPr>
          <c:marker>
            <c:symbol val="none"/>
          </c:marker>
          <c:val>
            <c:numRef>
              <c:f>'[Chart in Microsoft PowerPoint]Property crime (2)'!$L$6:$L$14</c:f>
              <c:numCache>
                <c:formatCode>General</c:formatCode>
                <c:ptCount val="9"/>
                <c:pt idx="0">
                  <c:v>1101</c:v>
                </c:pt>
                <c:pt idx="1">
                  <c:v>1098</c:v>
                </c:pt>
                <c:pt idx="2">
                  <c:v>1078</c:v>
                </c:pt>
                <c:pt idx="3">
                  <c:v>1034</c:v>
                </c:pt>
                <c:pt idx="4">
                  <c:v>945</c:v>
                </c:pt>
                <c:pt idx="5">
                  <c:v>913</c:v>
                </c:pt>
                <c:pt idx="6">
                  <c:v>879</c:v>
                </c:pt>
                <c:pt idx="7">
                  <c:v>833</c:v>
                </c:pt>
                <c:pt idx="8">
                  <c:v>861</c:v>
                </c:pt>
              </c:numCache>
            </c:numRef>
          </c:val>
          <c:smooth val="0"/>
          <c:extLst>
            <c:ext xmlns:c16="http://schemas.microsoft.com/office/drawing/2014/chart" uri="{C3380CC4-5D6E-409C-BE32-E72D297353CC}">
              <c16:uniqueId val="{00000002-F068-4492-AC2F-753BB025C308}"/>
            </c:ext>
          </c:extLst>
        </c:ser>
        <c:dLbls>
          <c:showLegendKey val="0"/>
          <c:showVal val="0"/>
          <c:showCatName val="0"/>
          <c:showSerName val="0"/>
          <c:showPercent val="0"/>
          <c:showBubbleSize val="0"/>
        </c:dLbls>
        <c:marker val="1"/>
        <c:smooth val="0"/>
        <c:axId val="243157760"/>
        <c:axId val="243157368"/>
      </c:lineChart>
      <c:catAx>
        <c:axId val="243156584"/>
        <c:scaling>
          <c:orientation val="minMax"/>
        </c:scaling>
        <c:delete val="0"/>
        <c:axPos val="b"/>
        <c:majorGridlines>
          <c:spPr>
            <a:ln w="9525" cap="flat" cmpd="sng" algn="ctr">
              <a:solidFill>
                <a:schemeClr val="dk1">
                  <a:lumMod val="15000"/>
                  <a:lumOff val="85000"/>
                </a:schemeClr>
              </a:solidFill>
              <a:round/>
            </a:ln>
            <a:effectLst/>
          </c:spPr>
        </c:majorGridlines>
        <c:title>
          <c:tx>
            <c:rich>
              <a:bodyPr rot="0" spcFirstLastPara="1" vertOverflow="ellipsis" vert="horz" wrap="square" anchor="ctr" anchorCtr="1"/>
              <a:lstStyle/>
              <a:p>
                <a:pPr>
                  <a:defRPr sz="1197" b="1" i="0" u="none" strike="noStrike" kern="1200" baseline="0">
                    <a:solidFill>
                      <a:schemeClr val="dk1">
                        <a:lumMod val="65000"/>
                        <a:lumOff val="35000"/>
                      </a:schemeClr>
                    </a:solidFill>
                    <a:latin typeface="+mn-lt"/>
                    <a:ea typeface="+mn-ea"/>
                    <a:cs typeface="+mn-cs"/>
                  </a:defRPr>
                </a:pPr>
                <a:r>
                  <a:rPr lang="en-US" dirty="0"/>
                  <a:t>Year</a:t>
                </a:r>
              </a:p>
            </c:rich>
          </c:tx>
          <c:overlay val="0"/>
          <c:spPr>
            <a:noFill/>
            <a:ln>
              <a:noFill/>
            </a:ln>
            <a:effectLst/>
          </c:spPr>
          <c:txPr>
            <a:bodyPr rot="0" spcFirstLastPara="1" vertOverflow="ellipsis" vert="horz" wrap="square" anchor="ctr" anchorCtr="1"/>
            <a:lstStyle/>
            <a:p>
              <a:pPr>
                <a:defRPr sz="1197" b="1" i="0" u="none" strike="noStrike" kern="1200" baseline="0">
                  <a:solidFill>
                    <a:schemeClr val="dk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en-US"/>
          </a:p>
        </c:txPr>
        <c:crossAx val="243156976"/>
        <c:crosses val="autoZero"/>
        <c:auto val="1"/>
        <c:lblAlgn val="ctr"/>
        <c:lblOffset val="100"/>
        <c:noMultiLvlLbl val="0"/>
      </c:catAx>
      <c:valAx>
        <c:axId val="243156976"/>
        <c:scaling>
          <c:orientation val="minMax"/>
          <c:min val="1000"/>
        </c:scaling>
        <c:delete val="0"/>
        <c:axPos val="l"/>
        <c:majorGridlines>
          <c:spPr>
            <a:ln w="9525" cap="flat" cmpd="sng" algn="ctr">
              <a:solidFill>
                <a:schemeClr val="dk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crossAx val="243156584"/>
        <c:crosses val="autoZero"/>
        <c:crossBetween val="between"/>
      </c:valAx>
      <c:valAx>
        <c:axId val="243157368"/>
        <c:scaling>
          <c:orientation val="minMax"/>
          <c:min val="200"/>
        </c:scaling>
        <c:delete val="0"/>
        <c:axPos val="r"/>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crossAx val="243157760"/>
        <c:crosses val="max"/>
        <c:crossBetween val="between"/>
      </c:valAx>
      <c:catAx>
        <c:axId val="243157760"/>
        <c:scaling>
          <c:orientation val="minMax"/>
        </c:scaling>
        <c:delete val="1"/>
        <c:axPos val="b"/>
        <c:majorTickMark val="out"/>
        <c:minorTickMark val="none"/>
        <c:tickLblPos val="nextTo"/>
        <c:crossAx val="243157368"/>
        <c:crosses val="autoZero"/>
        <c:auto val="1"/>
        <c:lblAlgn val="ctr"/>
        <c:lblOffset val="100"/>
        <c:noMultiLvlLbl val="0"/>
      </c:catAx>
      <c:spPr>
        <a:pattFill prst="ltDnDiag">
          <a:fgClr>
            <a:schemeClr val="dk1">
              <a:lumMod val="15000"/>
              <a:lumOff val="85000"/>
            </a:schemeClr>
          </a:fgClr>
          <a:bgClr>
            <a:schemeClr val="lt1"/>
          </a:bgClr>
        </a:patt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815883366141735"/>
          <c:y val="0.15841405275504106"/>
          <c:w val="0.40467716535433068"/>
          <c:h val="0.65983312870121014"/>
        </c:manualLayout>
      </c:layout>
      <c:barChart>
        <c:barDir val="bar"/>
        <c:grouping val="clustered"/>
        <c:varyColors val="0"/>
        <c:ser>
          <c:idx val="0"/>
          <c:order val="0"/>
          <c:tx>
            <c:strRef>
              <c:f>Sheet1!$B$1</c:f>
              <c:strCache>
                <c:ptCount val="1"/>
                <c:pt idx="0">
                  <c:v>2010</c:v>
                </c:pt>
              </c:strCache>
            </c:strRef>
          </c:tx>
          <c:spPr>
            <a:solidFill>
              <a:schemeClr val="accent1"/>
            </a:solidFill>
            <a:ln>
              <a:noFill/>
            </a:ln>
            <a:effectLst/>
          </c:spPr>
          <c:invertIfNegative val="0"/>
          <c:cat>
            <c:strRef>
              <c:f>Sheet1!$A$2:$A$11</c:f>
              <c:strCache>
                <c:ptCount val="10"/>
                <c:pt idx="0">
                  <c:v>School Resource Officers</c:v>
                </c:pt>
                <c:pt idx="1">
                  <c:v>Narcotics</c:v>
                </c:pt>
                <c:pt idx="2">
                  <c:v>Vice</c:v>
                </c:pt>
                <c:pt idx="3">
                  <c:v>Gangs</c:v>
                </c:pt>
                <c:pt idx="4">
                  <c:v>White Collar Crime</c:v>
                </c:pt>
                <c:pt idx="5">
                  <c:v>Burglary Unit</c:v>
                </c:pt>
                <c:pt idx="6">
                  <c:v>Auto Theft/Night Unit</c:v>
                </c:pt>
                <c:pt idx="7">
                  <c:v>Homicide</c:v>
                </c:pt>
                <c:pt idx="8">
                  <c:v>DWI</c:v>
                </c:pt>
                <c:pt idx="9">
                  <c:v>Crimes Against Children</c:v>
                </c:pt>
              </c:strCache>
            </c:strRef>
          </c:cat>
          <c:val>
            <c:numRef>
              <c:f>Sheet1!$B$2:$B$11</c:f>
              <c:numCache>
                <c:formatCode>General</c:formatCode>
                <c:ptCount val="10"/>
                <c:pt idx="0">
                  <c:v>48</c:v>
                </c:pt>
                <c:pt idx="1">
                  <c:v>24</c:v>
                </c:pt>
                <c:pt idx="2">
                  <c:v>8</c:v>
                </c:pt>
                <c:pt idx="3">
                  <c:v>9</c:v>
                </c:pt>
                <c:pt idx="4">
                  <c:v>6</c:v>
                </c:pt>
                <c:pt idx="5">
                  <c:v>13</c:v>
                </c:pt>
                <c:pt idx="6">
                  <c:v>19</c:v>
                </c:pt>
                <c:pt idx="7">
                  <c:v>9</c:v>
                </c:pt>
                <c:pt idx="8">
                  <c:v>13</c:v>
                </c:pt>
                <c:pt idx="9">
                  <c:v>12</c:v>
                </c:pt>
              </c:numCache>
            </c:numRef>
          </c:val>
          <c:extLst>
            <c:ext xmlns:c16="http://schemas.microsoft.com/office/drawing/2014/chart" uri="{C3380CC4-5D6E-409C-BE32-E72D297353CC}">
              <c16:uniqueId val="{00000000-2FA3-422C-8660-C2C9F18A7C81}"/>
            </c:ext>
          </c:extLst>
        </c:ser>
        <c:ser>
          <c:idx val="1"/>
          <c:order val="1"/>
          <c:tx>
            <c:strRef>
              <c:f>Sheet1!$C$1</c:f>
              <c:strCache>
                <c:ptCount val="1"/>
                <c:pt idx="0">
                  <c:v>2018</c:v>
                </c:pt>
              </c:strCache>
            </c:strRef>
          </c:tx>
          <c:spPr>
            <a:solidFill>
              <a:schemeClr val="accent2"/>
            </a:solidFill>
            <a:ln>
              <a:noFill/>
            </a:ln>
            <a:effectLst/>
          </c:spPr>
          <c:invertIfNegative val="0"/>
          <c:cat>
            <c:strRef>
              <c:f>Sheet1!$A$2:$A$11</c:f>
              <c:strCache>
                <c:ptCount val="10"/>
                <c:pt idx="0">
                  <c:v>School Resource Officers</c:v>
                </c:pt>
                <c:pt idx="1">
                  <c:v>Narcotics</c:v>
                </c:pt>
                <c:pt idx="2">
                  <c:v>Vice</c:v>
                </c:pt>
                <c:pt idx="3">
                  <c:v>Gangs</c:v>
                </c:pt>
                <c:pt idx="4">
                  <c:v>White Collar Crime</c:v>
                </c:pt>
                <c:pt idx="5">
                  <c:v>Burglary Unit</c:v>
                </c:pt>
                <c:pt idx="6">
                  <c:v>Auto Theft/Night Unit</c:v>
                </c:pt>
                <c:pt idx="7">
                  <c:v>Homicide</c:v>
                </c:pt>
                <c:pt idx="8">
                  <c:v>DWI</c:v>
                </c:pt>
                <c:pt idx="9">
                  <c:v>Crimes Against Children</c:v>
                </c:pt>
              </c:strCache>
            </c:strRef>
          </c:cat>
          <c:val>
            <c:numRef>
              <c:f>Sheet1!$C$2:$C$11</c:f>
              <c:numCache>
                <c:formatCode>General</c:formatCode>
                <c:ptCount val="10"/>
                <c:pt idx="0">
                  <c:v>8</c:v>
                </c:pt>
                <c:pt idx="1">
                  <c:v>6</c:v>
                </c:pt>
                <c:pt idx="2">
                  <c:v>2</c:v>
                </c:pt>
                <c:pt idx="3">
                  <c:v>6</c:v>
                </c:pt>
                <c:pt idx="4">
                  <c:v>1</c:v>
                </c:pt>
                <c:pt idx="5">
                  <c:v>0</c:v>
                </c:pt>
                <c:pt idx="6">
                  <c:v>5</c:v>
                </c:pt>
                <c:pt idx="7">
                  <c:v>6</c:v>
                </c:pt>
                <c:pt idx="8">
                  <c:v>8</c:v>
                </c:pt>
                <c:pt idx="9">
                  <c:v>5</c:v>
                </c:pt>
              </c:numCache>
            </c:numRef>
          </c:val>
          <c:extLst>
            <c:ext xmlns:c16="http://schemas.microsoft.com/office/drawing/2014/chart" uri="{C3380CC4-5D6E-409C-BE32-E72D297353CC}">
              <c16:uniqueId val="{00000001-2FA3-422C-8660-C2C9F18A7C81}"/>
            </c:ext>
          </c:extLst>
        </c:ser>
        <c:dLbls>
          <c:showLegendKey val="0"/>
          <c:showVal val="0"/>
          <c:showCatName val="0"/>
          <c:showSerName val="0"/>
          <c:showPercent val="0"/>
          <c:showBubbleSize val="0"/>
        </c:dLbls>
        <c:gapWidth val="182"/>
        <c:axId val="292564088"/>
        <c:axId val="292564480"/>
      </c:barChart>
      <c:catAx>
        <c:axId val="29256408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92564480"/>
        <c:crosses val="autoZero"/>
        <c:auto val="1"/>
        <c:lblAlgn val="ctr"/>
        <c:lblOffset val="100"/>
        <c:noMultiLvlLbl val="0"/>
      </c:catAx>
      <c:valAx>
        <c:axId val="29256448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925640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solidFill>
        <a:schemeClr val="accent1"/>
      </a:solid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Sheet2!$A$2</c:f>
              <c:strCache>
                <c:ptCount val="1"/>
                <c:pt idx="0">
                  <c:v>Homicide</c:v>
                </c:pt>
              </c:strCache>
            </c:strRef>
          </c:tx>
          <c:spPr>
            <a:solidFill>
              <a:schemeClr val="accent1"/>
            </a:solidFill>
            <a:ln>
              <a:noFill/>
            </a:ln>
            <a:effectLst/>
          </c:spPr>
          <c:invertIfNegative val="0"/>
          <c:cat>
            <c:numRef>
              <c:f>Sheet2!$B$1:$C$1</c:f>
              <c:numCache>
                <c:formatCode>General</c:formatCode>
                <c:ptCount val="2"/>
                <c:pt idx="0">
                  <c:v>2010</c:v>
                </c:pt>
                <c:pt idx="1">
                  <c:v>2017</c:v>
                </c:pt>
              </c:numCache>
            </c:numRef>
          </c:cat>
          <c:val>
            <c:numRef>
              <c:f>Sheet2!$B$2:$C$2</c:f>
              <c:numCache>
                <c:formatCode>General</c:formatCode>
                <c:ptCount val="2"/>
                <c:pt idx="0">
                  <c:v>42</c:v>
                </c:pt>
                <c:pt idx="1">
                  <c:v>75</c:v>
                </c:pt>
              </c:numCache>
            </c:numRef>
          </c:val>
          <c:extLst>
            <c:ext xmlns:c16="http://schemas.microsoft.com/office/drawing/2014/chart" uri="{C3380CC4-5D6E-409C-BE32-E72D297353CC}">
              <c16:uniqueId val="{00000000-CD27-45F4-9307-7E62F4CD51DD}"/>
            </c:ext>
          </c:extLst>
        </c:ser>
        <c:ser>
          <c:idx val="1"/>
          <c:order val="1"/>
          <c:tx>
            <c:strRef>
              <c:f>Sheet2!$A$3</c:f>
              <c:strCache>
                <c:ptCount val="1"/>
                <c:pt idx="0">
                  <c:v>Auto Theft</c:v>
                </c:pt>
              </c:strCache>
            </c:strRef>
          </c:tx>
          <c:spPr>
            <a:solidFill>
              <a:schemeClr val="accent2"/>
            </a:solidFill>
            <a:ln>
              <a:noFill/>
            </a:ln>
            <a:effectLst/>
          </c:spPr>
          <c:invertIfNegative val="0"/>
          <c:cat>
            <c:numRef>
              <c:f>Sheet2!$B$1:$C$1</c:f>
              <c:numCache>
                <c:formatCode>General</c:formatCode>
                <c:ptCount val="2"/>
                <c:pt idx="0">
                  <c:v>2010</c:v>
                </c:pt>
                <c:pt idx="1">
                  <c:v>2017</c:v>
                </c:pt>
              </c:numCache>
            </c:numRef>
          </c:cat>
          <c:val>
            <c:numRef>
              <c:f>Sheet2!$B$3:$C$3</c:f>
              <c:numCache>
                <c:formatCode>General</c:formatCode>
                <c:ptCount val="2"/>
                <c:pt idx="0">
                  <c:v>2773</c:v>
                </c:pt>
                <c:pt idx="1">
                  <c:v>7657</c:v>
                </c:pt>
              </c:numCache>
            </c:numRef>
          </c:val>
          <c:extLst>
            <c:ext xmlns:c16="http://schemas.microsoft.com/office/drawing/2014/chart" uri="{C3380CC4-5D6E-409C-BE32-E72D297353CC}">
              <c16:uniqueId val="{00000001-CD27-45F4-9307-7E62F4CD51DD}"/>
            </c:ext>
          </c:extLst>
        </c:ser>
        <c:ser>
          <c:idx val="2"/>
          <c:order val="2"/>
          <c:tx>
            <c:strRef>
              <c:f>Sheet2!$A$4</c:f>
              <c:strCache>
                <c:ptCount val="1"/>
                <c:pt idx="0">
                  <c:v>Aggravated Assault</c:v>
                </c:pt>
              </c:strCache>
            </c:strRef>
          </c:tx>
          <c:spPr>
            <a:solidFill>
              <a:schemeClr val="accent3"/>
            </a:solidFill>
            <a:ln>
              <a:noFill/>
            </a:ln>
            <a:effectLst/>
          </c:spPr>
          <c:invertIfNegative val="0"/>
          <c:cat>
            <c:numRef>
              <c:f>Sheet2!$B$1:$C$1</c:f>
              <c:numCache>
                <c:formatCode>General</c:formatCode>
                <c:ptCount val="2"/>
                <c:pt idx="0">
                  <c:v>2010</c:v>
                </c:pt>
                <c:pt idx="1">
                  <c:v>2017</c:v>
                </c:pt>
              </c:numCache>
            </c:numRef>
          </c:cat>
          <c:val>
            <c:numRef>
              <c:f>Sheet2!$B$4:$C$4</c:f>
              <c:numCache>
                <c:formatCode>General</c:formatCode>
                <c:ptCount val="2"/>
                <c:pt idx="0">
                  <c:v>2971</c:v>
                </c:pt>
                <c:pt idx="1">
                  <c:v>4010</c:v>
                </c:pt>
              </c:numCache>
            </c:numRef>
          </c:val>
          <c:extLst>
            <c:ext xmlns:c16="http://schemas.microsoft.com/office/drawing/2014/chart" uri="{C3380CC4-5D6E-409C-BE32-E72D297353CC}">
              <c16:uniqueId val="{00000002-CD27-45F4-9307-7E62F4CD51DD}"/>
            </c:ext>
          </c:extLst>
        </c:ser>
        <c:ser>
          <c:idx val="3"/>
          <c:order val="3"/>
          <c:tx>
            <c:strRef>
              <c:f>Sheet2!$A$5</c:f>
              <c:strCache>
                <c:ptCount val="1"/>
                <c:pt idx="0">
                  <c:v>Robbery</c:v>
                </c:pt>
              </c:strCache>
            </c:strRef>
          </c:tx>
          <c:spPr>
            <a:solidFill>
              <a:schemeClr val="accent4"/>
            </a:solidFill>
            <a:ln>
              <a:noFill/>
            </a:ln>
            <a:effectLst/>
          </c:spPr>
          <c:invertIfNegative val="0"/>
          <c:cat>
            <c:numRef>
              <c:f>Sheet2!$B$1:$C$1</c:f>
              <c:numCache>
                <c:formatCode>General</c:formatCode>
                <c:ptCount val="2"/>
                <c:pt idx="0">
                  <c:v>2010</c:v>
                </c:pt>
                <c:pt idx="1">
                  <c:v>2017</c:v>
                </c:pt>
              </c:numCache>
            </c:numRef>
          </c:cat>
          <c:val>
            <c:numRef>
              <c:f>Sheet2!$B$5:$C$5</c:f>
              <c:numCache>
                <c:formatCode>General</c:formatCode>
                <c:ptCount val="2"/>
                <c:pt idx="0">
                  <c:v>940</c:v>
                </c:pt>
                <c:pt idx="1">
                  <c:v>2811</c:v>
                </c:pt>
              </c:numCache>
            </c:numRef>
          </c:val>
          <c:extLst>
            <c:ext xmlns:c16="http://schemas.microsoft.com/office/drawing/2014/chart" uri="{C3380CC4-5D6E-409C-BE32-E72D297353CC}">
              <c16:uniqueId val="{00000003-CD27-45F4-9307-7E62F4CD51DD}"/>
            </c:ext>
          </c:extLst>
        </c:ser>
        <c:dLbls>
          <c:showLegendKey val="0"/>
          <c:showVal val="0"/>
          <c:showCatName val="0"/>
          <c:showSerName val="0"/>
          <c:showPercent val="0"/>
          <c:showBubbleSize val="0"/>
        </c:dLbls>
        <c:gapWidth val="150"/>
        <c:axId val="292564872"/>
        <c:axId val="292565656"/>
      </c:barChart>
      <c:lineChart>
        <c:grouping val="standard"/>
        <c:varyColors val="0"/>
        <c:ser>
          <c:idx val="4"/>
          <c:order val="4"/>
          <c:tx>
            <c:v>Officers (Right Scale)</c:v>
          </c:tx>
          <c:spPr>
            <a:ln w="28575" cap="rnd">
              <a:solidFill>
                <a:schemeClr val="accent5"/>
              </a:solidFill>
              <a:round/>
            </a:ln>
            <a:effectLst/>
          </c:spPr>
          <c:marker>
            <c:symbol val="none"/>
          </c:marker>
          <c:val>
            <c:numRef>
              <c:f>(Sheet2!$B$9,Sheet2!$B$16)</c:f>
              <c:numCache>
                <c:formatCode>General</c:formatCode>
                <c:ptCount val="2"/>
                <c:pt idx="0">
                  <c:v>1098</c:v>
                </c:pt>
                <c:pt idx="1">
                  <c:v>861</c:v>
                </c:pt>
              </c:numCache>
            </c:numRef>
          </c:val>
          <c:smooth val="0"/>
          <c:extLst>
            <c:ext xmlns:c16="http://schemas.microsoft.com/office/drawing/2014/chart" uri="{C3380CC4-5D6E-409C-BE32-E72D297353CC}">
              <c16:uniqueId val="{00000004-CD27-45F4-9307-7E62F4CD51DD}"/>
            </c:ext>
          </c:extLst>
        </c:ser>
        <c:dLbls>
          <c:showLegendKey val="0"/>
          <c:showVal val="0"/>
          <c:showCatName val="0"/>
          <c:showSerName val="0"/>
          <c:showPercent val="0"/>
          <c:showBubbleSize val="0"/>
        </c:dLbls>
        <c:marker val="1"/>
        <c:smooth val="0"/>
        <c:axId val="292566440"/>
        <c:axId val="292566048"/>
      </c:lineChart>
      <c:catAx>
        <c:axId val="2925648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92565656"/>
        <c:crosses val="autoZero"/>
        <c:auto val="1"/>
        <c:lblAlgn val="ctr"/>
        <c:lblOffset val="100"/>
        <c:noMultiLvlLbl val="0"/>
      </c:catAx>
      <c:valAx>
        <c:axId val="29256565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92564872"/>
        <c:crosses val="autoZero"/>
        <c:crossBetween val="between"/>
      </c:valAx>
      <c:valAx>
        <c:axId val="292566048"/>
        <c:scaling>
          <c:orientation val="minMax"/>
          <c:min val="800"/>
        </c:scaling>
        <c:delete val="0"/>
        <c:axPos val="r"/>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92566440"/>
        <c:crosses val="max"/>
        <c:crossBetween val="between"/>
      </c:valAx>
      <c:catAx>
        <c:axId val="292566440"/>
        <c:scaling>
          <c:orientation val="minMax"/>
        </c:scaling>
        <c:delete val="1"/>
        <c:axPos val="b"/>
        <c:majorTickMark val="out"/>
        <c:minorTickMark val="none"/>
        <c:tickLblPos val="nextTo"/>
        <c:crossAx val="292566048"/>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Police Salary</a:t>
            </a:r>
            <a:r>
              <a:rPr lang="en-US" baseline="0" dirty="0"/>
              <a:t> </a:t>
            </a:r>
            <a:r>
              <a:rPr lang="en-US" baseline="0" dirty="0" smtClean="0"/>
              <a:t>Comparison</a:t>
            </a:r>
          </a:p>
          <a:p>
            <a:pPr>
              <a:defRPr/>
            </a:pPr>
            <a:r>
              <a:rPr lang="en-US" sz="1200" baseline="0" dirty="0" smtClean="0"/>
              <a:t>Includes Longevity when Applicable</a:t>
            </a:r>
            <a:endParaRPr lang="en-US" sz="1200" dirty="0"/>
          </a:p>
        </c:rich>
      </c:tx>
      <c:overlay val="0"/>
    </c:title>
    <c:autoTitleDeleted val="0"/>
    <c:plotArea>
      <c:layout/>
      <c:lineChart>
        <c:grouping val="standard"/>
        <c:varyColors val="0"/>
        <c:ser>
          <c:idx val="0"/>
          <c:order val="0"/>
          <c:tx>
            <c:strRef>
              <c:f>Sarita!$B$1</c:f>
              <c:strCache>
                <c:ptCount val="1"/>
                <c:pt idx="0">
                  <c:v>Albuquerque</c:v>
                </c:pt>
              </c:strCache>
            </c:strRef>
          </c:tx>
          <c:spPr>
            <a:ln w="44450"/>
          </c:spPr>
          <c:marker>
            <c:symbol val="none"/>
          </c:marker>
          <c:cat>
            <c:strRef>
              <c:f>Sarita!$A$2:$A$31</c:f>
              <c:strCache>
                <c:ptCount val="30"/>
                <c:pt idx="0">
                  <c:v>P1C base</c:v>
                </c:pt>
                <c:pt idx="1">
                  <c:v>P1C year 1</c:v>
                </c:pt>
                <c:pt idx="2">
                  <c:v>P1C year 1.5</c:v>
                </c:pt>
                <c:pt idx="3">
                  <c:v>P1C year 2</c:v>
                </c:pt>
                <c:pt idx="4">
                  <c:v>P1C year 3</c:v>
                </c:pt>
                <c:pt idx="5">
                  <c:v>P1C year 4</c:v>
                </c:pt>
                <c:pt idx="6">
                  <c:v>P1C year 5</c:v>
                </c:pt>
                <c:pt idx="7">
                  <c:v>P1C year 6</c:v>
                </c:pt>
                <c:pt idx="8">
                  <c:v>P1C year 8</c:v>
                </c:pt>
                <c:pt idx="9">
                  <c:v>P1C year 10</c:v>
                </c:pt>
                <c:pt idx="10">
                  <c:v>P1C year 15</c:v>
                </c:pt>
                <c:pt idx="11">
                  <c:v>P1C year 18</c:v>
                </c:pt>
                <c:pt idx="12">
                  <c:v>P1C year 25</c:v>
                </c:pt>
                <c:pt idx="13">
                  <c:v>Sgt. Base</c:v>
                </c:pt>
                <c:pt idx="14">
                  <c:v>Sgt. 2 </c:v>
                </c:pt>
                <c:pt idx="15">
                  <c:v>Sgt. 5</c:v>
                </c:pt>
                <c:pt idx="16">
                  <c:v>Sgt. 8</c:v>
                </c:pt>
                <c:pt idx="17">
                  <c:v>Sgt.10</c:v>
                </c:pt>
                <c:pt idx="18">
                  <c:v>Sgt. 15</c:v>
                </c:pt>
                <c:pt idx="19">
                  <c:v>Sgt. 18</c:v>
                </c:pt>
                <c:pt idx="20">
                  <c:v>Sgt. 25</c:v>
                </c:pt>
                <c:pt idx="21">
                  <c:v>Sgt. Max</c:v>
                </c:pt>
                <c:pt idx="22">
                  <c:v>Lt. Base</c:v>
                </c:pt>
                <c:pt idx="23">
                  <c:v>Lt. 2 </c:v>
                </c:pt>
                <c:pt idx="24">
                  <c:v>Lt. 5</c:v>
                </c:pt>
                <c:pt idx="25">
                  <c:v>Lt. 8</c:v>
                </c:pt>
                <c:pt idx="26">
                  <c:v>Lt. 10</c:v>
                </c:pt>
                <c:pt idx="27">
                  <c:v>Lt. 15</c:v>
                </c:pt>
                <c:pt idx="28">
                  <c:v>Lt. 18</c:v>
                </c:pt>
                <c:pt idx="29">
                  <c:v>Lt. 25</c:v>
                </c:pt>
              </c:strCache>
            </c:strRef>
          </c:cat>
          <c:val>
            <c:numRef>
              <c:f>Sarita!$B$2:$B$31</c:f>
              <c:numCache>
                <c:formatCode>General</c:formatCode>
                <c:ptCount val="30"/>
                <c:pt idx="0" formatCode="#,##0">
                  <c:v>58240</c:v>
                </c:pt>
                <c:pt idx="3" formatCode="#,##0">
                  <c:v>58240</c:v>
                </c:pt>
                <c:pt idx="9" formatCode="#,##0">
                  <c:v>60840</c:v>
                </c:pt>
                <c:pt idx="10" formatCode="#,##0">
                  <c:v>61360</c:v>
                </c:pt>
                <c:pt idx="11" formatCode="#,##0">
                  <c:v>63440</c:v>
                </c:pt>
                <c:pt idx="12" formatCode="#,##0">
                  <c:v>63440</c:v>
                </c:pt>
                <c:pt idx="13" formatCode="#,##0">
                  <c:v>66560</c:v>
                </c:pt>
                <c:pt idx="16" formatCode="#,##0">
                  <c:v>68640</c:v>
                </c:pt>
                <c:pt idx="17" formatCode="#,##0">
                  <c:v>69160</c:v>
                </c:pt>
                <c:pt idx="18" formatCode="#,##0">
                  <c:v>69680</c:v>
                </c:pt>
                <c:pt idx="19" formatCode="#,##0">
                  <c:v>71760</c:v>
                </c:pt>
                <c:pt idx="20" formatCode="#,##0">
                  <c:v>71760</c:v>
                </c:pt>
                <c:pt idx="22" formatCode="#,##0">
                  <c:v>76336</c:v>
                </c:pt>
                <c:pt idx="25" formatCode="#,##0">
                  <c:v>78416</c:v>
                </c:pt>
                <c:pt idx="26" formatCode="#,##0">
                  <c:v>78936</c:v>
                </c:pt>
                <c:pt idx="27" formatCode="#,##0">
                  <c:v>79456</c:v>
                </c:pt>
                <c:pt idx="28" formatCode="#,##0">
                  <c:v>81536</c:v>
                </c:pt>
                <c:pt idx="29" formatCode="#,##0">
                  <c:v>81536</c:v>
                </c:pt>
              </c:numCache>
            </c:numRef>
          </c:val>
          <c:smooth val="0"/>
          <c:extLst>
            <c:ext xmlns:c16="http://schemas.microsoft.com/office/drawing/2014/chart" uri="{C3380CC4-5D6E-409C-BE32-E72D297353CC}">
              <c16:uniqueId val="{00000000-2D01-4DA3-8612-2DA43521366E}"/>
            </c:ext>
          </c:extLst>
        </c:ser>
        <c:ser>
          <c:idx val="1"/>
          <c:order val="1"/>
          <c:tx>
            <c:strRef>
              <c:f>Sarita!$C$1</c:f>
              <c:strCache>
                <c:ptCount val="1"/>
                <c:pt idx="0">
                  <c:v>ABQ Proposal</c:v>
                </c:pt>
              </c:strCache>
            </c:strRef>
          </c:tx>
          <c:spPr>
            <a:ln w="44450"/>
          </c:spPr>
          <c:marker>
            <c:symbol val="square"/>
            <c:size val="7"/>
          </c:marker>
          <c:cat>
            <c:strRef>
              <c:f>Sarita!$A$2:$A$31</c:f>
              <c:strCache>
                <c:ptCount val="30"/>
                <c:pt idx="0">
                  <c:v>P1C base</c:v>
                </c:pt>
                <c:pt idx="1">
                  <c:v>P1C year 1</c:v>
                </c:pt>
                <c:pt idx="2">
                  <c:v>P1C year 1.5</c:v>
                </c:pt>
                <c:pt idx="3">
                  <c:v>P1C year 2</c:v>
                </c:pt>
                <c:pt idx="4">
                  <c:v>P1C year 3</c:v>
                </c:pt>
                <c:pt idx="5">
                  <c:v>P1C year 4</c:v>
                </c:pt>
                <c:pt idx="6">
                  <c:v>P1C year 5</c:v>
                </c:pt>
                <c:pt idx="7">
                  <c:v>P1C year 6</c:v>
                </c:pt>
                <c:pt idx="8">
                  <c:v>P1C year 8</c:v>
                </c:pt>
                <c:pt idx="9">
                  <c:v>P1C year 10</c:v>
                </c:pt>
                <c:pt idx="10">
                  <c:v>P1C year 15</c:v>
                </c:pt>
                <c:pt idx="11">
                  <c:v>P1C year 18</c:v>
                </c:pt>
                <c:pt idx="12">
                  <c:v>P1C year 25</c:v>
                </c:pt>
                <c:pt idx="13">
                  <c:v>Sgt. Base</c:v>
                </c:pt>
                <c:pt idx="14">
                  <c:v>Sgt. 2 </c:v>
                </c:pt>
                <c:pt idx="15">
                  <c:v>Sgt. 5</c:v>
                </c:pt>
                <c:pt idx="16">
                  <c:v>Sgt. 8</c:v>
                </c:pt>
                <c:pt idx="17">
                  <c:v>Sgt.10</c:v>
                </c:pt>
                <c:pt idx="18">
                  <c:v>Sgt. 15</c:v>
                </c:pt>
                <c:pt idx="19">
                  <c:v>Sgt. 18</c:v>
                </c:pt>
                <c:pt idx="20">
                  <c:v>Sgt. 25</c:v>
                </c:pt>
                <c:pt idx="21">
                  <c:v>Sgt. Max</c:v>
                </c:pt>
                <c:pt idx="22">
                  <c:v>Lt. Base</c:v>
                </c:pt>
                <c:pt idx="23">
                  <c:v>Lt. 2 </c:v>
                </c:pt>
                <c:pt idx="24">
                  <c:v>Lt. 5</c:v>
                </c:pt>
                <c:pt idx="25">
                  <c:v>Lt. 8</c:v>
                </c:pt>
                <c:pt idx="26">
                  <c:v>Lt. 10</c:v>
                </c:pt>
                <c:pt idx="27">
                  <c:v>Lt. 15</c:v>
                </c:pt>
                <c:pt idx="28">
                  <c:v>Lt. 18</c:v>
                </c:pt>
                <c:pt idx="29">
                  <c:v>Lt. 25</c:v>
                </c:pt>
              </c:strCache>
            </c:strRef>
          </c:cat>
          <c:val>
            <c:numRef>
              <c:f>Sarita!$C$2:$C$31</c:f>
              <c:numCache>
                <c:formatCode>General</c:formatCode>
                <c:ptCount val="30"/>
                <c:pt idx="0" formatCode="#,##0">
                  <c:v>62400</c:v>
                </c:pt>
                <c:pt idx="6" formatCode="#,##0">
                  <c:v>67600</c:v>
                </c:pt>
                <c:pt idx="8" formatCode="#,##0">
                  <c:v>70200</c:v>
                </c:pt>
                <c:pt idx="9" formatCode="#,##0">
                  <c:v>71540</c:v>
                </c:pt>
                <c:pt idx="10" formatCode="#,##0">
                  <c:v>72800</c:v>
                </c:pt>
                <c:pt idx="11" formatCode="#,##0">
                  <c:v>78000</c:v>
                </c:pt>
                <c:pt idx="12" formatCode="#,##0">
                  <c:v>78000</c:v>
                </c:pt>
                <c:pt idx="15" formatCode="#,##0">
                  <c:v>80080</c:v>
                </c:pt>
                <c:pt idx="16" formatCode="#,##0">
                  <c:v>82680</c:v>
                </c:pt>
                <c:pt idx="17" formatCode="#,##0">
                  <c:v>83990</c:v>
                </c:pt>
                <c:pt idx="18" formatCode="#,##0">
                  <c:v>85280</c:v>
                </c:pt>
                <c:pt idx="19" formatCode="#,##0">
                  <c:v>90480</c:v>
                </c:pt>
                <c:pt idx="20" formatCode="#,##0">
                  <c:v>90480</c:v>
                </c:pt>
                <c:pt idx="25" formatCode="#,##0">
                  <c:v>93080</c:v>
                </c:pt>
                <c:pt idx="26" formatCode="#,##0">
                  <c:v>94390</c:v>
                </c:pt>
                <c:pt idx="27" formatCode="#,##0">
                  <c:v>95680</c:v>
                </c:pt>
                <c:pt idx="28" formatCode="#,##0">
                  <c:v>100880</c:v>
                </c:pt>
                <c:pt idx="29" formatCode="#,##0">
                  <c:v>100880</c:v>
                </c:pt>
              </c:numCache>
            </c:numRef>
          </c:val>
          <c:smooth val="0"/>
          <c:extLst>
            <c:ext xmlns:c16="http://schemas.microsoft.com/office/drawing/2014/chart" uri="{C3380CC4-5D6E-409C-BE32-E72D297353CC}">
              <c16:uniqueId val="{00000001-2D01-4DA3-8612-2DA43521366E}"/>
            </c:ext>
          </c:extLst>
        </c:ser>
        <c:ser>
          <c:idx val="2"/>
          <c:order val="2"/>
          <c:tx>
            <c:strRef>
              <c:f>Sarita!$D$1</c:f>
              <c:strCache>
                <c:ptCount val="1"/>
                <c:pt idx="0">
                  <c:v>Austin</c:v>
                </c:pt>
              </c:strCache>
            </c:strRef>
          </c:tx>
          <c:marker>
            <c:symbol val="none"/>
          </c:marker>
          <c:cat>
            <c:strRef>
              <c:f>Sarita!$A$2:$A$31</c:f>
              <c:strCache>
                <c:ptCount val="30"/>
                <c:pt idx="0">
                  <c:v>P1C base</c:v>
                </c:pt>
                <c:pt idx="1">
                  <c:v>P1C year 1</c:v>
                </c:pt>
                <c:pt idx="2">
                  <c:v>P1C year 1.5</c:v>
                </c:pt>
                <c:pt idx="3">
                  <c:v>P1C year 2</c:v>
                </c:pt>
                <c:pt idx="4">
                  <c:v>P1C year 3</c:v>
                </c:pt>
                <c:pt idx="5">
                  <c:v>P1C year 4</c:v>
                </c:pt>
                <c:pt idx="6">
                  <c:v>P1C year 5</c:v>
                </c:pt>
                <c:pt idx="7">
                  <c:v>P1C year 6</c:v>
                </c:pt>
                <c:pt idx="8">
                  <c:v>P1C year 8</c:v>
                </c:pt>
                <c:pt idx="9">
                  <c:v>P1C year 10</c:v>
                </c:pt>
                <c:pt idx="10">
                  <c:v>P1C year 15</c:v>
                </c:pt>
                <c:pt idx="11">
                  <c:v>P1C year 18</c:v>
                </c:pt>
                <c:pt idx="12">
                  <c:v>P1C year 25</c:v>
                </c:pt>
                <c:pt idx="13">
                  <c:v>Sgt. Base</c:v>
                </c:pt>
                <c:pt idx="14">
                  <c:v>Sgt. 2 </c:v>
                </c:pt>
                <c:pt idx="15">
                  <c:v>Sgt. 5</c:v>
                </c:pt>
                <c:pt idx="16">
                  <c:v>Sgt. 8</c:v>
                </c:pt>
                <c:pt idx="17">
                  <c:v>Sgt.10</c:v>
                </c:pt>
                <c:pt idx="18">
                  <c:v>Sgt. 15</c:v>
                </c:pt>
                <c:pt idx="19">
                  <c:v>Sgt. 18</c:v>
                </c:pt>
                <c:pt idx="20">
                  <c:v>Sgt. 25</c:v>
                </c:pt>
                <c:pt idx="21">
                  <c:v>Sgt. Max</c:v>
                </c:pt>
                <c:pt idx="22">
                  <c:v>Lt. Base</c:v>
                </c:pt>
                <c:pt idx="23">
                  <c:v>Lt. 2 </c:v>
                </c:pt>
                <c:pt idx="24">
                  <c:v>Lt. 5</c:v>
                </c:pt>
                <c:pt idx="25">
                  <c:v>Lt. 8</c:v>
                </c:pt>
                <c:pt idx="26">
                  <c:v>Lt. 10</c:v>
                </c:pt>
                <c:pt idx="27">
                  <c:v>Lt. 15</c:v>
                </c:pt>
                <c:pt idx="28">
                  <c:v>Lt. 18</c:v>
                </c:pt>
                <c:pt idx="29">
                  <c:v>Lt. 25</c:v>
                </c:pt>
              </c:strCache>
            </c:strRef>
          </c:cat>
          <c:val>
            <c:numRef>
              <c:f>Sarita!$D$2:$D$31</c:f>
              <c:numCache>
                <c:formatCode>General</c:formatCode>
                <c:ptCount val="30"/>
                <c:pt idx="0" formatCode="#,##0">
                  <c:v>65850</c:v>
                </c:pt>
                <c:pt idx="3" formatCode="#,##0">
                  <c:v>72681</c:v>
                </c:pt>
                <c:pt idx="7" formatCode="#,##0">
                  <c:v>77766</c:v>
                </c:pt>
                <c:pt idx="9" formatCode="#,##0">
                  <c:v>83211</c:v>
                </c:pt>
                <c:pt idx="11" formatCode="#,##0">
                  <c:v>95270</c:v>
                </c:pt>
                <c:pt idx="12" formatCode="#,##0">
                  <c:v>95270</c:v>
                </c:pt>
                <c:pt idx="13" formatCode="#,##0">
                  <c:v>92393</c:v>
                </c:pt>
                <c:pt idx="16" formatCode="#,##0">
                  <c:v>92393</c:v>
                </c:pt>
                <c:pt idx="17" formatCode="#,##0">
                  <c:v>98862</c:v>
                </c:pt>
                <c:pt idx="18" formatCode="#,##0">
                  <c:v>105780</c:v>
                </c:pt>
                <c:pt idx="19" formatCode="#,##0">
                  <c:v>113186</c:v>
                </c:pt>
                <c:pt idx="20" formatCode="#,##0">
                  <c:v>113186</c:v>
                </c:pt>
                <c:pt idx="22" formatCode="#,##0">
                  <c:v>106253</c:v>
                </c:pt>
                <c:pt idx="26" formatCode="#,##0">
                  <c:v>113691</c:v>
                </c:pt>
                <c:pt idx="27" formatCode="#,##0">
                  <c:v>121650</c:v>
                </c:pt>
                <c:pt idx="28" formatCode="#,##0">
                  <c:v>130166</c:v>
                </c:pt>
                <c:pt idx="29" formatCode="#,##0">
                  <c:v>130166</c:v>
                </c:pt>
              </c:numCache>
            </c:numRef>
          </c:val>
          <c:smooth val="0"/>
          <c:extLst>
            <c:ext xmlns:c16="http://schemas.microsoft.com/office/drawing/2014/chart" uri="{C3380CC4-5D6E-409C-BE32-E72D297353CC}">
              <c16:uniqueId val="{00000002-2D01-4DA3-8612-2DA43521366E}"/>
            </c:ext>
          </c:extLst>
        </c:ser>
        <c:ser>
          <c:idx val="3"/>
          <c:order val="3"/>
          <c:tx>
            <c:strRef>
              <c:f>Sarita!$E$1</c:f>
              <c:strCache>
                <c:ptCount val="1"/>
                <c:pt idx="0">
                  <c:v>Denver</c:v>
                </c:pt>
              </c:strCache>
            </c:strRef>
          </c:tx>
          <c:marker>
            <c:symbol val="none"/>
          </c:marker>
          <c:cat>
            <c:strRef>
              <c:f>Sarita!$A$2:$A$31</c:f>
              <c:strCache>
                <c:ptCount val="30"/>
                <c:pt idx="0">
                  <c:v>P1C base</c:v>
                </c:pt>
                <c:pt idx="1">
                  <c:v>P1C year 1</c:v>
                </c:pt>
                <c:pt idx="2">
                  <c:v>P1C year 1.5</c:v>
                </c:pt>
                <c:pt idx="3">
                  <c:v>P1C year 2</c:v>
                </c:pt>
                <c:pt idx="4">
                  <c:v>P1C year 3</c:v>
                </c:pt>
                <c:pt idx="5">
                  <c:v>P1C year 4</c:v>
                </c:pt>
                <c:pt idx="6">
                  <c:v>P1C year 5</c:v>
                </c:pt>
                <c:pt idx="7">
                  <c:v>P1C year 6</c:v>
                </c:pt>
                <c:pt idx="8">
                  <c:v>P1C year 8</c:v>
                </c:pt>
                <c:pt idx="9">
                  <c:v>P1C year 10</c:v>
                </c:pt>
                <c:pt idx="10">
                  <c:v>P1C year 15</c:v>
                </c:pt>
                <c:pt idx="11">
                  <c:v>P1C year 18</c:v>
                </c:pt>
                <c:pt idx="12">
                  <c:v>P1C year 25</c:v>
                </c:pt>
                <c:pt idx="13">
                  <c:v>Sgt. Base</c:v>
                </c:pt>
                <c:pt idx="14">
                  <c:v>Sgt. 2 </c:v>
                </c:pt>
                <c:pt idx="15">
                  <c:v>Sgt. 5</c:v>
                </c:pt>
                <c:pt idx="16">
                  <c:v>Sgt. 8</c:v>
                </c:pt>
                <c:pt idx="17">
                  <c:v>Sgt.10</c:v>
                </c:pt>
                <c:pt idx="18">
                  <c:v>Sgt. 15</c:v>
                </c:pt>
                <c:pt idx="19">
                  <c:v>Sgt. 18</c:v>
                </c:pt>
                <c:pt idx="20">
                  <c:v>Sgt. 25</c:v>
                </c:pt>
                <c:pt idx="21">
                  <c:v>Sgt. Max</c:v>
                </c:pt>
                <c:pt idx="22">
                  <c:v>Lt. Base</c:v>
                </c:pt>
                <c:pt idx="23">
                  <c:v>Lt. 2 </c:v>
                </c:pt>
                <c:pt idx="24">
                  <c:v>Lt. 5</c:v>
                </c:pt>
                <c:pt idx="25">
                  <c:v>Lt. 8</c:v>
                </c:pt>
                <c:pt idx="26">
                  <c:v>Lt. 10</c:v>
                </c:pt>
                <c:pt idx="27">
                  <c:v>Lt. 15</c:v>
                </c:pt>
                <c:pt idx="28">
                  <c:v>Lt. 18</c:v>
                </c:pt>
                <c:pt idx="29">
                  <c:v>Lt. 25</c:v>
                </c:pt>
              </c:strCache>
            </c:strRef>
          </c:cat>
          <c:val>
            <c:numRef>
              <c:f>Sarita!$E$2:$E$31</c:f>
              <c:numCache>
                <c:formatCode>General</c:formatCode>
                <c:ptCount val="30"/>
                <c:pt idx="0" formatCode="#,##0">
                  <c:v>63679</c:v>
                </c:pt>
                <c:pt idx="3" formatCode="#,##0">
                  <c:v>68178</c:v>
                </c:pt>
                <c:pt idx="4" formatCode="#,##0">
                  <c:v>85763</c:v>
                </c:pt>
                <c:pt idx="9" formatCode="#,##0">
                  <c:v>87059</c:v>
                </c:pt>
                <c:pt idx="11" formatCode="#,##0">
                  <c:v>88211</c:v>
                </c:pt>
                <c:pt idx="12" formatCode="#,##0">
                  <c:v>89219</c:v>
                </c:pt>
                <c:pt idx="13" formatCode="#,##0">
                  <c:v>102538</c:v>
                </c:pt>
                <c:pt idx="16" formatCode="#,##0">
                  <c:v>103546</c:v>
                </c:pt>
                <c:pt idx="17" formatCode="#,##0">
                  <c:v>103834</c:v>
                </c:pt>
                <c:pt idx="18" formatCode="#,##0">
                  <c:v>104554</c:v>
                </c:pt>
                <c:pt idx="19" formatCode="#,##0">
                  <c:v>104986</c:v>
                </c:pt>
                <c:pt idx="20" formatCode="#,##0">
                  <c:v>105994</c:v>
                </c:pt>
                <c:pt idx="22" formatCode="#,##0">
                  <c:v>117595</c:v>
                </c:pt>
                <c:pt idx="25" formatCode="#,##0">
                  <c:v>118603</c:v>
                </c:pt>
                <c:pt idx="26" formatCode="#,##0">
                  <c:v>118891</c:v>
                </c:pt>
                <c:pt idx="27" formatCode="#,##0">
                  <c:v>119611</c:v>
                </c:pt>
                <c:pt idx="28" formatCode="#,##0">
                  <c:v>120043</c:v>
                </c:pt>
                <c:pt idx="29" formatCode="#,##0">
                  <c:v>121051</c:v>
                </c:pt>
              </c:numCache>
            </c:numRef>
          </c:val>
          <c:smooth val="0"/>
          <c:extLst>
            <c:ext xmlns:c16="http://schemas.microsoft.com/office/drawing/2014/chart" uri="{C3380CC4-5D6E-409C-BE32-E72D297353CC}">
              <c16:uniqueId val="{00000003-2D01-4DA3-8612-2DA43521366E}"/>
            </c:ext>
          </c:extLst>
        </c:ser>
        <c:ser>
          <c:idx val="4"/>
          <c:order val="4"/>
          <c:tx>
            <c:strRef>
              <c:f>Sarita!$F$1</c:f>
              <c:strCache>
                <c:ptCount val="1"/>
                <c:pt idx="0">
                  <c:v>San Antonio</c:v>
                </c:pt>
              </c:strCache>
            </c:strRef>
          </c:tx>
          <c:marker>
            <c:symbol val="none"/>
          </c:marker>
          <c:cat>
            <c:strRef>
              <c:f>Sarita!$A$2:$A$31</c:f>
              <c:strCache>
                <c:ptCount val="30"/>
                <c:pt idx="0">
                  <c:v>P1C base</c:v>
                </c:pt>
                <c:pt idx="1">
                  <c:v>P1C year 1</c:v>
                </c:pt>
                <c:pt idx="2">
                  <c:v>P1C year 1.5</c:v>
                </c:pt>
                <c:pt idx="3">
                  <c:v>P1C year 2</c:v>
                </c:pt>
                <c:pt idx="4">
                  <c:v>P1C year 3</c:v>
                </c:pt>
                <c:pt idx="5">
                  <c:v>P1C year 4</c:v>
                </c:pt>
                <c:pt idx="6">
                  <c:v>P1C year 5</c:v>
                </c:pt>
                <c:pt idx="7">
                  <c:v>P1C year 6</c:v>
                </c:pt>
                <c:pt idx="8">
                  <c:v>P1C year 8</c:v>
                </c:pt>
                <c:pt idx="9">
                  <c:v>P1C year 10</c:v>
                </c:pt>
                <c:pt idx="10">
                  <c:v>P1C year 15</c:v>
                </c:pt>
                <c:pt idx="11">
                  <c:v>P1C year 18</c:v>
                </c:pt>
                <c:pt idx="12">
                  <c:v>P1C year 25</c:v>
                </c:pt>
                <c:pt idx="13">
                  <c:v>Sgt. Base</c:v>
                </c:pt>
                <c:pt idx="14">
                  <c:v>Sgt. 2 </c:v>
                </c:pt>
                <c:pt idx="15">
                  <c:v>Sgt. 5</c:v>
                </c:pt>
                <c:pt idx="16">
                  <c:v>Sgt. 8</c:v>
                </c:pt>
                <c:pt idx="17">
                  <c:v>Sgt.10</c:v>
                </c:pt>
                <c:pt idx="18">
                  <c:v>Sgt. 15</c:v>
                </c:pt>
                <c:pt idx="19">
                  <c:v>Sgt. 18</c:v>
                </c:pt>
                <c:pt idx="20">
                  <c:v>Sgt. 25</c:v>
                </c:pt>
                <c:pt idx="21">
                  <c:v>Sgt. Max</c:v>
                </c:pt>
                <c:pt idx="22">
                  <c:v>Lt. Base</c:v>
                </c:pt>
                <c:pt idx="23">
                  <c:v>Lt. 2 </c:v>
                </c:pt>
                <c:pt idx="24">
                  <c:v>Lt. 5</c:v>
                </c:pt>
                <c:pt idx="25">
                  <c:v>Lt. 8</c:v>
                </c:pt>
                <c:pt idx="26">
                  <c:v>Lt. 10</c:v>
                </c:pt>
                <c:pt idx="27">
                  <c:v>Lt. 15</c:v>
                </c:pt>
                <c:pt idx="28">
                  <c:v>Lt. 18</c:v>
                </c:pt>
                <c:pt idx="29">
                  <c:v>Lt. 25</c:v>
                </c:pt>
              </c:strCache>
            </c:strRef>
          </c:cat>
          <c:val>
            <c:numRef>
              <c:f>Sarita!$F$2:$F$31</c:f>
              <c:numCache>
                <c:formatCode>General</c:formatCode>
                <c:ptCount val="30"/>
                <c:pt idx="0" formatCode="#,##0">
                  <c:v>60960</c:v>
                </c:pt>
                <c:pt idx="3" formatCode="#,##0">
                  <c:v>60960</c:v>
                </c:pt>
                <c:pt idx="6" formatCode="#,##0">
                  <c:v>67016</c:v>
                </c:pt>
                <c:pt idx="9" formatCode="#,##0">
                  <c:v>68968</c:v>
                </c:pt>
                <c:pt idx="11" formatCode="#,##0">
                  <c:v>72332</c:v>
                </c:pt>
                <c:pt idx="12" formatCode="#,##0">
                  <c:v>77818</c:v>
                </c:pt>
                <c:pt idx="13" formatCode="#,##0">
                  <c:v>78240</c:v>
                </c:pt>
                <c:pt idx="14" formatCode="#,##0">
                  <c:v>78240</c:v>
                </c:pt>
                <c:pt idx="15" formatCode="#,##0">
                  <c:v>80587</c:v>
                </c:pt>
                <c:pt idx="17" formatCode="#,##0">
                  <c:v>84575</c:v>
                </c:pt>
                <c:pt idx="18" formatCode="#,##0">
                  <c:v>91364</c:v>
                </c:pt>
                <c:pt idx="20" formatCode="#,##0">
                  <c:v>96393</c:v>
                </c:pt>
                <c:pt idx="22" formatCode="#,##0">
                  <c:v>87624</c:v>
                </c:pt>
                <c:pt idx="24" formatCode="#,##0">
                  <c:v>87624</c:v>
                </c:pt>
                <c:pt idx="26" formatCode="#,##0">
                  <c:v>94738</c:v>
                </c:pt>
                <c:pt idx="27" formatCode="#,##0">
                  <c:v>99368</c:v>
                </c:pt>
                <c:pt idx="29" formatCode="#,##0">
                  <c:v>104838</c:v>
                </c:pt>
              </c:numCache>
            </c:numRef>
          </c:val>
          <c:smooth val="0"/>
          <c:extLst>
            <c:ext xmlns:c16="http://schemas.microsoft.com/office/drawing/2014/chart" uri="{C3380CC4-5D6E-409C-BE32-E72D297353CC}">
              <c16:uniqueId val="{00000004-2D01-4DA3-8612-2DA43521366E}"/>
            </c:ext>
          </c:extLst>
        </c:ser>
        <c:ser>
          <c:idx val="5"/>
          <c:order val="5"/>
          <c:tx>
            <c:strRef>
              <c:f>Sarita!$G$1</c:f>
              <c:strCache>
                <c:ptCount val="1"/>
                <c:pt idx="0">
                  <c:v>Aurora</c:v>
                </c:pt>
              </c:strCache>
            </c:strRef>
          </c:tx>
          <c:marker>
            <c:symbol val="none"/>
          </c:marker>
          <c:cat>
            <c:strRef>
              <c:f>Sarita!$A$2:$A$31</c:f>
              <c:strCache>
                <c:ptCount val="30"/>
                <c:pt idx="0">
                  <c:v>P1C base</c:v>
                </c:pt>
                <c:pt idx="1">
                  <c:v>P1C year 1</c:v>
                </c:pt>
                <c:pt idx="2">
                  <c:v>P1C year 1.5</c:v>
                </c:pt>
                <c:pt idx="3">
                  <c:v>P1C year 2</c:v>
                </c:pt>
                <c:pt idx="4">
                  <c:v>P1C year 3</c:v>
                </c:pt>
                <c:pt idx="5">
                  <c:v>P1C year 4</c:v>
                </c:pt>
                <c:pt idx="6">
                  <c:v>P1C year 5</c:v>
                </c:pt>
                <c:pt idx="7">
                  <c:v>P1C year 6</c:v>
                </c:pt>
                <c:pt idx="8">
                  <c:v>P1C year 8</c:v>
                </c:pt>
                <c:pt idx="9">
                  <c:v>P1C year 10</c:v>
                </c:pt>
                <c:pt idx="10">
                  <c:v>P1C year 15</c:v>
                </c:pt>
                <c:pt idx="11">
                  <c:v>P1C year 18</c:v>
                </c:pt>
                <c:pt idx="12">
                  <c:v>P1C year 25</c:v>
                </c:pt>
                <c:pt idx="13">
                  <c:v>Sgt. Base</c:v>
                </c:pt>
                <c:pt idx="14">
                  <c:v>Sgt. 2 </c:v>
                </c:pt>
                <c:pt idx="15">
                  <c:v>Sgt. 5</c:v>
                </c:pt>
                <c:pt idx="16">
                  <c:v>Sgt. 8</c:v>
                </c:pt>
                <c:pt idx="17">
                  <c:v>Sgt.10</c:v>
                </c:pt>
                <c:pt idx="18">
                  <c:v>Sgt. 15</c:v>
                </c:pt>
                <c:pt idx="19">
                  <c:v>Sgt. 18</c:v>
                </c:pt>
                <c:pt idx="20">
                  <c:v>Sgt. 25</c:v>
                </c:pt>
                <c:pt idx="21">
                  <c:v>Sgt. Max</c:v>
                </c:pt>
                <c:pt idx="22">
                  <c:v>Lt. Base</c:v>
                </c:pt>
                <c:pt idx="23">
                  <c:v>Lt. 2 </c:v>
                </c:pt>
                <c:pt idx="24">
                  <c:v>Lt. 5</c:v>
                </c:pt>
                <c:pt idx="25">
                  <c:v>Lt. 8</c:v>
                </c:pt>
                <c:pt idx="26">
                  <c:v>Lt. 10</c:v>
                </c:pt>
                <c:pt idx="27">
                  <c:v>Lt. 15</c:v>
                </c:pt>
                <c:pt idx="28">
                  <c:v>Lt. 18</c:v>
                </c:pt>
                <c:pt idx="29">
                  <c:v>Lt. 25</c:v>
                </c:pt>
              </c:strCache>
            </c:strRef>
          </c:cat>
          <c:val>
            <c:numRef>
              <c:f>Sarita!$G$2:$G$31</c:f>
              <c:numCache>
                <c:formatCode>General</c:formatCode>
                <c:ptCount val="30"/>
                <c:pt idx="0" formatCode="#,##0">
                  <c:v>58253</c:v>
                </c:pt>
                <c:pt idx="3" formatCode="#,##0">
                  <c:v>64901</c:v>
                </c:pt>
                <c:pt idx="6" formatCode="#,##0">
                  <c:v>73882</c:v>
                </c:pt>
                <c:pt idx="9" formatCode="#,##0">
                  <c:v>84321</c:v>
                </c:pt>
                <c:pt idx="11" formatCode="#,##0">
                  <c:v>84321</c:v>
                </c:pt>
                <c:pt idx="12" formatCode="#,##0">
                  <c:v>84321</c:v>
                </c:pt>
                <c:pt idx="13" formatCode="#,##0">
                  <c:v>88771</c:v>
                </c:pt>
                <c:pt idx="14" formatCode="#,##0">
                  <c:v>90103</c:v>
                </c:pt>
                <c:pt idx="15" formatCode="#,##0">
                  <c:v>91455</c:v>
                </c:pt>
                <c:pt idx="17" formatCode="#,##0">
                  <c:v>100414</c:v>
                </c:pt>
                <c:pt idx="18" formatCode="#,##0">
                  <c:v>100414</c:v>
                </c:pt>
                <c:pt idx="20" formatCode="#,##0">
                  <c:v>100414</c:v>
                </c:pt>
                <c:pt idx="22" formatCode="#,##0">
                  <c:v>110151</c:v>
                </c:pt>
                <c:pt idx="24" formatCode="#,##0">
                  <c:v>115659</c:v>
                </c:pt>
                <c:pt idx="26" formatCode="#,##0">
                  <c:v>115659</c:v>
                </c:pt>
                <c:pt idx="27" formatCode="#,##0">
                  <c:v>115659</c:v>
                </c:pt>
                <c:pt idx="29" formatCode="#,##0">
                  <c:v>115659</c:v>
                </c:pt>
              </c:numCache>
            </c:numRef>
          </c:val>
          <c:smooth val="0"/>
          <c:extLst>
            <c:ext xmlns:c16="http://schemas.microsoft.com/office/drawing/2014/chart" uri="{C3380CC4-5D6E-409C-BE32-E72D297353CC}">
              <c16:uniqueId val="{00000005-2D01-4DA3-8612-2DA43521366E}"/>
            </c:ext>
          </c:extLst>
        </c:ser>
        <c:ser>
          <c:idx val="6"/>
          <c:order val="6"/>
          <c:tx>
            <c:strRef>
              <c:f>Sarita!$H$1</c:f>
              <c:strCache>
                <c:ptCount val="1"/>
                <c:pt idx="0">
                  <c:v>Phoenix</c:v>
                </c:pt>
              </c:strCache>
            </c:strRef>
          </c:tx>
          <c:marker>
            <c:symbol val="none"/>
          </c:marker>
          <c:cat>
            <c:strRef>
              <c:f>Sarita!$A$2:$A$31</c:f>
              <c:strCache>
                <c:ptCount val="30"/>
                <c:pt idx="0">
                  <c:v>P1C base</c:v>
                </c:pt>
                <c:pt idx="1">
                  <c:v>P1C year 1</c:v>
                </c:pt>
                <c:pt idx="2">
                  <c:v>P1C year 1.5</c:v>
                </c:pt>
                <c:pt idx="3">
                  <c:v>P1C year 2</c:v>
                </c:pt>
                <c:pt idx="4">
                  <c:v>P1C year 3</c:v>
                </c:pt>
                <c:pt idx="5">
                  <c:v>P1C year 4</c:v>
                </c:pt>
                <c:pt idx="6">
                  <c:v>P1C year 5</c:v>
                </c:pt>
                <c:pt idx="7">
                  <c:v>P1C year 6</c:v>
                </c:pt>
                <c:pt idx="8">
                  <c:v>P1C year 8</c:v>
                </c:pt>
                <c:pt idx="9">
                  <c:v>P1C year 10</c:v>
                </c:pt>
                <c:pt idx="10">
                  <c:v>P1C year 15</c:v>
                </c:pt>
                <c:pt idx="11">
                  <c:v>P1C year 18</c:v>
                </c:pt>
                <c:pt idx="12">
                  <c:v>P1C year 25</c:v>
                </c:pt>
                <c:pt idx="13">
                  <c:v>Sgt. Base</c:v>
                </c:pt>
                <c:pt idx="14">
                  <c:v>Sgt. 2 </c:v>
                </c:pt>
                <c:pt idx="15">
                  <c:v>Sgt. 5</c:v>
                </c:pt>
                <c:pt idx="16">
                  <c:v>Sgt. 8</c:v>
                </c:pt>
                <c:pt idx="17">
                  <c:v>Sgt.10</c:v>
                </c:pt>
                <c:pt idx="18">
                  <c:v>Sgt. 15</c:v>
                </c:pt>
                <c:pt idx="19">
                  <c:v>Sgt. 18</c:v>
                </c:pt>
                <c:pt idx="20">
                  <c:v>Sgt. 25</c:v>
                </c:pt>
                <c:pt idx="21">
                  <c:v>Sgt. Max</c:v>
                </c:pt>
                <c:pt idx="22">
                  <c:v>Lt. Base</c:v>
                </c:pt>
                <c:pt idx="23">
                  <c:v>Lt. 2 </c:v>
                </c:pt>
                <c:pt idx="24">
                  <c:v>Lt. 5</c:v>
                </c:pt>
                <c:pt idx="25">
                  <c:v>Lt. 8</c:v>
                </c:pt>
                <c:pt idx="26">
                  <c:v>Lt. 10</c:v>
                </c:pt>
                <c:pt idx="27">
                  <c:v>Lt. 15</c:v>
                </c:pt>
                <c:pt idx="28">
                  <c:v>Lt. 18</c:v>
                </c:pt>
                <c:pt idx="29">
                  <c:v>Lt. 25</c:v>
                </c:pt>
              </c:strCache>
            </c:strRef>
          </c:cat>
          <c:val>
            <c:numRef>
              <c:f>Sarita!$H$2:$H$31</c:f>
              <c:numCache>
                <c:formatCode>General</c:formatCode>
                <c:ptCount val="30"/>
                <c:pt idx="0" formatCode="#,##0">
                  <c:v>51480</c:v>
                </c:pt>
                <c:pt idx="3" formatCode="#,##0">
                  <c:v>54475</c:v>
                </c:pt>
                <c:pt idx="6" formatCode="#,##0">
                  <c:v>64501</c:v>
                </c:pt>
                <c:pt idx="9" formatCode="#,##0">
                  <c:v>72666</c:v>
                </c:pt>
                <c:pt idx="11" formatCode="#,##0">
                  <c:v>73456</c:v>
                </c:pt>
                <c:pt idx="12" formatCode="#,##0">
                  <c:v>75551</c:v>
                </c:pt>
                <c:pt idx="13" formatCode="#,##0">
                  <c:v>95363</c:v>
                </c:pt>
                <c:pt idx="21" formatCode="#,##0">
                  <c:v>110302</c:v>
                </c:pt>
              </c:numCache>
            </c:numRef>
          </c:val>
          <c:smooth val="0"/>
          <c:extLst>
            <c:ext xmlns:c16="http://schemas.microsoft.com/office/drawing/2014/chart" uri="{C3380CC4-5D6E-409C-BE32-E72D297353CC}">
              <c16:uniqueId val="{00000006-2D01-4DA3-8612-2DA43521366E}"/>
            </c:ext>
          </c:extLst>
        </c:ser>
        <c:ser>
          <c:idx val="7"/>
          <c:order val="7"/>
          <c:tx>
            <c:strRef>
              <c:f>Sarita!$I$1</c:f>
              <c:strCache>
                <c:ptCount val="1"/>
                <c:pt idx="0">
                  <c:v>OKC</c:v>
                </c:pt>
              </c:strCache>
            </c:strRef>
          </c:tx>
          <c:marker>
            <c:symbol val="none"/>
          </c:marker>
          <c:cat>
            <c:strRef>
              <c:f>Sarita!$A$2:$A$31</c:f>
              <c:strCache>
                <c:ptCount val="30"/>
                <c:pt idx="0">
                  <c:v>P1C base</c:v>
                </c:pt>
                <c:pt idx="1">
                  <c:v>P1C year 1</c:v>
                </c:pt>
                <c:pt idx="2">
                  <c:v>P1C year 1.5</c:v>
                </c:pt>
                <c:pt idx="3">
                  <c:v>P1C year 2</c:v>
                </c:pt>
                <c:pt idx="4">
                  <c:v>P1C year 3</c:v>
                </c:pt>
                <c:pt idx="5">
                  <c:v>P1C year 4</c:v>
                </c:pt>
                <c:pt idx="6">
                  <c:v>P1C year 5</c:v>
                </c:pt>
                <c:pt idx="7">
                  <c:v>P1C year 6</c:v>
                </c:pt>
                <c:pt idx="8">
                  <c:v>P1C year 8</c:v>
                </c:pt>
                <c:pt idx="9">
                  <c:v>P1C year 10</c:v>
                </c:pt>
                <c:pt idx="10">
                  <c:v>P1C year 15</c:v>
                </c:pt>
                <c:pt idx="11">
                  <c:v>P1C year 18</c:v>
                </c:pt>
                <c:pt idx="12">
                  <c:v>P1C year 25</c:v>
                </c:pt>
                <c:pt idx="13">
                  <c:v>Sgt. Base</c:v>
                </c:pt>
                <c:pt idx="14">
                  <c:v>Sgt. 2 </c:v>
                </c:pt>
                <c:pt idx="15">
                  <c:v>Sgt. 5</c:v>
                </c:pt>
                <c:pt idx="16">
                  <c:v>Sgt. 8</c:v>
                </c:pt>
                <c:pt idx="17">
                  <c:v>Sgt.10</c:v>
                </c:pt>
                <c:pt idx="18">
                  <c:v>Sgt. 15</c:v>
                </c:pt>
                <c:pt idx="19">
                  <c:v>Sgt. 18</c:v>
                </c:pt>
                <c:pt idx="20">
                  <c:v>Sgt. 25</c:v>
                </c:pt>
                <c:pt idx="21">
                  <c:v>Sgt. Max</c:v>
                </c:pt>
                <c:pt idx="22">
                  <c:v>Lt. Base</c:v>
                </c:pt>
                <c:pt idx="23">
                  <c:v>Lt. 2 </c:v>
                </c:pt>
                <c:pt idx="24">
                  <c:v>Lt. 5</c:v>
                </c:pt>
                <c:pt idx="25">
                  <c:v>Lt. 8</c:v>
                </c:pt>
                <c:pt idx="26">
                  <c:v>Lt. 10</c:v>
                </c:pt>
                <c:pt idx="27">
                  <c:v>Lt. 15</c:v>
                </c:pt>
                <c:pt idx="28">
                  <c:v>Lt. 18</c:v>
                </c:pt>
                <c:pt idx="29">
                  <c:v>Lt. 25</c:v>
                </c:pt>
              </c:strCache>
            </c:strRef>
          </c:cat>
          <c:val>
            <c:numRef>
              <c:f>Sarita!$I$2:$I$31</c:f>
              <c:numCache>
                <c:formatCode>General</c:formatCode>
                <c:ptCount val="30"/>
                <c:pt idx="0" formatCode="#,##0">
                  <c:v>55062</c:v>
                </c:pt>
                <c:pt idx="3" formatCode="#,##0">
                  <c:v>56293</c:v>
                </c:pt>
                <c:pt idx="6" formatCode="#,##0">
                  <c:v>62432</c:v>
                </c:pt>
                <c:pt idx="9" formatCode="#,##0">
                  <c:v>66005</c:v>
                </c:pt>
                <c:pt idx="11" formatCode="#,##0">
                  <c:v>69534</c:v>
                </c:pt>
                <c:pt idx="12" formatCode="#,##0">
                  <c:v>70411</c:v>
                </c:pt>
                <c:pt idx="13" formatCode="#,##0">
                  <c:v>60602</c:v>
                </c:pt>
                <c:pt idx="14" formatCode="#,##0">
                  <c:v>62003</c:v>
                </c:pt>
                <c:pt idx="15" formatCode="#,##0">
                  <c:v>68023</c:v>
                </c:pt>
                <c:pt idx="17" formatCode="#,##0">
                  <c:v>78486</c:v>
                </c:pt>
                <c:pt idx="19" formatCode="#,##0">
                  <c:v>81326</c:v>
                </c:pt>
                <c:pt idx="20" formatCode="#,##0">
                  <c:v>86203</c:v>
                </c:pt>
                <c:pt idx="22" formatCode="#,##0">
                  <c:v>79154</c:v>
                </c:pt>
                <c:pt idx="23" formatCode="#,##0">
                  <c:v>80937</c:v>
                </c:pt>
                <c:pt idx="24" formatCode="#,##0">
                  <c:v>86384</c:v>
                </c:pt>
                <c:pt idx="27" formatCode="#,##0">
                  <c:v>90978</c:v>
                </c:pt>
                <c:pt idx="28" formatCode="#,##0">
                  <c:v>92564</c:v>
                </c:pt>
                <c:pt idx="29" formatCode="#,##0">
                  <c:v>93441</c:v>
                </c:pt>
              </c:numCache>
            </c:numRef>
          </c:val>
          <c:smooth val="0"/>
          <c:extLst>
            <c:ext xmlns:c16="http://schemas.microsoft.com/office/drawing/2014/chart" uri="{C3380CC4-5D6E-409C-BE32-E72D297353CC}">
              <c16:uniqueId val="{00000007-2D01-4DA3-8612-2DA43521366E}"/>
            </c:ext>
          </c:extLst>
        </c:ser>
        <c:ser>
          <c:idx val="8"/>
          <c:order val="8"/>
          <c:tx>
            <c:strRef>
              <c:f>Sarita!$J$1</c:f>
              <c:strCache>
                <c:ptCount val="1"/>
                <c:pt idx="0">
                  <c:v>NM State Police</c:v>
                </c:pt>
              </c:strCache>
            </c:strRef>
          </c:tx>
          <c:marker>
            <c:symbol val="none"/>
          </c:marker>
          <c:cat>
            <c:strRef>
              <c:f>Sarita!$A$2:$A$31</c:f>
              <c:strCache>
                <c:ptCount val="30"/>
                <c:pt idx="0">
                  <c:v>P1C base</c:v>
                </c:pt>
                <c:pt idx="1">
                  <c:v>P1C year 1</c:v>
                </c:pt>
                <c:pt idx="2">
                  <c:v>P1C year 1.5</c:v>
                </c:pt>
                <c:pt idx="3">
                  <c:v>P1C year 2</c:v>
                </c:pt>
                <c:pt idx="4">
                  <c:v>P1C year 3</c:v>
                </c:pt>
                <c:pt idx="5">
                  <c:v>P1C year 4</c:v>
                </c:pt>
                <c:pt idx="6">
                  <c:v>P1C year 5</c:v>
                </c:pt>
                <c:pt idx="7">
                  <c:v>P1C year 6</c:v>
                </c:pt>
                <c:pt idx="8">
                  <c:v>P1C year 8</c:v>
                </c:pt>
                <c:pt idx="9">
                  <c:v>P1C year 10</c:v>
                </c:pt>
                <c:pt idx="10">
                  <c:v>P1C year 15</c:v>
                </c:pt>
                <c:pt idx="11">
                  <c:v>P1C year 18</c:v>
                </c:pt>
                <c:pt idx="12">
                  <c:v>P1C year 25</c:v>
                </c:pt>
                <c:pt idx="13">
                  <c:v>Sgt. Base</c:v>
                </c:pt>
                <c:pt idx="14">
                  <c:v>Sgt. 2 </c:v>
                </c:pt>
                <c:pt idx="15">
                  <c:v>Sgt. 5</c:v>
                </c:pt>
                <c:pt idx="16">
                  <c:v>Sgt. 8</c:v>
                </c:pt>
                <c:pt idx="17">
                  <c:v>Sgt.10</c:v>
                </c:pt>
                <c:pt idx="18">
                  <c:v>Sgt. 15</c:v>
                </c:pt>
                <c:pt idx="19">
                  <c:v>Sgt. 18</c:v>
                </c:pt>
                <c:pt idx="20">
                  <c:v>Sgt. 25</c:v>
                </c:pt>
                <c:pt idx="21">
                  <c:v>Sgt. Max</c:v>
                </c:pt>
                <c:pt idx="22">
                  <c:v>Lt. Base</c:v>
                </c:pt>
                <c:pt idx="23">
                  <c:v>Lt. 2 </c:v>
                </c:pt>
                <c:pt idx="24">
                  <c:v>Lt. 5</c:v>
                </c:pt>
                <c:pt idx="25">
                  <c:v>Lt. 8</c:v>
                </c:pt>
                <c:pt idx="26">
                  <c:v>Lt. 10</c:v>
                </c:pt>
                <c:pt idx="27">
                  <c:v>Lt. 15</c:v>
                </c:pt>
                <c:pt idx="28">
                  <c:v>Lt. 18</c:v>
                </c:pt>
                <c:pt idx="29">
                  <c:v>Lt. 25</c:v>
                </c:pt>
              </c:strCache>
            </c:strRef>
          </c:cat>
          <c:val>
            <c:numRef>
              <c:f>Sarita!$J$2:$J$31</c:f>
              <c:numCache>
                <c:formatCode>#,##0</c:formatCode>
                <c:ptCount val="30"/>
                <c:pt idx="0">
                  <c:v>44970</c:v>
                </c:pt>
                <c:pt idx="1">
                  <c:v>46319</c:v>
                </c:pt>
                <c:pt idx="3">
                  <c:v>49467</c:v>
                </c:pt>
                <c:pt idx="4">
                  <c:v>50950</c:v>
                </c:pt>
                <c:pt idx="5">
                  <c:v>52479</c:v>
                </c:pt>
                <c:pt idx="6">
                  <c:v>54517</c:v>
                </c:pt>
                <c:pt idx="13">
                  <c:v>60569</c:v>
                </c:pt>
                <c:pt idx="14">
                  <c:v>63597</c:v>
                </c:pt>
                <c:pt idx="15">
                  <c:v>68780</c:v>
                </c:pt>
                <c:pt idx="22">
                  <c:v>77721</c:v>
                </c:pt>
                <c:pt idx="23">
                  <c:v>81608</c:v>
                </c:pt>
              </c:numCache>
            </c:numRef>
          </c:val>
          <c:smooth val="0"/>
          <c:extLst>
            <c:ext xmlns:c16="http://schemas.microsoft.com/office/drawing/2014/chart" uri="{C3380CC4-5D6E-409C-BE32-E72D297353CC}">
              <c16:uniqueId val="{00000008-2D01-4DA3-8612-2DA43521366E}"/>
            </c:ext>
          </c:extLst>
        </c:ser>
        <c:ser>
          <c:idx val="9"/>
          <c:order val="9"/>
          <c:tx>
            <c:strRef>
              <c:f>Sarita!$K$1</c:f>
              <c:strCache>
                <c:ptCount val="1"/>
                <c:pt idx="0">
                  <c:v>Rio Rancho</c:v>
                </c:pt>
              </c:strCache>
            </c:strRef>
          </c:tx>
          <c:marker>
            <c:symbol val="none"/>
          </c:marker>
          <c:cat>
            <c:strRef>
              <c:f>Sarita!$A$2:$A$31</c:f>
              <c:strCache>
                <c:ptCount val="30"/>
                <c:pt idx="0">
                  <c:v>P1C base</c:v>
                </c:pt>
                <c:pt idx="1">
                  <c:v>P1C year 1</c:v>
                </c:pt>
                <c:pt idx="2">
                  <c:v>P1C year 1.5</c:v>
                </c:pt>
                <c:pt idx="3">
                  <c:v>P1C year 2</c:v>
                </c:pt>
                <c:pt idx="4">
                  <c:v>P1C year 3</c:v>
                </c:pt>
                <c:pt idx="5">
                  <c:v>P1C year 4</c:v>
                </c:pt>
                <c:pt idx="6">
                  <c:v>P1C year 5</c:v>
                </c:pt>
                <c:pt idx="7">
                  <c:v>P1C year 6</c:v>
                </c:pt>
                <c:pt idx="8">
                  <c:v>P1C year 8</c:v>
                </c:pt>
                <c:pt idx="9">
                  <c:v>P1C year 10</c:v>
                </c:pt>
                <c:pt idx="10">
                  <c:v>P1C year 15</c:v>
                </c:pt>
                <c:pt idx="11">
                  <c:v>P1C year 18</c:v>
                </c:pt>
                <c:pt idx="12">
                  <c:v>P1C year 25</c:v>
                </c:pt>
                <c:pt idx="13">
                  <c:v>Sgt. Base</c:v>
                </c:pt>
                <c:pt idx="14">
                  <c:v>Sgt. 2 </c:v>
                </c:pt>
                <c:pt idx="15">
                  <c:v>Sgt. 5</c:v>
                </c:pt>
                <c:pt idx="16">
                  <c:v>Sgt. 8</c:v>
                </c:pt>
                <c:pt idx="17">
                  <c:v>Sgt.10</c:v>
                </c:pt>
                <c:pt idx="18">
                  <c:v>Sgt. 15</c:v>
                </c:pt>
                <c:pt idx="19">
                  <c:v>Sgt. 18</c:v>
                </c:pt>
                <c:pt idx="20">
                  <c:v>Sgt. 25</c:v>
                </c:pt>
                <c:pt idx="21">
                  <c:v>Sgt. Max</c:v>
                </c:pt>
                <c:pt idx="22">
                  <c:v>Lt. Base</c:v>
                </c:pt>
                <c:pt idx="23">
                  <c:v>Lt. 2 </c:v>
                </c:pt>
                <c:pt idx="24">
                  <c:v>Lt. 5</c:v>
                </c:pt>
                <c:pt idx="25">
                  <c:v>Lt. 8</c:v>
                </c:pt>
                <c:pt idx="26">
                  <c:v>Lt. 10</c:v>
                </c:pt>
                <c:pt idx="27">
                  <c:v>Lt. 15</c:v>
                </c:pt>
                <c:pt idx="28">
                  <c:v>Lt. 18</c:v>
                </c:pt>
                <c:pt idx="29">
                  <c:v>Lt. 25</c:v>
                </c:pt>
              </c:strCache>
            </c:strRef>
          </c:cat>
          <c:val>
            <c:numRef>
              <c:f>Sarita!$K$2:$K$31</c:f>
              <c:numCache>
                <c:formatCode>General</c:formatCode>
                <c:ptCount val="30"/>
                <c:pt idx="0" formatCode="#,##0">
                  <c:v>42224</c:v>
                </c:pt>
                <c:pt idx="2" formatCode="#,##0">
                  <c:v>44304</c:v>
                </c:pt>
                <c:pt idx="3" formatCode="#,##0">
                  <c:v>44304</c:v>
                </c:pt>
                <c:pt idx="4" formatCode="#,##0">
                  <c:v>44304</c:v>
                </c:pt>
                <c:pt idx="6" formatCode="#,##0">
                  <c:v>47944</c:v>
                </c:pt>
                <c:pt idx="7" formatCode="#,##0">
                  <c:v>47944</c:v>
                </c:pt>
                <c:pt idx="8" formatCode="#,##0">
                  <c:v>47944</c:v>
                </c:pt>
                <c:pt idx="9" formatCode="#,##0">
                  <c:v>55744</c:v>
                </c:pt>
                <c:pt idx="10" formatCode="#,##0">
                  <c:v>61318</c:v>
                </c:pt>
                <c:pt idx="11" formatCode="#,##0">
                  <c:v>61318</c:v>
                </c:pt>
                <c:pt idx="12" formatCode="#,##0">
                  <c:v>67434</c:v>
                </c:pt>
                <c:pt idx="13" formatCode="#,##0">
                  <c:v>63856</c:v>
                </c:pt>
                <c:pt idx="14" formatCode="#,##0">
                  <c:v>63856</c:v>
                </c:pt>
                <c:pt idx="15" formatCode="#,##0">
                  <c:v>68640</c:v>
                </c:pt>
                <c:pt idx="16" formatCode="#,##0">
                  <c:v>68640</c:v>
                </c:pt>
                <c:pt idx="17" formatCode="#,##0">
                  <c:v>71552</c:v>
                </c:pt>
                <c:pt idx="18" formatCode="#,##0">
                  <c:v>71552</c:v>
                </c:pt>
                <c:pt idx="19" formatCode="#,##0">
                  <c:v>71552</c:v>
                </c:pt>
                <c:pt idx="20" formatCode="#,##0">
                  <c:v>71552</c:v>
                </c:pt>
                <c:pt idx="21" formatCode="#,##0">
                  <c:v>71552</c:v>
                </c:pt>
                <c:pt idx="22" formatCode="#,##0">
                  <c:v>71552</c:v>
                </c:pt>
                <c:pt idx="23" formatCode="#,##0">
                  <c:v>71552</c:v>
                </c:pt>
                <c:pt idx="24" formatCode="#,##0">
                  <c:v>71552</c:v>
                </c:pt>
                <c:pt idx="25" formatCode="#,##0">
                  <c:v>71552</c:v>
                </c:pt>
                <c:pt idx="26" formatCode="#,##0">
                  <c:v>71552</c:v>
                </c:pt>
                <c:pt idx="27" formatCode="#,##0">
                  <c:v>71552</c:v>
                </c:pt>
                <c:pt idx="28" formatCode="#,##0">
                  <c:v>71552</c:v>
                </c:pt>
                <c:pt idx="29" formatCode="#,##0">
                  <c:v>71552</c:v>
                </c:pt>
              </c:numCache>
            </c:numRef>
          </c:val>
          <c:smooth val="0"/>
          <c:extLst>
            <c:ext xmlns:c16="http://schemas.microsoft.com/office/drawing/2014/chart" uri="{C3380CC4-5D6E-409C-BE32-E72D297353CC}">
              <c16:uniqueId val="{00000009-2D01-4DA3-8612-2DA43521366E}"/>
            </c:ext>
          </c:extLst>
        </c:ser>
        <c:ser>
          <c:idx val="10"/>
          <c:order val="10"/>
          <c:tx>
            <c:strRef>
              <c:f>Sarita!$L$1</c:f>
              <c:strCache>
                <c:ptCount val="1"/>
                <c:pt idx="0">
                  <c:v>BernCo</c:v>
                </c:pt>
              </c:strCache>
            </c:strRef>
          </c:tx>
          <c:marker>
            <c:symbol val="none"/>
          </c:marker>
          <c:cat>
            <c:strRef>
              <c:f>Sarita!$A$2:$A$31</c:f>
              <c:strCache>
                <c:ptCount val="30"/>
                <c:pt idx="0">
                  <c:v>P1C base</c:v>
                </c:pt>
                <c:pt idx="1">
                  <c:v>P1C year 1</c:v>
                </c:pt>
                <c:pt idx="2">
                  <c:v>P1C year 1.5</c:v>
                </c:pt>
                <c:pt idx="3">
                  <c:v>P1C year 2</c:v>
                </c:pt>
                <c:pt idx="4">
                  <c:v>P1C year 3</c:v>
                </c:pt>
                <c:pt idx="5">
                  <c:v>P1C year 4</c:v>
                </c:pt>
                <c:pt idx="6">
                  <c:v>P1C year 5</c:v>
                </c:pt>
                <c:pt idx="7">
                  <c:v>P1C year 6</c:v>
                </c:pt>
                <c:pt idx="8">
                  <c:v>P1C year 8</c:v>
                </c:pt>
                <c:pt idx="9">
                  <c:v>P1C year 10</c:v>
                </c:pt>
                <c:pt idx="10">
                  <c:v>P1C year 15</c:v>
                </c:pt>
                <c:pt idx="11">
                  <c:v>P1C year 18</c:v>
                </c:pt>
                <c:pt idx="12">
                  <c:v>P1C year 25</c:v>
                </c:pt>
                <c:pt idx="13">
                  <c:v>Sgt. Base</c:v>
                </c:pt>
                <c:pt idx="14">
                  <c:v>Sgt. 2 </c:v>
                </c:pt>
                <c:pt idx="15">
                  <c:v>Sgt. 5</c:v>
                </c:pt>
                <c:pt idx="16">
                  <c:v>Sgt. 8</c:v>
                </c:pt>
                <c:pt idx="17">
                  <c:v>Sgt.10</c:v>
                </c:pt>
                <c:pt idx="18">
                  <c:v>Sgt. 15</c:v>
                </c:pt>
                <c:pt idx="19">
                  <c:v>Sgt. 18</c:v>
                </c:pt>
                <c:pt idx="20">
                  <c:v>Sgt. 25</c:v>
                </c:pt>
                <c:pt idx="21">
                  <c:v>Sgt. Max</c:v>
                </c:pt>
                <c:pt idx="22">
                  <c:v>Lt. Base</c:v>
                </c:pt>
                <c:pt idx="23">
                  <c:v>Lt. 2 </c:v>
                </c:pt>
                <c:pt idx="24">
                  <c:v>Lt. 5</c:v>
                </c:pt>
                <c:pt idx="25">
                  <c:v>Lt. 8</c:v>
                </c:pt>
                <c:pt idx="26">
                  <c:v>Lt. 10</c:v>
                </c:pt>
                <c:pt idx="27">
                  <c:v>Lt. 15</c:v>
                </c:pt>
                <c:pt idx="28">
                  <c:v>Lt. 18</c:v>
                </c:pt>
                <c:pt idx="29">
                  <c:v>Lt. 25</c:v>
                </c:pt>
              </c:strCache>
            </c:strRef>
          </c:cat>
          <c:val>
            <c:numRef>
              <c:f>Sarita!$L$2:$L$31</c:f>
              <c:numCache>
                <c:formatCode>General</c:formatCode>
                <c:ptCount val="30"/>
                <c:pt idx="0" formatCode="#,##0">
                  <c:v>44163</c:v>
                </c:pt>
                <c:pt idx="3" formatCode="#,##0">
                  <c:v>53067</c:v>
                </c:pt>
                <c:pt idx="4" formatCode="#,##0">
                  <c:v>53067</c:v>
                </c:pt>
                <c:pt idx="6" formatCode="#,##0">
                  <c:v>54068</c:v>
                </c:pt>
                <c:pt idx="7" formatCode="#,##0">
                  <c:v>54068</c:v>
                </c:pt>
                <c:pt idx="8" formatCode="#,##0">
                  <c:v>54068</c:v>
                </c:pt>
                <c:pt idx="9" formatCode="#,##0">
                  <c:v>55069</c:v>
                </c:pt>
                <c:pt idx="10" formatCode="#,##0">
                  <c:v>56070</c:v>
                </c:pt>
                <c:pt idx="11" formatCode="#,##0">
                  <c:v>56070</c:v>
                </c:pt>
                <c:pt idx="12" formatCode="#,##0">
                  <c:v>56070</c:v>
                </c:pt>
                <c:pt idx="13" formatCode="#,##0">
                  <c:v>63525</c:v>
                </c:pt>
                <c:pt idx="14" formatCode="#,##0">
                  <c:v>63525</c:v>
                </c:pt>
                <c:pt idx="15" formatCode="#,##0">
                  <c:v>64723</c:v>
                </c:pt>
                <c:pt idx="16" formatCode="#,##0">
                  <c:v>64723</c:v>
                </c:pt>
                <c:pt idx="17" formatCode="#,##0">
                  <c:v>65921</c:v>
                </c:pt>
                <c:pt idx="18" formatCode="#,##0">
                  <c:v>65921</c:v>
                </c:pt>
                <c:pt idx="19" formatCode="#,##0">
                  <c:v>67120</c:v>
                </c:pt>
                <c:pt idx="20" formatCode="#,##0">
                  <c:v>67120</c:v>
                </c:pt>
                <c:pt idx="22" formatCode="#,##0">
                  <c:v>75928</c:v>
                </c:pt>
                <c:pt idx="23" formatCode="#,##0">
                  <c:v>75928</c:v>
                </c:pt>
                <c:pt idx="24" formatCode="#,##0">
                  <c:v>77360</c:v>
                </c:pt>
                <c:pt idx="25" formatCode="#,##0">
                  <c:v>77360</c:v>
                </c:pt>
                <c:pt idx="26" formatCode="#,##0">
                  <c:v>78792</c:v>
                </c:pt>
                <c:pt idx="27" formatCode="#,##0">
                  <c:v>78792</c:v>
                </c:pt>
                <c:pt idx="28" formatCode="#,##0">
                  <c:v>80224</c:v>
                </c:pt>
                <c:pt idx="29" formatCode="#,##0">
                  <c:v>80224</c:v>
                </c:pt>
              </c:numCache>
            </c:numRef>
          </c:val>
          <c:smooth val="0"/>
          <c:extLst>
            <c:ext xmlns:c16="http://schemas.microsoft.com/office/drawing/2014/chart" uri="{C3380CC4-5D6E-409C-BE32-E72D297353CC}">
              <c16:uniqueId val="{0000000A-2D01-4DA3-8612-2DA43521366E}"/>
            </c:ext>
          </c:extLst>
        </c:ser>
        <c:dLbls>
          <c:showLegendKey val="0"/>
          <c:showVal val="0"/>
          <c:showCatName val="0"/>
          <c:showSerName val="0"/>
          <c:showPercent val="0"/>
          <c:showBubbleSize val="0"/>
        </c:dLbls>
        <c:smooth val="0"/>
        <c:axId val="294157832"/>
        <c:axId val="294158224"/>
      </c:lineChart>
      <c:catAx>
        <c:axId val="294157832"/>
        <c:scaling>
          <c:orientation val="minMax"/>
        </c:scaling>
        <c:delete val="0"/>
        <c:axPos val="b"/>
        <c:numFmt formatCode="General" sourceLinked="0"/>
        <c:majorTickMark val="none"/>
        <c:minorTickMark val="none"/>
        <c:tickLblPos val="nextTo"/>
        <c:crossAx val="294158224"/>
        <c:crosses val="autoZero"/>
        <c:auto val="1"/>
        <c:lblAlgn val="ctr"/>
        <c:lblOffset val="100"/>
        <c:noMultiLvlLbl val="0"/>
      </c:catAx>
      <c:valAx>
        <c:axId val="294158224"/>
        <c:scaling>
          <c:orientation val="minMax"/>
          <c:min val="20000"/>
        </c:scaling>
        <c:delete val="0"/>
        <c:axPos val="l"/>
        <c:majorGridlines/>
        <c:numFmt formatCode="#,##0" sourceLinked="1"/>
        <c:majorTickMark val="none"/>
        <c:minorTickMark val="none"/>
        <c:tickLblPos val="nextTo"/>
        <c:crossAx val="294157832"/>
        <c:crosses val="autoZero"/>
        <c:crossBetween val="between"/>
      </c:valAx>
    </c:plotArea>
    <c:legend>
      <c:legendPos val="r"/>
      <c:overlay val="0"/>
    </c:legend>
    <c:plotVisOnly val="1"/>
    <c:dispBlanksAs val="span"/>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APD </a:t>
            </a:r>
            <a:r>
              <a:rPr lang="en-US" dirty="0" smtClean="0"/>
              <a:t>Overtime</a:t>
            </a:r>
            <a:r>
              <a:rPr lang="en-US" baseline="0" dirty="0" smtClean="0"/>
              <a:t> Expenditures</a:t>
            </a:r>
            <a:r>
              <a:rPr lang="en-US" dirty="0" smtClean="0"/>
              <a:t> </a:t>
            </a:r>
            <a:r>
              <a:rPr lang="en-US" dirty="0"/>
              <a:t>and # </a:t>
            </a:r>
            <a:r>
              <a:rPr lang="en-US" dirty="0" smtClean="0"/>
              <a:t>Police Officers</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1"/>
          <c:order val="0"/>
          <c:tx>
            <c:v>Total OT Expenditures</c:v>
          </c:tx>
          <c:spPr>
            <a:ln w="28575" cap="rnd">
              <a:solidFill>
                <a:schemeClr val="accent2"/>
              </a:solidFill>
              <a:round/>
            </a:ln>
            <a:effectLst/>
          </c:spPr>
          <c:marker>
            <c:symbol val="none"/>
          </c:marker>
          <c:cat>
            <c:numRef>
              <c:f>'[Chart in Microsoft PowerPoint]Actual OT'!$A$18:$A$26</c:f>
              <c:numCache>
                <c:formatCode>0_);\(0\)</c:formatCode>
                <c:ptCount val="9"/>
                <c:pt idx="0">
                  <c:v>2009</c:v>
                </c:pt>
                <c:pt idx="1">
                  <c:v>2010</c:v>
                </c:pt>
                <c:pt idx="2">
                  <c:v>2011</c:v>
                </c:pt>
                <c:pt idx="3">
                  <c:v>2012</c:v>
                </c:pt>
                <c:pt idx="4">
                  <c:v>2013</c:v>
                </c:pt>
                <c:pt idx="5">
                  <c:v>2014</c:v>
                </c:pt>
                <c:pt idx="6">
                  <c:v>2015</c:v>
                </c:pt>
                <c:pt idx="7">
                  <c:v>2016</c:v>
                </c:pt>
                <c:pt idx="8">
                  <c:v>2017</c:v>
                </c:pt>
              </c:numCache>
            </c:numRef>
          </c:cat>
          <c:val>
            <c:numRef>
              <c:f>'[Chart in Microsoft PowerPoint]Actual OT'!$B$18:$B$26</c:f>
              <c:numCache>
                <c:formatCode>_(* #,##0_);_(* \(#,##0\);_(* "-"??_);_(@_)</c:formatCode>
                <c:ptCount val="9"/>
                <c:pt idx="0">
                  <c:v>9580887.5199999977</c:v>
                </c:pt>
                <c:pt idx="1">
                  <c:v>9157298.1699999981</c:v>
                </c:pt>
                <c:pt idx="2">
                  <c:v>8359936.8999999994</c:v>
                </c:pt>
                <c:pt idx="3">
                  <c:v>9365403.1999999993</c:v>
                </c:pt>
                <c:pt idx="4">
                  <c:v>9204425.1400000043</c:v>
                </c:pt>
                <c:pt idx="5">
                  <c:v>9510523.9800000004</c:v>
                </c:pt>
                <c:pt idx="6">
                  <c:v>11031300.160000006</c:v>
                </c:pt>
                <c:pt idx="7">
                  <c:v>12810396.850000003</c:v>
                </c:pt>
                <c:pt idx="8">
                  <c:v>14071881.349000005</c:v>
                </c:pt>
              </c:numCache>
            </c:numRef>
          </c:val>
          <c:smooth val="0"/>
          <c:extLst>
            <c:ext xmlns:c16="http://schemas.microsoft.com/office/drawing/2014/chart" uri="{C3380CC4-5D6E-409C-BE32-E72D297353CC}">
              <c16:uniqueId val="{00000000-314D-4C9E-A617-16A1E2AEB12E}"/>
            </c:ext>
          </c:extLst>
        </c:ser>
        <c:dLbls>
          <c:showLegendKey val="0"/>
          <c:showVal val="0"/>
          <c:showCatName val="0"/>
          <c:showSerName val="0"/>
          <c:showPercent val="0"/>
          <c:showBubbleSize val="0"/>
        </c:dLbls>
        <c:marker val="1"/>
        <c:smooth val="0"/>
        <c:axId val="243458880"/>
        <c:axId val="243459272"/>
      </c:lineChart>
      <c:lineChart>
        <c:grouping val="standard"/>
        <c:varyColors val="0"/>
        <c:ser>
          <c:idx val="0"/>
          <c:order val="1"/>
          <c:tx>
            <c:v>Sworn Officers (right scale)</c:v>
          </c:tx>
          <c:spPr>
            <a:ln w="28575" cap="rnd">
              <a:solidFill>
                <a:schemeClr val="accent1"/>
              </a:solidFill>
              <a:round/>
            </a:ln>
            <a:effectLst/>
          </c:spPr>
          <c:marker>
            <c:symbol val="none"/>
          </c:marker>
          <c:val>
            <c:numRef>
              <c:f>'[Chart in Microsoft PowerPoint]Actual OT'!$C$18:$C$26</c:f>
              <c:numCache>
                <c:formatCode>General</c:formatCode>
                <c:ptCount val="9"/>
                <c:pt idx="0">
                  <c:v>1101</c:v>
                </c:pt>
                <c:pt idx="1">
                  <c:v>1098</c:v>
                </c:pt>
                <c:pt idx="2">
                  <c:v>1078</c:v>
                </c:pt>
                <c:pt idx="3">
                  <c:v>1034</c:v>
                </c:pt>
                <c:pt idx="4">
                  <c:v>945</c:v>
                </c:pt>
                <c:pt idx="5">
                  <c:v>913</c:v>
                </c:pt>
                <c:pt idx="6">
                  <c:v>879</c:v>
                </c:pt>
                <c:pt idx="7">
                  <c:v>833</c:v>
                </c:pt>
                <c:pt idx="8">
                  <c:v>861</c:v>
                </c:pt>
              </c:numCache>
            </c:numRef>
          </c:val>
          <c:smooth val="0"/>
          <c:extLst>
            <c:ext xmlns:c16="http://schemas.microsoft.com/office/drawing/2014/chart" uri="{C3380CC4-5D6E-409C-BE32-E72D297353CC}">
              <c16:uniqueId val="{00000001-314D-4C9E-A617-16A1E2AEB12E}"/>
            </c:ext>
          </c:extLst>
        </c:ser>
        <c:dLbls>
          <c:showLegendKey val="0"/>
          <c:showVal val="0"/>
          <c:showCatName val="0"/>
          <c:showSerName val="0"/>
          <c:showPercent val="0"/>
          <c:showBubbleSize val="0"/>
        </c:dLbls>
        <c:marker val="1"/>
        <c:smooth val="0"/>
        <c:axId val="243460056"/>
        <c:axId val="243459664"/>
      </c:lineChart>
      <c:catAx>
        <c:axId val="243458880"/>
        <c:scaling>
          <c:orientation val="minMax"/>
        </c:scaling>
        <c:delete val="0"/>
        <c:axPos val="b"/>
        <c:numFmt formatCode="0_);\(0\)"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43459272"/>
        <c:crosses val="autoZero"/>
        <c:auto val="1"/>
        <c:lblAlgn val="ctr"/>
        <c:lblOffset val="100"/>
        <c:noMultiLvlLbl val="0"/>
      </c:catAx>
      <c:valAx>
        <c:axId val="243459272"/>
        <c:scaling>
          <c:orientation val="minMax"/>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43458880"/>
        <c:crosses val="autoZero"/>
        <c:crossBetween val="between"/>
      </c:valAx>
      <c:valAx>
        <c:axId val="243459664"/>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43460056"/>
        <c:crosses val="max"/>
        <c:crossBetween val="between"/>
      </c:valAx>
      <c:catAx>
        <c:axId val="243460056"/>
        <c:scaling>
          <c:orientation val="minMax"/>
        </c:scaling>
        <c:delete val="1"/>
        <c:axPos val="b"/>
        <c:majorTickMark val="out"/>
        <c:minorTickMark val="none"/>
        <c:tickLblPos val="nextTo"/>
        <c:crossAx val="243459664"/>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1">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2.xml><?xml version="1.0" encoding="utf-8"?>
<cs:chartStyle xmlns:cs="http://schemas.microsoft.com/office/drawing/2012/chartStyle" xmlns:a="http://schemas.openxmlformats.org/drawingml/2006/main" id="221">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0.15175</cdr:x>
      <cdr:y>0.57217</cdr:y>
    </cdr:from>
    <cdr:to>
      <cdr:x>0.58322</cdr:x>
      <cdr:y>0.70942</cdr:y>
    </cdr:to>
    <cdr:sp macro="" textlink="">
      <cdr:nvSpPr>
        <cdr:cNvPr id="2" name="TextBox 1"/>
        <cdr:cNvSpPr txBox="1"/>
      </cdr:nvSpPr>
      <cdr:spPr>
        <a:xfrm xmlns:a="http://schemas.openxmlformats.org/drawingml/2006/main">
          <a:off x="807572" y="1883492"/>
          <a:ext cx="2296223" cy="45182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dirty="0" smtClean="0"/>
            <a:t>*FBI did not report 2012 property crime data due to irregularities</a:t>
          </a:r>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C768FDD8-D41E-4183-BDCC-0A0AEFD23DFC}" type="datetimeFigureOut">
              <a:rPr lang="en-US" smtClean="0"/>
              <a:t>3/2/2018</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B4D8FAF0-FAD9-4D46-A49A-1E3FF41B39BC}" type="slidenum">
              <a:rPr lang="en-US" smtClean="0"/>
              <a:t>‹#›</a:t>
            </a:fld>
            <a:endParaRPr lang="en-US" dirty="0"/>
          </a:p>
        </p:txBody>
      </p:sp>
    </p:spTree>
    <p:extLst>
      <p:ext uri="{BB962C8B-B14F-4D97-AF65-F5344CB8AC3E}">
        <p14:creationId xmlns:p14="http://schemas.microsoft.com/office/powerpoint/2010/main" val="35342362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AAD54CA7-6F73-43AB-8545-5A711FD88C59}" type="datetimeFigureOut">
              <a:rPr lang="en-US" smtClean="0"/>
              <a:t>3/2/2018</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6CA92BAE-3823-493A-AD5D-A01384BB5604}" type="slidenum">
              <a:rPr lang="en-US" smtClean="0"/>
              <a:t>‹#›</a:t>
            </a:fld>
            <a:endParaRPr lang="en-US" dirty="0"/>
          </a:p>
        </p:txBody>
      </p:sp>
    </p:spTree>
    <p:extLst>
      <p:ext uri="{BB962C8B-B14F-4D97-AF65-F5344CB8AC3E}">
        <p14:creationId xmlns:p14="http://schemas.microsoft.com/office/powerpoint/2010/main" val="20092668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A92BAE-3823-493A-AD5D-A01384BB5604}" type="slidenum">
              <a:rPr lang="en-US" smtClean="0"/>
              <a:t>1</a:t>
            </a:fld>
            <a:endParaRPr lang="en-US" dirty="0"/>
          </a:p>
        </p:txBody>
      </p:sp>
    </p:spTree>
    <p:extLst>
      <p:ext uri="{BB962C8B-B14F-4D97-AF65-F5344CB8AC3E}">
        <p14:creationId xmlns:p14="http://schemas.microsoft.com/office/powerpoint/2010/main" val="12260561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55E136E7-2C66-4E0B-A87C-0D6A15C4861C}" type="datetime1">
              <a:rPr lang="en-US" smtClean="0"/>
              <a:t>3/2/2018</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608816D7-0368-414D-836F-A6B2EAF14A05}" type="slidenum">
              <a:rPr lang="en-US" smtClean="0"/>
              <a:t>‹#›</a:t>
            </a:fld>
            <a:endParaRPr lang="en-US" dirty="0"/>
          </a:p>
        </p:txBody>
      </p:sp>
    </p:spTree>
    <p:extLst>
      <p:ext uri="{BB962C8B-B14F-4D97-AF65-F5344CB8AC3E}">
        <p14:creationId xmlns:p14="http://schemas.microsoft.com/office/powerpoint/2010/main" val="3245081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FE7240F-A2C0-4372-A942-B0388FB00CEE}" type="datetime1">
              <a:rPr lang="en-US" smtClean="0"/>
              <a:t>3/2/2018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08816D7-0368-414D-836F-A6B2EAF14A05}" type="slidenum">
              <a:rPr lang="en-US" smtClean="0"/>
              <a:t>‹#›</a:t>
            </a:fld>
            <a:endParaRPr lang="en-US" dirty="0"/>
          </a:p>
        </p:txBody>
      </p:sp>
    </p:spTree>
    <p:extLst>
      <p:ext uri="{BB962C8B-B14F-4D97-AF65-F5344CB8AC3E}">
        <p14:creationId xmlns:p14="http://schemas.microsoft.com/office/powerpoint/2010/main" val="2080945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F70CAE2B-1B13-48BD-A6D5-D5EFC732494E}" type="datetime1">
              <a:rPr lang="en-US" smtClean="0"/>
              <a:t>3/2/2018</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608816D7-0368-414D-836F-A6B2EAF14A05}" type="slidenum">
              <a:rPr lang="en-US" smtClean="0"/>
              <a:t>‹#›</a:t>
            </a:fld>
            <a:endParaRPr lang="en-US" dirty="0"/>
          </a:p>
        </p:txBody>
      </p:sp>
    </p:spTree>
    <p:extLst>
      <p:ext uri="{BB962C8B-B14F-4D97-AF65-F5344CB8AC3E}">
        <p14:creationId xmlns:p14="http://schemas.microsoft.com/office/powerpoint/2010/main" val="4131153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68B4323-007F-440B-8A30-5C33241F3FDA}" type="datetime1">
              <a:rPr lang="en-US" smtClean="0"/>
              <a:t>3/2/2018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608816D7-0368-414D-836F-A6B2EAF14A05}" type="slidenum">
              <a:rPr lang="en-US" smtClean="0"/>
              <a:t>‹#›</a:t>
            </a:fld>
            <a:endParaRPr lang="en-US" dirty="0"/>
          </a:p>
        </p:txBody>
      </p:sp>
    </p:spTree>
    <p:extLst>
      <p:ext uri="{BB962C8B-B14F-4D97-AF65-F5344CB8AC3E}">
        <p14:creationId xmlns:p14="http://schemas.microsoft.com/office/powerpoint/2010/main" val="929990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E810899B-951A-4FB0-A010-C75D9BE51325}" type="datetime1">
              <a:rPr lang="en-US" smtClean="0"/>
              <a:t>3/2/2018</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608816D7-0368-414D-836F-A6B2EAF14A05}" type="slidenum">
              <a:rPr lang="en-US" smtClean="0"/>
              <a:t>‹#›</a:t>
            </a:fld>
            <a:endParaRPr lang="en-US" dirty="0"/>
          </a:p>
        </p:txBody>
      </p:sp>
    </p:spTree>
    <p:extLst>
      <p:ext uri="{BB962C8B-B14F-4D97-AF65-F5344CB8AC3E}">
        <p14:creationId xmlns:p14="http://schemas.microsoft.com/office/powerpoint/2010/main" val="3293441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A928B16-3FCD-43A0-857B-E1ADD832104C}" type="datetime1">
              <a:rPr lang="en-US" smtClean="0"/>
              <a:t>3/2/2018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08816D7-0368-414D-836F-A6B2EAF14A05}" type="slidenum">
              <a:rPr lang="en-US" smtClean="0"/>
              <a:t>‹#›</a:t>
            </a:fld>
            <a:endParaRPr lang="en-US" dirty="0"/>
          </a:p>
        </p:txBody>
      </p:sp>
    </p:spTree>
    <p:extLst>
      <p:ext uri="{BB962C8B-B14F-4D97-AF65-F5344CB8AC3E}">
        <p14:creationId xmlns:p14="http://schemas.microsoft.com/office/powerpoint/2010/main" val="84222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768B06D-5E5E-471D-97C0-2932B0883E7C}" type="datetime1">
              <a:rPr lang="en-US" smtClean="0"/>
              <a:t>3/2/2018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08816D7-0368-414D-836F-A6B2EAF14A05}" type="slidenum">
              <a:rPr lang="en-US" smtClean="0"/>
              <a:t>‹#›</a:t>
            </a:fld>
            <a:endParaRPr lang="en-US" dirty="0"/>
          </a:p>
        </p:txBody>
      </p:sp>
    </p:spTree>
    <p:extLst>
      <p:ext uri="{BB962C8B-B14F-4D97-AF65-F5344CB8AC3E}">
        <p14:creationId xmlns:p14="http://schemas.microsoft.com/office/powerpoint/2010/main" val="992934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CB03FF1-2096-4341-916E-A8FD68C56E7F}" type="datetime1">
              <a:rPr lang="en-US" smtClean="0"/>
              <a:t>3/2/2018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08816D7-0368-414D-836F-A6B2EAF14A05}" type="slidenum">
              <a:rPr lang="en-US" smtClean="0"/>
              <a:t>‹#›</a:t>
            </a:fld>
            <a:endParaRPr lang="en-US" dirty="0"/>
          </a:p>
        </p:txBody>
      </p:sp>
    </p:spTree>
    <p:extLst>
      <p:ext uri="{BB962C8B-B14F-4D97-AF65-F5344CB8AC3E}">
        <p14:creationId xmlns:p14="http://schemas.microsoft.com/office/powerpoint/2010/main" val="1702700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EC5A1C-A25F-4B17-8BCD-C6E0D62370BE}" type="datetime1">
              <a:rPr lang="en-US" smtClean="0"/>
              <a:t>3/2/2018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08816D7-0368-414D-836F-A6B2EAF14A05}" type="slidenum">
              <a:rPr lang="en-US" smtClean="0"/>
              <a:t>‹#›</a:t>
            </a:fld>
            <a:endParaRPr lang="en-US" dirty="0"/>
          </a:p>
        </p:txBody>
      </p:sp>
    </p:spTree>
    <p:extLst>
      <p:ext uri="{BB962C8B-B14F-4D97-AF65-F5344CB8AC3E}">
        <p14:creationId xmlns:p14="http://schemas.microsoft.com/office/powerpoint/2010/main" val="2376656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F86C1A6D-B669-4951-B4D7-0E2F17F0BF8D}" type="datetime1">
              <a:rPr lang="en-US" smtClean="0"/>
              <a:t>3/2/2018</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608816D7-0368-414D-836F-A6B2EAF14A05}" type="slidenum">
              <a:rPr lang="en-US" smtClean="0"/>
              <a:t>‹#›</a:t>
            </a:fld>
            <a:endParaRPr lang="en-US" dirty="0"/>
          </a:p>
        </p:txBody>
      </p:sp>
    </p:spTree>
    <p:extLst>
      <p:ext uri="{BB962C8B-B14F-4D97-AF65-F5344CB8AC3E}">
        <p14:creationId xmlns:p14="http://schemas.microsoft.com/office/powerpoint/2010/main" val="1581535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7718C393-5560-43C1-A417-A4DB82E3A4FA}" type="datetime1">
              <a:rPr lang="en-US" smtClean="0"/>
              <a:t>3/2/2018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08816D7-0368-414D-836F-A6B2EAF14A05}" type="slidenum">
              <a:rPr lang="en-US" smtClean="0"/>
              <a:t>‹#›</a:t>
            </a:fld>
            <a:endParaRPr lang="en-US" dirty="0"/>
          </a:p>
        </p:txBody>
      </p:sp>
    </p:spTree>
    <p:extLst>
      <p:ext uri="{BB962C8B-B14F-4D97-AF65-F5344CB8AC3E}">
        <p14:creationId xmlns:p14="http://schemas.microsoft.com/office/powerpoint/2010/main" val="1639321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67269F07-9DE5-4C30-85A2-71914CF868CA}" type="datetime1">
              <a:rPr lang="en-US" smtClean="0"/>
              <a:t>3/2/2018</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608816D7-0368-414D-836F-A6B2EAF14A05}" type="slidenum">
              <a:rPr lang="en-US" smtClean="0"/>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68694822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APD Staffing Model and Strategies</a:t>
            </a:r>
            <a:endParaRPr lang="en-US" dirty="0"/>
          </a:p>
        </p:txBody>
      </p:sp>
      <p:sp>
        <p:nvSpPr>
          <p:cNvPr id="3" name="Subtitle 2"/>
          <p:cNvSpPr>
            <a:spLocks noGrp="1"/>
          </p:cNvSpPr>
          <p:nvPr>
            <p:ph type="subTitle" idx="1"/>
          </p:nvPr>
        </p:nvSpPr>
        <p:spPr/>
        <p:txBody>
          <a:bodyPr/>
          <a:lstStyle/>
          <a:p>
            <a:r>
              <a:rPr lang="en-US" dirty="0" smtClean="0"/>
              <a:t>Office of Mayor Tim Keller</a:t>
            </a:r>
            <a:endParaRPr lang="en-US" dirty="0"/>
          </a:p>
        </p:txBody>
      </p:sp>
      <p:sp>
        <p:nvSpPr>
          <p:cNvPr id="4" name="Slide Number Placeholder 3"/>
          <p:cNvSpPr>
            <a:spLocks noGrp="1"/>
          </p:cNvSpPr>
          <p:nvPr>
            <p:ph type="sldNum" sz="quarter" idx="12"/>
          </p:nvPr>
        </p:nvSpPr>
        <p:spPr/>
        <p:txBody>
          <a:bodyPr/>
          <a:lstStyle/>
          <a:p>
            <a:fld id="{608816D7-0368-414D-836F-A6B2EAF14A05}" type="slidenum">
              <a:rPr lang="en-US" smtClean="0"/>
              <a:t>1</a:t>
            </a:fld>
            <a:endParaRPr lang="en-US" dirty="0"/>
          </a:p>
        </p:txBody>
      </p:sp>
    </p:spTree>
    <p:extLst>
      <p:ext uri="{BB962C8B-B14F-4D97-AF65-F5344CB8AC3E}">
        <p14:creationId xmlns:p14="http://schemas.microsoft.com/office/powerpoint/2010/main" val="31944508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APD Staffing Model Assumptions</a:t>
            </a:r>
            <a:endParaRPr lang="en-US" dirty="0"/>
          </a:p>
        </p:txBody>
      </p:sp>
      <p:sp>
        <p:nvSpPr>
          <p:cNvPr id="5" name="Content Placeholder 4"/>
          <p:cNvSpPr>
            <a:spLocks noGrp="1"/>
          </p:cNvSpPr>
          <p:nvPr>
            <p:ph idx="1"/>
          </p:nvPr>
        </p:nvSpPr>
        <p:spPr/>
        <p:txBody>
          <a:bodyPr/>
          <a:lstStyle/>
          <a:p>
            <a:pPr lvl="1"/>
            <a:r>
              <a:rPr lang="en-US" sz="2400" dirty="0" smtClean="0"/>
              <a:t>3-Year average applicants and #s lost at each step of the process per class</a:t>
            </a:r>
          </a:p>
          <a:p>
            <a:pPr lvl="1"/>
            <a:r>
              <a:rPr lang="en-US" sz="2400" dirty="0" smtClean="0"/>
              <a:t>3-Year average laterals recruited annually</a:t>
            </a:r>
          </a:p>
          <a:p>
            <a:pPr lvl="1"/>
            <a:r>
              <a:rPr lang="en-US" sz="2400" dirty="0" smtClean="0"/>
              <a:t>3-Year average annual resignations and retirements</a:t>
            </a:r>
          </a:p>
          <a:p>
            <a:pPr lvl="1"/>
            <a:r>
              <a:rPr lang="en-US" sz="2400" dirty="0" smtClean="0"/>
              <a:t>Average cost of officers, including benefits and other related costs</a:t>
            </a:r>
          </a:p>
          <a:p>
            <a:pPr lvl="1"/>
            <a:r>
              <a:rPr lang="en-US" sz="2400" dirty="0" smtClean="0"/>
              <a:t>Target hiring number, 400 over 4 years</a:t>
            </a:r>
          </a:p>
          <a:p>
            <a:pPr lvl="1"/>
            <a:endParaRPr lang="en-US" dirty="0" smtClean="0"/>
          </a:p>
        </p:txBody>
      </p:sp>
      <p:sp>
        <p:nvSpPr>
          <p:cNvPr id="2" name="Slide Number Placeholder 1"/>
          <p:cNvSpPr>
            <a:spLocks noGrp="1"/>
          </p:cNvSpPr>
          <p:nvPr>
            <p:ph type="sldNum" sz="quarter" idx="12"/>
          </p:nvPr>
        </p:nvSpPr>
        <p:spPr/>
        <p:txBody>
          <a:bodyPr/>
          <a:lstStyle/>
          <a:p>
            <a:fld id="{608816D7-0368-414D-836F-A6B2EAF14A05}" type="slidenum">
              <a:rPr lang="en-US" smtClean="0"/>
              <a:t>10</a:t>
            </a:fld>
            <a:endParaRPr lang="en-US" dirty="0"/>
          </a:p>
        </p:txBody>
      </p:sp>
    </p:spTree>
    <p:extLst>
      <p:ext uri="{BB962C8B-B14F-4D97-AF65-F5344CB8AC3E}">
        <p14:creationId xmlns:p14="http://schemas.microsoft.com/office/powerpoint/2010/main" val="7027026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APD Staffing </a:t>
            </a:r>
            <a:r>
              <a:rPr lang="en-US" dirty="0" smtClean="0"/>
              <a:t>Model inventory of strategies</a:t>
            </a:r>
            <a:endParaRPr lang="en-US" dirty="0"/>
          </a:p>
        </p:txBody>
      </p:sp>
      <p:sp>
        <p:nvSpPr>
          <p:cNvPr id="3" name="Content Placeholder 2"/>
          <p:cNvSpPr>
            <a:spLocks noGrp="1"/>
          </p:cNvSpPr>
          <p:nvPr>
            <p:ph idx="1"/>
          </p:nvPr>
        </p:nvSpPr>
        <p:spPr/>
        <p:txBody>
          <a:bodyPr/>
          <a:lstStyle/>
          <a:p>
            <a:r>
              <a:rPr lang="en-US" sz="2400" dirty="0" smtClean="0"/>
              <a:t>Catalogued all hiring/retention strategies provided by:</a:t>
            </a:r>
          </a:p>
          <a:p>
            <a:pPr lvl="1"/>
            <a:r>
              <a:rPr lang="en-US" sz="2400" dirty="0" smtClean="0"/>
              <a:t>APD Staff</a:t>
            </a:r>
          </a:p>
          <a:p>
            <a:pPr lvl="1"/>
            <a:r>
              <a:rPr lang="en-US" sz="2400" dirty="0" smtClean="0"/>
              <a:t>The Geier/Banez/Collins Study</a:t>
            </a:r>
          </a:p>
          <a:p>
            <a:pPr lvl="1"/>
            <a:r>
              <a:rPr lang="en-US" sz="2400" dirty="0" smtClean="0"/>
              <a:t>The APOA Transition Plan</a:t>
            </a:r>
          </a:p>
          <a:p>
            <a:pPr lvl="1"/>
            <a:r>
              <a:rPr lang="en-US" sz="2400" dirty="0" smtClean="0"/>
              <a:t>The APOA Salary Plan</a:t>
            </a:r>
          </a:p>
          <a:p>
            <a:r>
              <a:rPr lang="en-US" sz="2400" dirty="0" smtClean="0"/>
              <a:t>Obtained staffing increase minimum and maximum estimates (used average) and cost increase estimates for each staffing strategy</a:t>
            </a:r>
          </a:p>
          <a:p>
            <a:pPr lvl="1"/>
            <a:endParaRPr lang="en-US" dirty="0"/>
          </a:p>
        </p:txBody>
      </p:sp>
      <p:sp>
        <p:nvSpPr>
          <p:cNvPr id="4" name="Slide Number Placeholder 3"/>
          <p:cNvSpPr>
            <a:spLocks noGrp="1"/>
          </p:cNvSpPr>
          <p:nvPr>
            <p:ph type="sldNum" sz="quarter" idx="12"/>
          </p:nvPr>
        </p:nvSpPr>
        <p:spPr/>
        <p:txBody>
          <a:bodyPr/>
          <a:lstStyle/>
          <a:p>
            <a:fld id="{608816D7-0368-414D-836F-A6B2EAF14A05}" type="slidenum">
              <a:rPr lang="en-US" smtClean="0"/>
              <a:t>11</a:t>
            </a:fld>
            <a:endParaRPr lang="en-US" dirty="0"/>
          </a:p>
        </p:txBody>
      </p:sp>
    </p:spTree>
    <p:extLst>
      <p:ext uri="{BB962C8B-B14F-4D97-AF65-F5344CB8AC3E}">
        <p14:creationId xmlns:p14="http://schemas.microsoft.com/office/powerpoint/2010/main" val="27198159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Recruitment strategies that APD intends to pursue, budget </a:t>
            </a:r>
            <a:r>
              <a:rPr lang="en-US" dirty="0" smtClean="0"/>
              <a:t>permitting</a:t>
            </a:r>
            <a:endParaRPr lang="en-US" dirty="0"/>
          </a:p>
        </p:txBody>
      </p:sp>
      <p:sp>
        <p:nvSpPr>
          <p:cNvPr id="3" name="Content Placeholder 2"/>
          <p:cNvSpPr>
            <a:spLocks noGrp="1"/>
          </p:cNvSpPr>
          <p:nvPr>
            <p:ph idx="1"/>
          </p:nvPr>
        </p:nvSpPr>
        <p:spPr/>
        <p:txBody>
          <a:bodyPr>
            <a:normAutofit fontScale="85000" lnSpcReduction="20000"/>
          </a:bodyPr>
          <a:lstStyle/>
          <a:p>
            <a:pPr marL="0" lvl="0" indent="0">
              <a:buNone/>
            </a:pPr>
            <a:r>
              <a:rPr lang="en-US" b="1" dirty="0" smtClean="0"/>
              <a:t>To </a:t>
            </a:r>
            <a:r>
              <a:rPr lang="en-US" b="1" dirty="0"/>
              <a:t>attract new recruits:</a:t>
            </a:r>
          </a:p>
          <a:p>
            <a:pPr lvl="1"/>
            <a:r>
              <a:rPr lang="en-US" dirty="0"/>
              <a:t>Increase recruiting and background check staff ($398K</a:t>
            </a:r>
            <a:r>
              <a:rPr lang="en-US" dirty="0" smtClean="0"/>
              <a:t>)*</a:t>
            </a:r>
            <a:endParaRPr lang="en-US" dirty="0"/>
          </a:p>
          <a:p>
            <a:pPr lvl="1"/>
            <a:r>
              <a:rPr lang="en-US" dirty="0" smtClean="0"/>
              <a:t>Institute </a:t>
            </a:r>
            <a:r>
              <a:rPr lang="en-US" dirty="0"/>
              <a:t>and broaden hiring and referral bonuses </a:t>
            </a:r>
            <a:r>
              <a:rPr lang="en-US" dirty="0" smtClean="0"/>
              <a:t>($75K)</a:t>
            </a:r>
            <a:endParaRPr lang="en-US" dirty="0"/>
          </a:p>
          <a:p>
            <a:pPr lvl="1"/>
            <a:r>
              <a:rPr lang="en-US" dirty="0"/>
              <a:t>Create an APD Intern "PSA2 Plan" Program to keep a connection with applicants who were rejected for reasons that can be corrected over time (credit scores, physical abilities, etc</a:t>
            </a:r>
            <a:r>
              <a:rPr lang="en-US" dirty="0" smtClean="0"/>
              <a:t>.) ($49K)</a:t>
            </a:r>
            <a:endParaRPr lang="en-US" dirty="0"/>
          </a:p>
          <a:p>
            <a:pPr lvl="1"/>
            <a:r>
              <a:rPr lang="en-US" dirty="0" smtClean="0"/>
              <a:t>Produce </a:t>
            </a:r>
            <a:r>
              <a:rPr lang="en-US" dirty="0"/>
              <a:t>recruitment video to be used during movie theatre showings on local television stations during active recruitment cycle.  Video could also be shared on social </a:t>
            </a:r>
            <a:r>
              <a:rPr lang="en-US" dirty="0" smtClean="0"/>
              <a:t>media ($26K)</a:t>
            </a:r>
            <a:endParaRPr lang="en-US" dirty="0"/>
          </a:p>
          <a:p>
            <a:pPr lvl="1"/>
            <a:r>
              <a:rPr lang="en-US" dirty="0"/>
              <a:t>Off-site testing for the </a:t>
            </a:r>
            <a:r>
              <a:rPr lang="en-US" dirty="0" smtClean="0"/>
              <a:t>Academy ($6K)</a:t>
            </a:r>
            <a:endParaRPr lang="en-US" dirty="0"/>
          </a:p>
          <a:p>
            <a:pPr lvl="1"/>
            <a:r>
              <a:rPr lang="en-US" dirty="0"/>
              <a:t>Host a Law Enforcement Explorer Program and other outreach programs for </a:t>
            </a:r>
            <a:r>
              <a:rPr lang="en-US" dirty="0" smtClean="0"/>
              <a:t>youth ($6K) </a:t>
            </a:r>
            <a:endParaRPr lang="en-US" dirty="0"/>
          </a:p>
          <a:p>
            <a:pPr lvl="1"/>
            <a:r>
              <a:rPr lang="en-US" dirty="0"/>
              <a:t>Reconsider educational requirements to allow recruitment of officers to temporarily defer the college credit requirements and meet the requirement within reasonable time frames following graduation from the police academy </a:t>
            </a:r>
            <a:r>
              <a:rPr lang="en-US" dirty="0" smtClean="0"/>
              <a:t>(NA)</a:t>
            </a:r>
            <a:endParaRPr lang="en-US" dirty="0"/>
          </a:p>
          <a:p>
            <a:pPr lvl="1"/>
            <a:r>
              <a:rPr lang="en-US" dirty="0"/>
              <a:t>Formalize CNM Pipeline/apprentice </a:t>
            </a:r>
            <a:r>
              <a:rPr lang="en-US" dirty="0" smtClean="0"/>
              <a:t>program (NA)</a:t>
            </a:r>
            <a:endParaRPr lang="en-US" dirty="0"/>
          </a:p>
          <a:p>
            <a:pPr lvl="1"/>
            <a:r>
              <a:rPr lang="en-US" dirty="0"/>
              <a:t>Morale building initiatives including compliant stickers, parking, take home vehicle restrictions, plain clothed officer vehicle plates, personal weapons policies, reasonable tattoo standards and other issues important to frontline </a:t>
            </a:r>
            <a:r>
              <a:rPr lang="en-US" dirty="0" smtClean="0"/>
              <a:t>officers (NA)</a:t>
            </a:r>
            <a:endParaRPr lang="en-US" dirty="0"/>
          </a:p>
          <a:p>
            <a:endParaRPr lang="en-US" dirty="0"/>
          </a:p>
        </p:txBody>
      </p:sp>
      <p:sp>
        <p:nvSpPr>
          <p:cNvPr id="4" name="Slide Number Placeholder 3"/>
          <p:cNvSpPr>
            <a:spLocks noGrp="1"/>
          </p:cNvSpPr>
          <p:nvPr>
            <p:ph type="sldNum" sz="quarter" idx="12"/>
          </p:nvPr>
        </p:nvSpPr>
        <p:spPr/>
        <p:txBody>
          <a:bodyPr/>
          <a:lstStyle/>
          <a:p>
            <a:fld id="{608816D7-0368-414D-836F-A6B2EAF14A05}" type="slidenum">
              <a:rPr lang="en-US" smtClean="0"/>
              <a:t>12</a:t>
            </a:fld>
            <a:endParaRPr lang="en-US" dirty="0"/>
          </a:p>
        </p:txBody>
      </p:sp>
      <p:sp>
        <p:nvSpPr>
          <p:cNvPr id="5" name="TextBox 4"/>
          <p:cNvSpPr txBox="1"/>
          <p:nvPr/>
        </p:nvSpPr>
        <p:spPr>
          <a:xfrm>
            <a:off x="581192" y="5858799"/>
            <a:ext cx="9959788" cy="461665"/>
          </a:xfrm>
          <a:prstGeom prst="rect">
            <a:avLst/>
          </a:prstGeom>
          <a:noFill/>
        </p:spPr>
        <p:txBody>
          <a:bodyPr wrap="square" rtlCol="0">
            <a:spAutoFit/>
          </a:bodyPr>
          <a:lstStyle/>
          <a:p>
            <a:r>
              <a:rPr lang="en-US" sz="1200" dirty="0" smtClean="0"/>
              <a:t>*Cost estimates shown include administrative cost of implementing strategy, not the cost of salary and benefits of new officers recruited. The cost of 400 additional officers ranges from $36 million to $40 million depending on type of officer recruited and level of compensation.</a:t>
            </a:r>
            <a:endParaRPr lang="en-US" sz="1200" dirty="0"/>
          </a:p>
        </p:txBody>
      </p:sp>
    </p:spTree>
    <p:extLst>
      <p:ext uri="{BB962C8B-B14F-4D97-AF65-F5344CB8AC3E}">
        <p14:creationId xmlns:p14="http://schemas.microsoft.com/office/powerpoint/2010/main" val="42412557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Recruitment strategies that APD intends to pursue, budget </a:t>
            </a:r>
            <a:r>
              <a:rPr lang="en-US" dirty="0" smtClean="0"/>
              <a:t>permitting</a:t>
            </a:r>
            <a:endParaRPr lang="en-US" dirty="0"/>
          </a:p>
        </p:txBody>
      </p:sp>
      <p:sp>
        <p:nvSpPr>
          <p:cNvPr id="3" name="Content Placeholder 2"/>
          <p:cNvSpPr>
            <a:spLocks noGrp="1"/>
          </p:cNvSpPr>
          <p:nvPr>
            <p:ph idx="1"/>
          </p:nvPr>
        </p:nvSpPr>
        <p:spPr/>
        <p:txBody>
          <a:bodyPr>
            <a:normAutofit fontScale="92500" lnSpcReduction="10000"/>
          </a:bodyPr>
          <a:lstStyle/>
          <a:p>
            <a:pPr marL="0" lvl="0" indent="0">
              <a:buNone/>
            </a:pPr>
            <a:endParaRPr lang="en-US" b="1" dirty="0" smtClean="0"/>
          </a:p>
          <a:p>
            <a:pPr marL="0" lvl="0" indent="0">
              <a:buNone/>
            </a:pPr>
            <a:r>
              <a:rPr lang="en-US" b="1" dirty="0" smtClean="0"/>
              <a:t>To </a:t>
            </a:r>
            <a:r>
              <a:rPr lang="en-US" b="1" dirty="0"/>
              <a:t>attract more </a:t>
            </a:r>
            <a:r>
              <a:rPr lang="en-US" b="1" dirty="0" smtClean="0"/>
              <a:t>laterals (Cost Estimates Depend on Salary/Longevity Increases Used)</a:t>
            </a:r>
            <a:endParaRPr lang="en-US" b="1" dirty="0"/>
          </a:p>
          <a:p>
            <a:pPr lvl="1"/>
            <a:r>
              <a:rPr lang="en-US" dirty="0"/>
              <a:t>Create lateral transfer program with career development program to allow certified law enforcement officers to be hired and placed at salary </a:t>
            </a:r>
            <a:r>
              <a:rPr lang="en-US" dirty="0" smtClean="0"/>
              <a:t>levels and longevity commensurate </a:t>
            </a:r>
            <a:r>
              <a:rPr lang="en-US" dirty="0"/>
              <a:t>with their </a:t>
            </a:r>
            <a:r>
              <a:rPr lang="en-US" dirty="0" smtClean="0"/>
              <a:t>law enforcement training </a:t>
            </a:r>
            <a:r>
              <a:rPr lang="en-US" dirty="0"/>
              <a:t>and </a:t>
            </a:r>
            <a:r>
              <a:rPr lang="en-US" dirty="0" smtClean="0"/>
              <a:t>experience (limits can be established)</a:t>
            </a:r>
            <a:endParaRPr lang="en-US" dirty="0"/>
          </a:p>
          <a:p>
            <a:pPr lvl="1"/>
            <a:r>
              <a:rPr lang="en-US" dirty="0" smtClean="0"/>
              <a:t>Reach </a:t>
            </a:r>
            <a:r>
              <a:rPr lang="en-US" dirty="0"/>
              <a:t>out to recently retired APD or other NM officers with incentive plan to return to the </a:t>
            </a:r>
            <a:r>
              <a:rPr lang="en-US" dirty="0" smtClean="0"/>
              <a:t>department (would require suspension of PERA retirement but would increase their final retirement payments)</a:t>
            </a:r>
          </a:p>
          <a:p>
            <a:pPr marL="0" lvl="0" indent="0">
              <a:buNone/>
            </a:pPr>
            <a:r>
              <a:rPr lang="en-US" b="1" dirty="0"/>
              <a:t>To retain more existing officers from leaving for other police departments or retiring</a:t>
            </a:r>
          </a:p>
          <a:p>
            <a:pPr lvl="1"/>
            <a:r>
              <a:rPr lang="en-US" dirty="0"/>
              <a:t>Increase compensation (Cost Estimates Depend on Salary/Longevity Increases Used)</a:t>
            </a:r>
          </a:p>
          <a:p>
            <a:pPr lvl="1"/>
            <a:r>
              <a:rPr lang="en-US" dirty="0" smtClean="0"/>
              <a:t>Adopt </a:t>
            </a:r>
            <a:r>
              <a:rPr lang="en-US" dirty="0"/>
              <a:t>a flexible shift schedule for officers assigned to field services division</a:t>
            </a:r>
          </a:p>
          <a:p>
            <a:pPr lvl="1"/>
            <a:r>
              <a:rPr lang="en-US" dirty="0"/>
              <a:t>Provide diversified training offerings</a:t>
            </a:r>
          </a:p>
          <a:p>
            <a:pPr lvl="1"/>
            <a:r>
              <a:rPr lang="en-US" dirty="0"/>
              <a:t>Institute other nonmonetary measures designed to improve morale</a:t>
            </a:r>
          </a:p>
          <a:p>
            <a:pPr lvl="1"/>
            <a:endParaRPr lang="en-US" dirty="0"/>
          </a:p>
          <a:p>
            <a:endParaRPr lang="en-US" dirty="0"/>
          </a:p>
        </p:txBody>
      </p:sp>
      <p:sp>
        <p:nvSpPr>
          <p:cNvPr id="4" name="Slide Number Placeholder 3"/>
          <p:cNvSpPr>
            <a:spLocks noGrp="1"/>
          </p:cNvSpPr>
          <p:nvPr>
            <p:ph type="sldNum" sz="quarter" idx="12"/>
          </p:nvPr>
        </p:nvSpPr>
        <p:spPr/>
        <p:txBody>
          <a:bodyPr/>
          <a:lstStyle/>
          <a:p>
            <a:fld id="{608816D7-0368-414D-836F-A6B2EAF14A05}" type="slidenum">
              <a:rPr lang="en-US" smtClean="0"/>
              <a:t>13</a:t>
            </a:fld>
            <a:endParaRPr lang="en-US" dirty="0"/>
          </a:p>
        </p:txBody>
      </p:sp>
      <p:pic>
        <p:nvPicPr>
          <p:cNvPr id="5" name="Picture 4"/>
          <p:cNvPicPr>
            <a:picLocks noChangeAspect="1"/>
          </p:cNvPicPr>
          <p:nvPr/>
        </p:nvPicPr>
        <p:blipFill>
          <a:blip r:embed="rId2"/>
          <a:stretch>
            <a:fillRect/>
          </a:stretch>
        </p:blipFill>
        <p:spPr>
          <a:xfrm>
            <a:off x="581192" y="5858799"/>
            <a:ext cx="9961727" cy="506012"/>
          </a:xfrm>
          <a:prstGeom prst="rect">
            <a:avLst/>
          </a:prstGeom>
        </p:spPr>
      </p:pic>
    </p:spTree>
    <p:extLst>
      <p:ext uri="{BB962C8B-B14F-4D97-AF65-F5344CB8AC3E}">
        <p14:creationId xmlns:p14="http://schemas.microsoft.com/office/powerpoint/2010/main" val="9747529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Crime and Number of Police officers in Albuquerque</a:t>
            </a:r>
            <a:endParaRPr lang="en-US" dirty="0"/>
          </a:p>
        </p:txBody>
      </p:sp>
      <p:sp>
        <p:nvSpPr>
          <p:cNvPr id="9" name="Rectangle 8"/>
          <p:cNvSpPr/>
          <p:nvPr/>
        </p:nvSpPr>
        <p:spPr>
          <a:xfrm>
            <a:off x="6707928" y="4163209"/>
            <a:ext cx="4404721" cy="338554"/>
          </a:xfrm>
          <a:prstGeom prst="rect">
            <a:avLst/>
          </a:prstGeom>
        </p:spPr>
        <p:txBody>
          <a:bodyPr wrap="square">
            <a:spAutoFit/>
          </a:bodyPr>
          <a:lstStyle/>
          <a:p>
            <a:r>
              <a:rPr lang="en-US" sz="800" dirty="0" smtClean="0">
                <a:latin typeface="Calibri" panose="020F0502020204030204" pitchFamily="34" charset="0"/>
                <a:ea typeface="Calibri" panose="020F0502020204030204" pitchFamily="34" charset="0"/>
                <a:cs typeface="Times New Roman" panose="02020603050405020304" pitchFamily="18" charset="0"/>
              </a:rPr>
              <a:t>Source: FBI. ABQ data </a:t>
            </a:r>
            <a:r>
              <a:rPr lang="en-US" sz="800" dirty="0">
                <a:latin typeface="Calibri" panose="020F0502020204030204" pitchFamily="34" charset="0"/>
                <a:ea typeface="Calibri" panose="020F0502020204030204" pitchFamily="34" charset="0"/>
                <a:cs typeface="Times New Roman" panose="02020603050405020304" pitchFamily="18" charset="0"/>
              </a:rPr>
              <a:t>for property crimes is </a:t>
            </a:r>
            <a:r>
              <a:rPr lang="en-US" sz="800" dirty="0" smtClean="0">
                <a:latin typeface="Calibri" panose="020F0502020204030204" pitchFamily="34" charset="0"/>
                <a:ea typeface="Calibri" panose="020F0502020204030204" pitchFamily="34" charset="0"/>
                <a:cs typeface="Times New Roman" panose="02020603050405020304" pitchFamily="18" charset="0"/>
              </a:rPr>
              <a:t>unavailable in 2012 </a:t>
            </a:r>
            <a:r>
              <a:rPr lang="en-US" sz="800" dirty="0">
                <a:latin typeface="Calibri" panose="020F0502020204030204" pitchFamily="34" charset="0"/>
                <a:ea typeface="Calibri" panose="020F0502020204030204" pitchFamily="34" charset="0"/>
                <a:cs typeface="Times New Roman" panose="02020603050405020304" pitchFamily="18" charset="0"/>
              </a:rPr>
              <a:t>because the FBI determined that the agency's data were </a:t>
            </a:r>
            <a:r>
              <a:rPr lang="en-US" sz="800" dirty="0" smtClean="0">
                <a:latin typeface="Calibri" panose="020F0502020204030204" pitchFamily="34" charset="0"/>
                <a:ea typeface="Calibri" panose="020F0502020204030204" pitchFamily="34" charset="0"/>
                <a:cs typeface="Times New Roman" panose="02020603050405020304" pitchFamily="18" charset="0"/>
              </a:rPr>
              <a:t>underreported.</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608816D7-0368-414D-836F-A6B2EAF14A05}" type="slidenum">
              <a:rPr lang="en-US" smtClean="0"/>
              <a:t>2</a:t>
            </a:fld>
            <a:endParaRPr lang="en-US" dirty="0"/>
          </a:p>
        </p:txBody>
      </p:sp>
      <p:graphicFrame>
        <p:nvGraphicFramePr>
          <p:cNvPr id="10" name="Chart 9"/>
          <p:cNvGraphicFramePr>
            <a:graphicFrameLocks noChangeAspect="1"/>
          </p:cNvGraphicFramePr>
          <p:nvPr>
            <p:extLst>
              <p:ext uri="{D42A27DB-BD31-4B8C-83A1-F6EECF244321}">
                <p14:modId xmlns:p14="http://schemas.microsoft.com/office/powerpoint/2010/main" val="3512408230"/>
              </p:ext>
            </p:extLst>
          </p:nvPr>
        </p:nvGraphicFramePr>
        <p:xfrm>
          <a:off x="581191" y="2021534"/>
          <a:ext cx="5319164" cy="329184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ontent Placeholder 10"/>
          <p:cNvGraphicFramePr>
            <a:graphicFrameLocks noGrp="1" noChangeAspect="1"/>
          </p:cNvGraphicFramePr>
          <p:nvPr>
            <p:ph idx="1"/>
            <p:extLst>
              <p:ext uri="{D42A27DB-BD31-4B8C-83A1-F6EECF244321}">
                <p14:modId xmlns:p14="http://schemas.microsoft.com/office/powerpoint/2010/main" val="1739279776"/>
              </p:ext>
            </p:extLst>
          </p:nvPr>
        </p:nvGraphicFramePr>
        <p:xfrm>
          <a:off x="5900355" y="2021534"/>
          <a:ext cx="5321808" cy="32918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878865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APD Recruiting</a:t>
            </a:r>
            <a:endParaRPr lang="en-US" dirty="0"/>
          </a:p>
        </p:txBody>
      </p:sp>
      <p:sp>
        <p:nvSpPr>
          <p:cNvPr id="5" name="Rectangle 4"/>
          <p:cNvSpPr/>
          <p:nvPr/>
        </p:nvSpPr>
        <p:spPr>
          <a:xfrm>
            <a:off x="1048871" y="2438400"/>
            <a:ext cx="3415553" cy="12998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smtClean="0"/>
              <a:t>1,369</a:t>
            </a:r>
          </a:p>
          <a:p>
            <a:pPr algn="ctr"/>
            <a:r>
              <a:rPr lang="en-US" dirty="0" smtClean="0"/>
              <a:t>Interest Cards Received</a:t>
            </a:r>
            <a:endParaRPr lang="en-US" dirty="0"/>
          </a:p>
        </p:txBody>
      </p:sp>
      <p:sp>
        <p:nvSpPr>
          <p:cNvPr id="6" name="Right Arrow 5"/>
          <p:cNvSpPr/>
          <p:nvPr/>
        </p:nvSpPr>
        <p:spPr>
          <a:xfrm>
            <a:off x="4773706" y="2949388"/>
            <a:ext cx="2043953"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lowchart: Process 9"/>
          <p:cNvSpPr/>
          <p:nvPr/>
        </p:nvSpPr>
        <p:spPr>
          <a:xfrm>
            <a:off x="7126941" y="2438400"/>
            <a:ext cx="3558989" cy="129091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t>200</a:t>
            </a:r>
          </a:p>
          <a:p>
            <a:pPr algn="ctr"/>
            <a:r>
              <a:rPr lang="en-US" dirty="0" smtClean="0"/>
              <a:t>Attend Entrance Exam</a:t>
            </a:r>
            <a:endParaRPr lang="en-US" dirty="0"/>
          </a:p>
        </p:txBody>
      </p:sp>
      <p:sp>
        <p:nvSpPr>
          <p:cNvPr id="11" name="Content Placeholder 8"/>
          <p:cNvSpPr txBox="1">
            <a:spLocks/>
          </p:cNvSpPr>
          <p:nvPr/>
        </p:nvSpPr>
        <p:spPr>
          <a:xfrm>
            <a:off x="733592" y="2332896"/>
            <a:ext cx="11029615" cy="3678303"/>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Font typeface="Wingdings 2" panose="05020102010507070707" pitchFamily="18" charset="2"/>
              <a:buNone/>
            </a:pPr>
            <a:endParaRPr lang="en-US" dirty="0" smtClean="0"/>
          </a:p>
          <a:p>
            <a:pPr marL="0" indent="0">
              <a:buFont typeface="Wingdings 2" panose="05020102010507070707" pitchFamily="18" charset="2"/>
              <a:buNone/>
            </a:pPr>
            <a:endParaRPr lang="en-US" dirty="0" smtClean="0"/>
          </a:p>
          <a:p>
            <a:pPr marL="0" indent="0">
              <a:buFont typeface="Wingdings 2" panose="05020102010507070707" pitchFamily="18" charset="2"/>
              <a:buNone/>
            </a:pPr>
            <a:endParaRPr lang="en-US" dirty="0"/>
          </a:p>
        </p:txBody>
      </p:sp>
      <p:sp>
        <p:nvSpPr>
          <p:cNvPr id="12" name="Content Placeholder 8"/>
          <p:cNvSpPr txBox="1">
            <a:spLocks/>
          </p:cNvSpPr>
          <p:nvPr/>
        </p:nvSpPr>
        <p:spPr>
          <a:xfrm>
            <a:off x="885992" y="2485296"/>
            <a:ext cx="11029615" cy="3678303"/>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Font typeface="Wingdings 2" panose="05020102010507070707" pitchFamily="18" charset="2"/>
              <a:buNone/>
            </a:pPr>
            <a:endParaRPr lang="en-US" dirty="0" smtClean="0"/>
          </a:p>
          <a:p>
            <a:pPr marL="0" indent="0">
              <a:buFont typeface="Wingdings 2" panose="05020102010507070707" pitchFamily="18" charset="2"/>
              <a:buNone/>
            </a:pPr>
            <a:endParaRPr lang="en-US" dirty="0" smtClean="0"/>
          </a:p>
          <a:p>
            <a:pPr marL="0" indent="0">
              <a:buFont typeface="Wingdings 2" panose="05020102010507070707" pitchFamily="18" charset="2"/>
              <a:buNone/>
            </a:pPr>
            <a:endParaRPr lang="en-US" dirty="0"/>
          </a:p>
        </p:txBody>
      </p:sp>
      <p:sp>
        <p:nvSpPr>
          <p:cNvPr id="16" name="Flowchart: Process 15"/>
          <p:cNvSpPr/>
          <p:nvPr/>
        </p:nvSpPr>
        <p:spPr>
          <a:xfrm>
            <a:off x="977152" y="4319363"/>
            <a:ext cx="3558989" cy="129091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t>28</a:t>
            </a:r>
          </a:p>
          <a:p>
            <a:pPr algn="ctr"/>
            <a:r>
              <a:rPr lang="en-US" dirty="0" smtClean="0"/>
              <a:t>Make it through Academy</a:t>
            </a:r>
            <a:endParaRPr lang="en-US" dirty="0"/>
          </a:p>
        </p:txBody>
      </p:sp>
      <p:sp>
        <p:nvSpPr>
          <p:cNvPr id="17" name="Right Arrow 16"/>
          <p:cNvSpPr/>
          <p:nvPr/>
        </p:nvSpPr>
        <p:spPr>
          <a:xfrm>
            <a:off x="4773706" y="4736222"/>
            <a:ext cx="2043953"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lowchart: Process 17"/>
          <p:cNvSpPr/>
          <p:nvPr/>
        </p:nvSpPr>
        <p:spPr>
          <a:xfrm>
            <a:off x="7126941" y="4319363"/>
            <a:ext cx="3558989" cy="129091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t>14% Yield</a:t>
            </a:r>
          </a:p>
          <a:p>
            <a:pPr algn="ctr"/>
            <a:endParaRPr lang="en-US" dirty="0"/>
          </a:p>
        </p:txBody>
      </p:sp>
      <p:sp>
        <p:nvSpPr>
          <p:cNvPr id="19" name="Slide Number Placeholder 18"/>
          <p:cNvSpPr>
            <a:spLocks noGrp="1"/>
          </p:cNvSpPr>
          <p:nvPr>
            <p:ph type="sldNum" sz="quarter" idx="12"/>
          </p:nvPr>
        </p:nvSpPr>
        <p:spPr/>
        <p:txBody>
          <a:bodyPr/>
          <a:lstStyle/>
          <a:p>
            <a:fld id="{608816D7-0368-414D-836F-A6B2EAF14A05}" type="slidenum">
              <a:rPr lang="en-US" smtClean="0"/>
              <a:t>3</a:t>
            </a:fld>
            <a:endParaRPr lang="en-US" dirty="0"/>
          </a:p>
        </p:txBody>
      </p:sp>
    </p:spTree>
    <p:extLst>
      <p:ext uri="{BB962C8B-B14F-4D97-AF65-F5344CB8AC3E}">
        <p14:creationId xmlns:p14="http://schemas.microsoft.com/office/powerpoint/2010/main" val="40369515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APD Specialized </a:t>
            </a:r>
            <a:r>
              <a:rPr lang="en-US" dirty="0"/>
              <a:t>Unit Numbers (2010 comparted to 2018)</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65188670"/>
              </p:ext>
            </p:extLst>
          </p:nvPr>
        </p:nvGraphicFramePr>
        <p:xfrm>
          <a:off x="7523774" y="2047526"/>
          <a:ext cx="3560780" cy="3664785"/>
        </p:xfrm>
        <a:graphic>
          <a:graphicData uri="http://schemas.openxmlformats.org/drawingml/2006/table">
            <a:tbl>
              <a:tblPr firstRow="1" firstCol="1" bandRow="1">
                <a:tableStyleId>{5C22544A-7EE6-4342-B048-85BDC9FD1C3A}</a:tableStyleId>
              </a:tblPr>
              <a:tblGrid>
                <a:gridCol w="2094872">
                  <a:extLst>
                    <a:ext uri="{9D8B030D-6E8A-4147-A177-3AD203B41FA5}">
                      <a16:colId xmlns:a16="http://schemas.microsoft.com/office/drawing/2014/main" val="20000"/>
                    </a:ext>
                  </a:extLst>
                </a:gridCol>
                <a:gridCol w="718416">
                  <a:extLst>
                    <a:ext uri="{9D8B030D-6E8A-4147-A177-3AD203B41FA5}">
                      <a16:colId xmlns:a16="http://schemas.microsoft.com/office/drawing/2014/main" val="20001"/>
                    </a:ext>
                  </a:extLst>
                </a:gridCol>
                <a:gridCol w="747492">
                  <a:extLst>
                    <a:ext uri="{9D8B030D-6E8A-4147-A177-3AD203B41FA5}">
                      <a16:colId xmlns:a16="http://schemas.microsoft.com/office/drawing/2014/main" val="20002"/>
                    </a:ext>
                  </a:extLst>
                </a:gridCol>
              </a:tblGrid>
              <a:tr h="288862">
                <a:tc>
                  <a:txBody>
                    <a:bodyPr/>
                    <a:lstStyle/>
                    <a:p>
                      <a:pPr marL="0" marR="0">
                        <a:lnSpc>
                          <a:spcPct val="107000"/>
                        </a:lnSpc>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smtClean="0">
                          <a:effectLst/>
                        </a:rPr>
                        <a:t>2010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smtClean="0">
                          <a:effectLst/>
                        </a:rPr>
                        <a:t>2018</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572406">
                <a:tc>
                  <a:txBody>
                    <a:bodyPr/>
                    <a:lstStyle/>
                    <a:p>
                      <a:pPr marL="0" marR="0" algn="l" defTabSz="457200" rtl="0" eaLnBrk="1" fontAlgn="b" latinLnBrk="0" hangingPunct="1">
                        <a:lnSpc>
                          <a:spcPct val="107000"/>
                        </a:lnSpc>
                        <a:spcBef>
                          <a:spcPts val="0"/>
                        </a:spcBef>
                        <a:spcAft>
                          <a:spcPts val="0"/>
                        </a:spcAft>
                      </a:pPr>
                      <a:r>
                        <a:rPr lang="en-US" sz="1400" b="1" kern="1200" dirty="0">
                          <a:solidFill>
                            <a:schemeClr val="lt1"/>
                          </a:solidFill>
                          <a:effectLst/>
                          <a:latin typeface="+mn-lt"/>
                          <a:ea typeface="+mn-ea"/>
                          <a:cs typeface="+mn-cs"/>
                        </a:rPr>
                        <a:t>School Resource </a:t>
                      </a:r>
                      <a:r>
                        <a:rPr lang="en-US" sz="1400" b="1" kern="1200" dirty="0" smtClean="0">
                          <a:solidFill>
                            <a:schemeClr val="lt1"/>
                          </a:solidFill>
                          <a:effectLst/>
                          <a:latin typeface="+mn-lt"/>
                          <a:ea typeface="+mn-ea"/>
                          <a:cs typeface="+mn-cs"/>
                        </a:rPr>
                        <a:t>Officers*</a:t>
                      </a:r>
                      <a:endParaRPr lang="en-US" sz="1400" b="1" kern="1200" dirty="0">
                        <a:solidFill>
                          <a:schemeClr val="lt1"/>
                        </a:solidFill>
                        <a:effectLst/>
                        <a:latin typeface="+mn-lt"/>
                        <a:ea typeface="+mn-ea"/>
                        <a:cs typeface="+mn-cs"/>
                      </a:endParaRPr>
                    </a:p>
                  </a:txBody>
                  <a:tcPr marL="9525" marR="9525" marT="9525" marB="0" anchor="b"/>
                </a:tc>
                <a:tc>
                  <a:txBody>
                    <a:bodyPr/>
                    <a:lstStyle/>
                    <a:p>
                      <a:pPr algn="r" fontAlgn="b"/>
                      <a:r>
                        <a:rPr lang="en-US" sz="1400" b="0" i="0" u="none" strike="noStrike" dirty="0">
                          <a:solidFill>
                            <a:srgbClr val="000000"/>
                          </a:solidFill>
                          <a:effectLst/>
                          <a:latin typeface="Calibri" panose="020F0502020204030204" pitchFamily="34" charset="0"/>
                        </a:rPr>
                        <a:t>48</a:t>
                      </a:r>
                    </a:p>
                  </a:txBody>
                  <a:tcPr marL="9525" marR="9525" marT="9525" marB="0" anchor="b"/>
                </a:tc>
                <a:tc>
                  <a:txBody>
                    <a:bodyPr/>
                    <a:lstStyle/>
                    <a:p>
                      <a:pPr algn="r" fontAlgn="b"/>
                      <a:r>
                        <a:rPr lang="en-US" sz="1400" b="0" i="0" u="none" strike="noStrike" dirty="0">
                          <a:solidFill>
                            <a:srgbClr val="000000"/>
                          </a:solidFill>
                          <a:effectLst/>
                          <a:latin typeface="Calibri" panose="020F0502020204030204" pitchFamily="34" charset="0"/>
                        </a:rPr>
                        <a:t>8</a:t>
                      </a:r>
                    </a:p>
                  </a:txBody>
                  <a:tcPr marL="9525" marR="9525" marT="9525" marB="0" anchor="b"/>
                </a:tc>
                <a:extLst>
                  <a:ext uri="{0D108BD9-81ED-4DB2-BD59-A6C34878D82A}">
                    <a16:rowId xmlns:a16="http://schemas.microsoft.com/office/drawing/2014/main" val="10001"/>
                  </a:ext>
                </a:extLst>
              </a:tr>
              <a:tr h="296465">
                <a:tc>
                  <a:txBody>
                    <a:bodyPr/>
                    <a:lstStyle/>
                    <a:p>
                      <a:pPr marL="0" marR="0" algn="l" defTabSz="457200" rtl="0" eaLnBrk="1" fontAlgn="b" latinLnBrk="0" hangingPunct="1">
                        <a:lnSpc>
                          <a:spcPct val="107000"/>
                        </a:lnSpc>
                        <a:spcBef>
                          <a:spcPts val="0"/>
                        </a:spcBef>
                        <a:spcAft>
                          <a:spcPts val="0"/>
                        </a:spcAft>
                      </a:pPr>
                      <a:r>
                        <a:rPr lang="en-US" sz="1400" b="1" kern="1200" dirty="0">
                          <a:solidFill>
                            <a:schemeClr val="lt1"/>
                          </a:solidFill>
                          <a:effectLst/>
                          <a:latin typeface="+mn-lt"/>
                          <a:ea typeface="+mn-ea"/>
                          <a:cs typeface="+mn-cs"/>
                        </a:rPr>
                        <a:t>Narcotics</a:t>
                      </a:r>
                    </a:p>
                  </a:txBody>
                  <a:tcPr marL="9525" marR="9525" marT="9525" marB="0" anchor="b"/>
                </a:tc>
                <a:tc>
                  <a:txBody>
                    <a:bodyPr/>
                    <a:lstStyle/>
                    <a:p>
                      <a:pPr algn="r" fontAlgn="b"/>
                      <a:r>
                        <a:rPr lang="en-US" sz="1400" b="0" i="0" u="none" strike="noStrike" dirty="0">
                          <a:solidFill>
                            <a:srgbClr val="000000"/>
                          </a:solidFill>
                          <a:effectLst/>
                          <a:latin typeface="Calibri" panose="020F0502020204030204" pitchFamily="34" charset="0"/>
                        </a:rPr>
                        <a:t>24</a:t>
                      </a:r>
                    </a:p>
                  </a:txBody>
                  <a:tcPr marL="9525" marR="9525" marT="9525" marB="0" anchor="b"/>
                </a:tc>
                <a:tc>
                  <a:txBody>
                    <a:bodyPr/>
                    <a:lstStyle/>
                    <a:p>
                      <a:pPr algn="r" fontAlgn="b"/>
                      <a:r>
                        <a:rPr lang="en-US" sz="1400" b="0" i="0" u="none" strike="noStrike" dirty="0">
                          <a:solidFill>
                            <a:srgbClr val="000000"/>
                          </a:solidFill>
                          <a:effectLst/>
                          <a:latin typeface="Calibri" panose="020F0502020204030204" pitchFamily="34" charset="0"/>
                        </a:rPr>
                        <a:t>6</a:t>
                      </a:r>
                    </a:p>
                  </a:txBody>
                  <a:tcPr marL="9525" marR="9525" marT="9525" marB="0" anchor="b"/>
                </a:tc>
                <a:extLst>
                  <a:ext uri="{0D108BD9-81ED-4DB2-BD59-A6C34878D82A}">
                    <a16:rowId xmlns:a16="http://schemas.microsoft.com/office/drawing/2014/main" val="10002"/>
                  </a:ext>
                </a:extLst>
              </a:tr>
              <a:tr h="296465">
                <a:tc>
                  <a:txBody>
                    <a:bodyPr/>
                    <a:lstStyle/>
                    <a:p>
                      <a:pPr marL="0" marR="0" algn="l" defTabSz="457200" rtl="0" eaLnBrk="1" fontAlgn="b" latinLnBrk="0" hangingPunct="1">
                        <a:lnSpc>
                          <a:spcPct val="107000"/>
                        </a:lnSpc>
                        <a:spcBef>
                          <a:spcPts val="0"/>
                        </a:spcBef>
                        <a:spcAft>
                          <a:spcPts val="0"/>
                        </a:spcAft>
                      </a:pPr>
                      <a:r>
                        <a:rPr lang="en-US" sz="1400" b="1" kern="1200" dirty="0">
                          <a:solidFill>
                            <a:schemeClr val="lt1"/>
                          </a:solidFill>
                          <a:effectLst/>
                          <a:latin typeface="+mn-lt"/>
                          <a:ea typeface="+mn-ea"/>
                          <a:cs typeface="+mn-cs"/>
                        </a:rPr>
                        <a:t>Vice</a:t>
                      </a:r>
                    </a:p>
                  </a:txBody>
                  <a:tcPr marL="9525" marR="9525" marT="9525" marB="0" anchor="b"/>
                </a:tc>
                <a:tc>
                  <a:txBody>
                    <a:bodyPr/>
                    <a:lstStyle/>
                    <a:p>
                      <a:pPr algn="r" fontAlgn="b"/>
                      <a:r>
                        <a:rPr lang="en-US" sz="1400" b="0" i="0" u="none" strike="noStrike" dirty="0">
                          <a:solidFill>
                            <a:srgbClr val="000000"/>
                          </a:solidFill>
                          <a:effectLst/>
                          <a:latin typeface="Calibri" panose="020F0502020204030204" pitchFamily="34" charset="0"/>
                        </a:rPr>
                        <a:t>8</a:t>
                      </a:r>
                    </a:p>
                  </a:txBody>
                  <a:tcPr marL="9525" marR="9525" marT="9525" marB="0" anchor="b"/>
                </a:tc>
                <a:tc>
                  <a:txBody>
                    <a:bodyPr/>
                    <a:lstStyle/>
                    <a:p>
                      <a:pPr algn="r" fontAlgn="b"/>
                      <a:r>
                        <a:rPr lang="en-US" sz="1400" b="0" i="0" u="none" strike="noStrike" dirty="0">
                          <a:solidFill>
                            <a:srgbClr val="000000"/>
                          </a:solidFill>
                          <a:effectLst/>
                          <a:latin typeface="Calibri" panose="020F0502020204030204" pitchFamily="34" charset="0"/>
                        </a:rPr>
                        <a:t>2</a:t>
                      </a:r>
                    </a:p>
                  </a:txBody>
                  <a:tcPr marL="9525" marR="9525" marT="9525" marB="0" anchor="b"/>
                </a:tc>
                <a:extLst>
                  <a:ext uri="{0D108BD9-81ED-4DB2-BD59-A6C34878D82A}">
                    <a16:rowId xmlns:a16="http://schemas.microsoft.com/office/drawing/2014/main" val="10003"/>
                  </a:ext>
                </a:extLst>
              </a:tr>
              <a:tr h="296465">
                <a:tc>
                  <a:txBody>
                    <a:bodyPr/>
                    <a:lstStyle/>
                    <a:p>
                      <a:pPr marL="0" marR="0" algn="l" defTabSz="457200" rtl="0" eaLnBrk="1" fontAlgn="b" latinLnBrk="0" hangingPunct="1">
                        <a:lnSpc>
                          <a:spcPct val="107000"/>
                        </a:lnSpc>
                        <a:spcBef>
                          <a:spcPts val="0"/>
                        </a:spcBef>
                        <a:spcAft>
                          <a:spcPts val="0"/>
                        </a:spcAft>
                      </a:pPr>
                      <a:r>
                        <a:rPr lang="en-US" sz="1400" b="1" kern="1200" dirty="0">
                          <a:solidFill>
                            <a:schemeClr val="lt1"/>
                          </a:solidFill>
                          <a:effectLst/>
                          <a:latin typeface="+mn-lt"/>
                          <a:ea typeface="+mn-ea"/>
                          <a:cs typeface="+mn-cs"/>
                        </a:rPr>
                        <a:t>Gangs</a:t>
                      </a:r>
                    </a:p>
                  </a:txBody>
                  <a:tcPr marL="9525" marR="9525" marT="9525" marB="0" anchor="b"/>
                </a:tc>
                <a:tc>
                  <a:txBody>
                    <a:bodyPr/>
                    <a:lstStyle/>
                    <a:p>
                      <a:pPr algn="r" fontAlgn="b"/>
                      <a:r>
                        <a:rPr lang="en-US" sz="1400" b="0" i="0" u="none" strike="noStrike" dirty="0">
                          <a:solidFill>
                            <a:srgbClr val="000000"/>
                          </a:solidFill>
                          <a:effectLst/>
                          <a:latin typeface="Calibri" panose="020F0502020204030204" pitchFamily="34" charset="0"/>
                        </a:rPr>
                        <a:t>9</a:t>
                      </a:r>
                    </a:p>
                  </a:txBody>
                  <a:tcPr marL="9525" marR="9525" marT="9525" marB="0" anchor="b"/>
                </a:tc>
                <a:tc>
                  <a:txBody>
                    <a:bodyPr/>
                    <a:lstStyle/>
                    <a:p>
                      <a:pPr algn="r" fontAlgn="b"/>
                      <a:r>
                        <a:rPr lang="en-US" sz="1400" b="0" i="0" u="none" strike="noStrike" dirty="0">
                          <a:solidFill>
                            <a:srgbClr val="000000"/>
                          </a:solidFill>
                          <a:effectLst/>
                          <a:latin typeface="Calibri" panose="020F0502020204030204" pitchFamily="34" charset="0"/>
                        </a:rPr>
                        <a:t>6</a:t>
                      </a:r>
                    </a:p>
                  </a:txBody>
                  <a:tcPr marL="9525" marR="9525" marT="9525" marB="0" anchor="b"/>
                </a:tc>
                <a:extLst>
                  <a:ext uri="{0D108BD9-81ED-4DB2-BD59-A6C34878D82A}">
                    <a16:rowId xmlns:a16="http://schemas.microsoft.com/office/drawing/2014/main" val="10004"/>
                  </a:ext>
                </a:extLst>
              </a:tr>
              <a:tr h="296465">
                <a:tc>
                  <a:txBody>
                    <a:bodyPr/>
                    <a:lstStyle/>
                    <a:p>
                      <a:pPr marL="0" marR="0" algn="l" defTabSz="457200" rtl="0" eaLnBrk="1" fontAlgn="b" latinLnBrk="0" hangingPunct="1">
                        <a:lnSpc>
                          <a:spcPct val="107000"/>
                        </a:lnSpc>
                        <a:spcBef>
                          <a:spcPts val="0"/>
                        </a:spcBef>
                        <a:spcAft>
                          <a:spcPts val="0"/>
                        </a:spcAft>
                      </a:pPr>
                      <a:r>
                        <a:rPr lang="en-US" sz="1400" b="1" kern="1200" dirty="0">
                          <a:solidFill>
                            <a:schemeClr val="lt1"/>
                          </a:solidFill>
                          <a:effectLst/>
                          <a:latin typeface="+mn-lt"/>
                          <a:ea typeface="+mn-ea"/>
                          <a:cs typeface="+mn-cs"/>
                        </a:rPr>
                        <a:t>White Collar Crime</a:t>
                      </a:r>
                    </a:p>
                  </a:txBody>
                  <a:tcPr marL="9525" marR="9525" marT="9525" marB="0" anchor="b"/>
                </a:tc>
                <a:tc>
                  <a:txBody>
                    <a:bodyPr/>
                    <a:lstStyle/>
                    <a:p>
                      <a:pPr algn="r" fontAlgn="b"/>
                      <a:r>
                        <a:rPr lang="en-US" sz="1400" b="0" i="0" u="none" strike="noStrike" dirty="0">
                          <a:solidFill>
                            <a:srgbClr val="000000"/>
                          </a:solidFill>
                          <a:effectLst/>
                          <a:latin typeface="Calibri" panose="020F0502020204030204" pitchFamily="34" charset="0"/>
                        </a:rPr>
                        <a:t>6</a:t>
                      </a:r>
                    </a:p>
                  </a:txBody>
                  <a:tcPr marL="9525" marR="9525" marT="9525" marB="0" anchor="b"/>
                </a:tc>
                <a:tc>
                  <a:txBody>
                    <a:bodyPr/>
                    <a:lstStyle/>
                    <a:p>
                      <a:pPr algn="r" fontAlgn="b"/>
                      <a:r>
                        <a:rPr lang="en-US" sz="1400" b="0" i="0" u="none" strike="noStrike" dirty="0">
                          <a:solidFill>
                            <a:srgbClr val="000000"/>
                          </a:solidFill>
                          <a:effectLst/>
                          <a:latin typeface="Calibri" panose="020F0502020204030204" pitchFamily="34" charset="0"/>
                        </a:rPr>
                        <a:t>1</a:t>
                      </a:r>
                    </a:p>
                  </a:txBody>
                  <a:tcPr marL="9525" marR="9525" marT="9525" marB="0" anchor="b"/>
                </a:tc>
                <a:extLst>
                  <a:ext uri="{0D108BD9-81ED-4DB2-BD59-A6C34878D82A}">
                    <a16:rowId xmlns:a16="http://schemas.microsoft.com/office/drawing/2014/main" val="10005"/>
                  </a:ext>
                </a:extLst>
              </a:tr>
              <a:tr h="296465">
                <a:tc>
                  <a:txBody>
                    <a:bodyPr/>
                    <a:lstStyle/>
                    <a:p>
                      <a:pPr marL="0" marR="0" algn="l" defTabSz="457200" rtl="0" eaLnBrk="1" fontAlgn="b" latinLnBrk="0" hangingPunct="1">
                        <a:lnSpc>
                          <a:spcPct val="107000"/>
                        </a:lnSpc>
                        <a:spcBef>
                          <a:spcPts val="0"/>
                        </a:spcBef>
                        <a:spcAft>
                          <a:spcPts val="0"/>
                        </a:spcAft>
                      </a:pPr>
                      <a:r>
                        <a:rPr lang="en-US" sz="1400" b="1" kern="1200" dirty="0">
                          <a:solidFill>
                            <a:schemeClr val="lt1"/>
                          </a:solidFill>
                          <a:effectLst/>
                          <a:latin typeface="+mn-lt"/>
                          <a:ea typeface="+mn-ea"/>
                          <a:cs typeface="+mn-cs"/>
                        </a:rPr>
                        <a:t>Burglary Unit</a:t>
                      </a:r>
                    </a:p>
                  </a:txBody>
                  <a:tcPr marL="9525" marR="9525" marT="9525" marB="0" anchor="b"/>
                </a:tc>
                <a:tc>
                  <a:txBody>
                    <a:bodyPr/>
                    <a:lstStyle/>
                    <a:p>
                      <a:pPr algn="r" fontAlgn="b"/>
                      <a:r>
                        <a:rPr lang="en-US" sz="1400" b="0" i="0" u="none" strike="noStrike" dirty="0">
                          <a:solidFill>
                            <a:srgbClr val="000000"/>
                          </a:solidFill>
                          <a:effectLst/>
                          <a:latin typeface="Calibri" panose="020F0502020204030204" pitchFamily="34" charset="0"/>
                        </a:rPr>
                        <a:t>13</a:t>
                      </a:r>
                    </a:p>
                  </a:txBody>
                  <a:tcPr marL="9525" marR="9525" marT="9525" marB="0" anchor="b"/>
                </a:tc>
                <a:tc>
                  <a:txBody>
                    <a:bodyPr/>
                    <a:lstStyle/>
                    <a:p>
                      <a:pPr algn="r" fontAlgn="b"/>
                      <a:r>
                        <a:rPr lang="en-US" sz="1400" b="0" i="0" u="none" strike="noStrike" dirty="0">
                          <a:solidFill>
                            <a:srgbClr val="000000"/>
                          </a:solidFill>
                          <a:effectLst/>
                          <a:latin typeface="Calibri" panose="020F0502020204030204" pitchFamily="34" charset="0"/>
                        </a:rPr>
                        <a:t>0</a:t>
                      </a:r>
                    </a:p>
                  </a:txBody>
                  <a:tcPr marL="9525" marR="9525" marT="9525" marB="0" anchor="b"/>
                </a:tc>
                <a:extLst>
                  <a:ext uri="{0D108BD9-81ED-4DB2-BD59-A6C34878D82A}">
                    <a16:rowId xmlns:a16="http://schemas.microsoft.com/office/drawing/2014/main" val="10006"/>
                  </a:ext>
                </a:extLst>
              </a:tr>
              <a:tr h="341433">
                <a:tc>
                  <a:txBody>
                    <a:bodyPr/>
                    <a:lstStyle/>
                    <a:p>
                      <a:pPr marL="0" marR="0" algn="l" defTabSz="457200" rtl="0" eaLnBrk="1" fontAlgn="b" latinLnBrk="0" hangingPunct="1">
                        <a:lnSpc>
                          <a:spcPct val="107000"/>
                        </a:lnSpc>
                        <a:spcBef>
                          <a:spcPts val="0"/>
                        </a:spcBef>
                        <a:spcAft>
                          <a:spcPts val="0"/>
                        </a:spcAft>
                      </a:pPr>
                      <a:r>
                        <a:rPr lang="en-US" sz="1400" b="1" kern="1200" dirty="0">
                          <a:solidFill>
                            <a:schemeClr val="lt1"/>
                          </a:solidFill>
                          <a:effectLst/>
                          <a:latin typeface="+mn-lt"/>
                          <a:ea typeface="+mn-ea"/>
                          <a:cs typeface="+mn-cs"/>
                        </a:rPr>
                        <a:t>Auto Theft/Night Unit</a:t>
                      </a:r>
                    </a:p>
                  </a:txBody>
                  <a:tcPr marL="9525" marR="9525" marT="9525" marB="0" anchor="b"/>
                </a:tc>
                <a:tc>
                  <a:txBody>
                    <a:bodyPr/>
                    <a:lstStyle/>
                    <a:p>
                      <a:pPr algn="r" fontAlgn="b"/>
                      <a:r>
                        <a:rPr lang="en-US" sz="1400" b="0" i="0" u="none" strike="noStrike" dirty="0">
                          <a:solidFill>
                            <a:srgbClr val="000000"/>
                          </a:solidFill>
                          <a:effectLst/>
                          <a:latin typeface="Calibri" panose="020F0502020204030204" pitchFamily="34" charset="0"/>
                        </a:rPr>
                        <a:t>19</a:t>
                      </a:r>
                    </a:p>
                  </a:txBody>
                  <a:tcPr marL="9525" marR="9525" marT="9525" marB="0" anchor="b"/>
                </a:tc>
                <a:tc>
                  <a:txBody>
                    <a:bodyPr/>
                    <a:lstStyle/>
                    <a:p>
                      <a:pPr algn="r" fontAlgn="b"/>
                      <a:r>
                        <a:rPr lang="en-US" sz="1400" b="0" i="0" u="none" strike="noStrike" dirty="0">
                          <a:solidFill>
                            <a:srgbClr val="000000"/>
                          </a:solidFill>
                          <a:effectLst/>
                          <a:latin typeface="Calibri" panose="020F0502020204030204" pitchFamily="34" charset="0"/>
                        </a:rPr>
                        <a:t>5</a:t>
                      </a:r>
                    </a:p>
                  </a:txBody>
                  <a:tcPr marL="9525" marR="9525" marT="9525" marB="0" anchor="b"/>
                </a:tc>
                <a:extLst>
                  <a:ext uri="{0D108BD9-81ED-4DB2-BD59-A6C34878D82A}">
                    <a16:rowId xmlns:a16="http://schemas.microsoft.com/office/drawing/2014/main" val="10007"/>
                  </a:ext>
                </a:extLst>
              </a:tr>
              <a:tr h="296465">
                <a:tc>
                  <a:txBody>
                    <a:bodyPr/>
                    <a:lstStyle/>
                    <a:p>
                      <a:pPr marL="0" marR="0" algn="l" defTabSz="457200" rtl="0" eaLnBrk="1" fontAlgn="b" latinLnBrk="0" hangingPunct="1">
                        <a:lnSpc>
                          <a:spcPct val="107000"/>
                        </a:lnSpc>
                        <a:spcBef>
                          <a:spcPts val="0"/>
                        </a:spcBef>
                        <a:spcAft>
                          <a:spcPts val="0"/>
                        </a:spcAft>
                      </a:pPr>
                      <a:r>
                        <a:rPr lang="en-US" sz="1400" b="1" kern="1200" dirty="0">
                          <a:solidFill>
                            <a:schemeClr val="lt1"/>
                          </a:solidFill>
                          <a:effectLst/>
                          <a:latin typeface="+mn-lt"/>
                          <a:ea typeface="+mn-ea"/>
                          <a:cs typeface="+mn-cs"/>
                        </a:rPr>
                        <a:t>Homicide</a:t>
                      </a:r>
                    </a:p>
                  </a:txBody>
                  <a:tcPr marL="9525" marR="9525" marT="9525" marB="0" anchor="b"/>
                </a:tc>
                <a:tc>
                  <a:txBody>
                    <a:bodyPr/>
                    <a:lstStyle/>
                    <a:p>
                      <a:pPr algn="r" fontAlgn="b"/>
                      <a:r>
                        <a:rPr lang="en-US" sz="1400" b="0" i="0" u="none" strike="noStrike" dirty="0">
                          <a:solidFill>
                            <a:srgbClr val="000000"/>
                          </a:solidFill>
                          <a:effectLst/>
                          <a:latin typeface="Calibri" panose="020F0502020204030204" pitchFamily="34" charset="0"/>
                        </a:rPr>
                        <a:t>9</a:t>
                      </a:r>
                    </a:p>
                  </a:txBody>
                  <a:tcPr marL="9525" marR="9525" marT="9525" marB="0" anchor="b"/>
                </a:tc>
                <a:tc>
                  <a:txBody>
                    <a:bodyPr/>
                    <a:lstStyle/>
                    <a:p>
                      <a:pPr algn="r" fontAlgn="b"/>
                      <a:r>
                        <a:rPr lang="en-US" sz="1400" b="0" i="0" u="none" strike="noStrike" dirty="0">
                          <a:solidFill>
                            <a:srgbClr val="000000"/>
                          </a:solidFill>
                          <a:effectLst/>
                          <a:latin typeface="Calibri" panose="020F0502020204030204" pitchFamily="34" charset="0"/>
                        </a:rPr>
                        <a:t>6</a:t>
                      </a:r>
                    </a:p>
                  </a:txBody>
                  <a:tcPr marL="9525" marR="9525" marT="9525" marB="0" anchor="b"/>
                </a:tc>
                <a:extLst>
                  <a:ext uri="{0D108BD9-81ED-4DB2-BD59-A6C34878D82A}">
                    <a16:rowId xmlns:a16="http://schemas.microsoft.com/office/drawing/2014/main" val="10008"/>
                  </a:ext>
                </a:extLst>
              </a:tr>
              <a:tr h="296465">
                <a:tc>
                  <a:txBody>
                    <a:bodyPr/>
                    <a:lstStyle/>
                    <a:p>
                      <a:pPr marL="0" marR="0" algn="l" defTabSz="457200" rtl="0" eaLnBrk="1" fontAlgn="b" latinLnBrk="0" hangingPunct="1">
                        <a:lnSpc>
                          <a:spcPct val="107000"/>
                        </a:lnSpc>
                        <a:spcBef>
                          <a:spcPts val="0"/>
                        </a:spcBef>
                        <a:spcAft>
                          <a:spcPts val="0"/>
                        </a:spcAft>
                      </a:pPr>
                      <a:r>
                        <a:rPr lang="en-US" sz="1400" b="1" kern="1200" dirty="0">
                          <a:solidFill>
                            <a:schemeClr val="lt1"/>
                          </a:solidFill>
                          <a:effectLst/>
                          <a:latin typeface="+mn-lt"/>
                          <a:ea typeface="+mn-ea"/>
                          <a:cs typeface="+mn-cs"/>
                        </a:rPr>
                        <a:t>DWI</a:t>
                      </a:r>
                    </a:p>
                  </a:txBody>
                  <a:tcPr marL="9525" marR="9525" marT="9525" marB="0" anchor="b"/>
                </a:tc>
                <a:tc>
                  <a:txBody>
                    <a:bodyPr/>
                    <a:lstStyle/>
                    <a:p>
                      <a:pPr algn="r" fontAlgn="b"/>
                      <a:r>
                        <a:rPr lang="en-US" sz="1400" b="0" i="0" u="none" strike="noStrike" dirty="0">
                          <a:solidFill>
                            <a:srgbClr val="000000"/>
                          </a:solidFill>
                          <a:effectLst/>
                          <a:latin typeface="Calibri" panose="020F0502020204030204" pitchFamily="34" charset="0"/>
                        </a:rPr>
                        <a:t>13</a:t>
                      </a:r>
                    </a:p>
                  </a:txBody>
                  <a:tcPr marL="9525" marR="9525" marT="9525" marB="0" anchor="b"/>
                </a:tc>
                <a:tc>
                  <a:txBody>
                    <a:bodyPr/>
                    <a:lstStyle/>
                    <a:p>
                      <a:pPr algn="r" fontAlgn="b"/>
                      <a:r>
                        <a:rPr lang="en-US" sz="1400" b="0" i="0" u="none" strike="noStrike" dirty="0">
                          <a:solidFill>
                            <a:srgbClr val="000000"/>
                          </a:solidFill>
                          <a:effectLst/>
                          <a:latin typeface="Calibri" panose="020F0502020204030204" pitchFamily="34" charset="0"/>
                        </a:rPr>
                        <a:t>8</a:t>
                      </a:r>
                    </a:p>
                  </a:txBody>
                  <a:tcPr marL="9525" marR="9525" marT="9525" marB="0" anchor="b"/>
                </a:tc>
                <a:extLst>
                  <a:ext uri="{0D108BD9-81ED-4DB2-BD59-A6C34878D82A}">
                    <a16:rowId xmlns:a16="http://schemas.microsoft.com/office/drawing/2014/main" val="10009"/>
                  </a:ext>
                </a:extLst>
              </a:tr>
              <a:tr h="386829">
                <a:tc>
                  <a:txBody>
                    <a:bodyPr/>
                    <a:lstStyle/>
                    <a:p>
                      <a:pPr marL="0" marR="0" algn="l" defTabSz="457200" rtl="0" eaLnBrk="1" fontAlgn="b" latinLnBrk="0" hangingPunct="1">
                        <a:lnSpc>
                          <a:spcPct val="107000"/>
                        </a:lnSpc>
                        <a:spcBef>
                          <a:spcPts val="0"/>
                        </a:spcBef>
                        <a:spcAft>
                          <a:spcPts val="0"/>
                        </a:spcAft>
                      </a:pPr>
                      <a:r>
                        <a:rPr lang="en-US" sz="1400" b="1" kern="1200" dirty="0">
                          <a:solidFill>
                            <a:schemeClr val="lt1"/>
                          </a:solidFill>
                          <a:effectLst/>
                          <a:latin typeface="+mn-lt"/>
                          <a:ea typeface="+mn-ea"/>
                          <a:cs typeface="+mn-cs"/>
                        </a:rPr>
                        <a:t>Crimes Against Children</a:t>
                      </a:r>
                    </a:p>
                  </a:txBody>
                  <a:tcPr marL="9525" marR="9525" marT="9525" marB="0" anchor="b"/>
                </a:tc>
                <a:tc>
                  <a:txBody>
                    <a:bodyPr/>
                    <a:lstStyle/>
                    <a:p>
                      <a:pPr algn="r" fontAlgn="b"/>
                      <a:r>
                        <a:rPr lang="en-US" sz="1400" b="0" i="0" u="none" strike="noStrike" dirty="0">
                          <a:solidFill>
                            <a:srgbClr val="000000"/>
                          </a:solidFill>
                          <a:effectLst/>
                          <a:latin typeface="Calibri" panose="020F0502020204030204" pitchFamily="34" charset="0"/>
                        </a:rPr>
                        <a:t>12</a:t>
                      </a:r>
                    </a:p>
                  </a:txBody>
                  <a:tcPr marL="9525" marR="9525" marT="9525" marB="0" anchor="b"/>
                </a:tc>
                <a:tc>
                  <a:txBody>
                    <a:bodyPr/>
                    <a:lstStyle/>
                    <a:p>
                      <a:pPr algn="r" fontAlgn="b"/>
                      <a:r>
                        <a:rPr lang="en-US" sz="1400" b="0" i="0" u="none" strike="noStrike" dirty="0">
                          <a:solidFill>
                            <a:srgbClr val="000000"/>
                          </a:solidFill>
                          <a:effectLst/>
                          <a:latin typeface="Calibri" panose="020F0502020204030204" pitchFamily="34" charset="0"/>
                        </a:rPr>
                        <a:t>5</a:t>
                      </a:r>
                    </a:p>
                  </a:txBody>
                  <a:tcPr marL="9525" marR="9525" marT="9525" marB="0" anchor="b"/>
                </a:tc>
                <a:extLst>
                  <a:ext uri="{0D108BD9-81ED-4DB2-BD59-A6C34878D82A}">
                    <a16:rowId xmlns:a16="http://schemas.microsoft.com/office/drawing/2014/main" val="10010"/>
                  </a:ext>
                </a:extLst>
              </a:tr>
            </a:tbl>
          </a:graphicData>
        </a:graphic>
      </p:graphicFrame>
      <p:sp>
        <p:nvSpPr>
          <p:cNvPr id="3" name="Slide Number Placeholder 2"/>
          <p:cNvSpPr>
            <a:spLocks noGrp="1"/>
          </p:cNvSpPr>
          <p:nvPr>
            <p:ph type="sldNum" sz="quarter" idx="12"/>
          </p:nvPr>
        </p:nvSpPr>
        <p:spPr/>
        <p:txBody>
          <a:bodyPr/>
          <a:lstStyle/>
          <a:p>
            <a:fld id="{608816D7-0368-414D-836F-A6B2EAF14A05}" type="slidenum">
              <a:rPr lang="en-US" smtClean="0"/>
              <a:t>4</a:t>
            </a:fld>
            <a:endParaRPr lang="en-US" dirty="0"/>
          </a:p>
        </p:txBody>
      </p:sp>
      <p:graphicFrame>
        <p:nvGraphicFramePr>
          <p:cNvPr id="8" name="Chart 7"/>
          <p:cNvGraphicFramePr/>
          <p:nvPr>
            <p:extLst>
              <p:ext uri="{D42A27DB-BD31-4B8C-83A1-F6EECF244321}">
                <p14:modId xmlns:p14="http://schemas.microsoft.com/office/powerpoint/2010/main" val="3005760931"/>
              </p:ext>
            </p:extLst>
          </p:nvPr>
        </p:nvGraphicFramePr>
        <p:xfrm>
          <a:off x="925157" y="2061883"/>
          <a:ext cx="5538395" cy="3894254"/>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7622771" y="5843847"/>
            <a:ext cx="3399905" cy="461665"/>
          </a:xfrm>
          <a:prstGeom prst="rect">
            <a:avLst/>
          </a:prstGeom>
          <a:noFill/>
        </p:spPr>
        <p:txBody>
          <a:bodyPr wrap="square" rtlCol="0">
            <a:spAutoFit/>
          </a:bodyPr>
          <a:lstStyle/>
          <a:p>
            <a:r>
              <a:rPr lang="en-US" sz="1200" dirty="0" smtClean="0"/>
              <a:t>* Coincides with APS forming its own police department</a:t>
            </a:r>
            <a:endParaRPr lang="en-US" sz="1200" dirty="0"/>
          </a:p>
        </p:txBody>
      </p:sp>
    </p:spTree>
    <p:extLst>
      <p:ext uri="{BB962C8B-B14F-4D97-AF65-F5344CB8AC3E}">
        <p14:creationId xmlns:p14="http://schemas.microsoft.com/office/powerpoint/2010/main" val="36659668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Crime by type and Number of Officers</a:t>
            </a:r>
            <a:endParaRPr lang="en-US" dirty="0"/>
          </a:p>
        </p:txBody>
      </p:sp>
      <p:sp>
        <p:nvSpPr>
          <p:cNvPr id="3" name="Slide Number Placeholder 2"/>
          <p:cNvSpPr>
            <a:spLocks noGrp="1"/>
          </p:cNvSpPr>
          <p:nvPr>
            <p:ph type="sldNum" sz="quarter" idx="12"/>
          </p:nvPr>
        </p:nvSpPr>
        <p:spPr/>
        <p:txBody>
          <a:bodyPr/>
          <a:lstStyle/>
          <a:p>
            <a:fld id="{608816D7-0368-414D-836F-A6B2EAF14A05}" type="slidenum">
              <a:rPr lang="en-US" smtClean="0"/>
              <a:t>5</a:t>
            </a:fld>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6638365"/>
              </p:ext>
            </p:extLst>
          </p:nvPr>
        </p:nvGraphicFramePr>
        <p:xfrm>
          <a:off x="581025" y="2181225"/>
          <a:ext cx="11029950" cy="36782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454240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Recruitment strategies that APD intends to pursue, budget </a:t>
            </a:r>
            <a:r>
              <a:rPr lang="en-US" dirty="0" smtClean="0"/>
              <a:t>permitting</a:t>
            </a:r>
            <a:endParaRPr lang="en-US" dirty="0"/>
          </a:p>
        </p:txBody>
      </p:sp>
      <p:sp>
        <p:nvSpPr>
          <p:cNvPr id="3" name="Content Placeholder 2"/>
          <p:cNvSpPr>
            <a:spLocks noGrp="1"/>
          </p:cNvSpPr>
          <p:nvPr>
            <p:ph idx="1"/>
          </p:nvPr>
        </p:nvSpPr>
        <p:spPr/>
        <p:txBody>
          <a:bodyPr>
            <a:normAutofit/>
          </a:bodyPr>
          <a:lstStyle/>
          <a:p>
            <a:r>
              <a:rPr lang="en-US" dirty="0" smtClean="0"/>
              <a:t>Apart </a:t>
            </a:r>
            <a:r>
              <a:rPr lang="en-US" dirty="0"/>
              <a:t>from the base cost of hiring new officers (including detectives and other law enforcement professionals and first responders), the price of these options depends on whether APD officers' compensation increases. Currently APD compensation for new recruits is competitive with other departments, but that competitiveness decreases with </a:t>
            </a:r>
            <a:r>
              <a:rPr lang="en-US" dirty="0" smtClean="0"/>
              <a:t>longevity</a:t>
            </a:r>
          </a:p>
          <a:p>
            <a:pPr lvl="1"/>
            <a:endParaRPr lang="en-US" dirty="0"/>
          </a:p>
          <a:p>
            <a:endParaRPr lang="en-US" dirty="0"/>
          </a:p>
        </p:txBody>
      </p:sp>
      <p:sp>
        <p:nvSpPr>
          <p:cNvPr id="4" name="Slide Number Placeholder 3"/>
          <p:cNvSpPr>
            <a:spLocks noGrp="1"/>
          </p:cNvSpPr>
          <p:nvPr>
            <p:ph type="sldNum" sz="quarter" idx="12"/>
          </p:nvPr>
        </p:nvSpPr>
        <p:spPr/>
        <p:txBody>
          <a:bodyPr/>
          <a:lstStyle/>
          <a:p>
            <a:fld id="{608816D7-0368-414D-836F-A6B2EAF14A05}" type="slidenum">
              <a:rPr lang="en-US" smtClean="0"/>
              <a:t>6</a:t>
            </a:fld>
            <a:endParaRPr lang="en-US" dirty="0"/>
          </a:p>
        </p:txBody>
      </p:sp>
    </p:spTree>
    <p:extLst>
      <p:ext uri="{BB962C8B-B14F-4D97-AF65-F5344CB8AC3E}">
        <p14:creationId xmlns:p14="http://schemas.microsoft.com/office/powerpoint/2010/main" val="1662365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SALARY COMPARISON WITH OTHER Local Police Depts.</a:t>
            </a:r>
            <a:endParaRPr lang="en-US" dirty="0"/>
          </a:p>
        </p:txBody>
      </p:sp>
      <p:sp>
        <p:nvSpPr>
          <p:cNvPr id="4" name="Slide Number Placeholder 3"/>
          <p:cNvSpPr>
            <a:spLocks noGrp="1"/>
          </p:cNvSpPr>
          <p:nvPr>
            <p:ph type="sldNum" sz="quarter" idx="12"/>
          </p:nvPr>
        </p:nvSpPr>
        <p:spPr/>
        <p:txBody>
          <a:bodyPr/>
          <a:lstStyle/>
          <a:p>
            <a:fld id="{608816D7-0368-414D-836F-A6B2EAF14A05}" type="slidenum">
              <a:rPr lang="en-US" smtClean="0"/>
              <a:t>7</a:t>
            </a:fld>
            <a:endParaRPr lang="en-US" dirty="0"/>
          </a:p>
        </p:txBody>
      </p:sp>
      <p:graphicFrame>
        <p:nvGraphicFramePr>
          <p:cNvPr id="9" name="Chart 8"/>
          <p:cNvGraphicFramePr>
            <a:graphicFrameLocks/>
          </p:cNvGraphicFramePr>
          <p:nvPr>
            <p:extLst>
              <p:ext uri="{D42A27DB-BD31-4B8C-83A1-F6EECF244321}">
                <p14:modId xmlns:p14="http://schemas.microsoft.com/office/powerpoint/2010/main" val="2131748683"/>
              </p:ext>
            </p:extLst>
          </p:nvPr>
        </p:nvGraphicFramePr>
        <p:xfrm>
          <a:off x="1330361" y="2183802"/>
          <a:ext cx="9531277" cy="437836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583401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Overtime expenditures Correlate with Officer Count</a:t>
            </a:r>
            <a:endParaRPr lang="en-US" dirty="0"/>
          </a:p>
        </p:txBody>
      </p:sp>
      <p:sp>
        <p:nvSpPr>
          <p:cNvPr id="3" name="Slide Number Placeholder 2"/>
          <p:cNvSpPr>
            <a:spLocks noGrp="1"/>
          </p:cNvSpPr>
          <p:nvPr>
            <p:ph type="sldNum" sz="quarter" idx="12"/>
          </p:nvPr>
        </p:nvSpPr>
        <p:spPr/>
        <p:txBody>
          <a:bodyPr/>
          <a:lstStyle/>
          <a:p>
            <a:fld id="{608816D7-0368-414D-836F-A6B2EAF14A05}" type="slidenum">
              <a:rPr lang="en-US" smtClean="0"/>
              <a:t>8</a:t>
            </a:fld>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582178526"/>
              </p:ext>
            </p:extLst>
          </p:nvPr>
        </p:nvGraphicFramePr>
        <p:xfrm>
          <a:off x="581025" y="2181225"/>
          <a:ext cx="11029950" cy="36782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792474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APD Staffing Model </a:t>
            </a:r>
            <a:r>
              <a:rPr lang="en-US" dirty="0" smtClean="0"/>
              <a:t>Information sources</a:t>
            </a:r>
            <a:endParaRPr lang="en-US" dirty="0"/>
          </a:p>
        </p:txBody>
      </p:sp>
      <p:sp>
        <p:nvSpPr>
          <p:cNvPr id="3" name="Content Placeholder 2"/>
          <p:cNvSpPr>
            <a:spLocks noGrp="1"/>
          </p:cNvSpPr>
          <p:nvPr>
            <p:ph idx="1"/>
          </p:nvPr>
        </p:nvSpPr>
        <p:spPr/>
        <p:txBody>
          <a:bodyPr/>
          <a:lstStyle/>
          <a:p>
            <a:r>
              <a:rPr lang="en-US" sz="2400" dirty="0" smtClean="0"/>
              <a:t>Meetings with APD management and Academy staff and information provided by those personnel</a:t>
            </a:r>
          </a:p>
          <a:p>
            <a:r>
              <a:rPr lang="en-US" sz="2400" dirty="0"/>
              <a:t>Geier/Banez/Collins </a:t>
            </a:r>
            <a:r>
              <a:rPr lang="en-US" sz="2400" dirty="0" smtClean="0"/>
              <a:t>Study</a:t>
            </a:r>
          </a:p>
          <a:p>
            <a:r>
              <a:rPr lang="en-US" sz="2400" dirty="0" smtClean="0"/>
              <a:t>APOA Transition Plan</a:t>
            </a:r>
          </a:p>
          <a:p>
            <a:r>
              <a:rPr lang="en-US" sz="2400" dirty="0" smtClean="0"/>
              <a:t>APOA Salary Plan</a:t>
            </a:r>
          </a:p>
          <a:p>
            <a:r>
              <a:rPr lang="en-US" sz="2400" dirty="0" smtClean="0"/>
              <a:t>Meeting with APOA representatives</a:t>
            </a:r>
          </a:p>
          <a:p>
            <a:r>
              <a:rPr lang="en-US" sz="2400" dirty="0" smtClean="0"/>
              <a:t>Office of Management and Budget Data</a:t>
            </a:r>
            <a:endParaRPr lang="en-US" sz="2400" dirty="0"/>
          </a:p>
          <a:p>
            <a:endParaRPr lang="en-US" dirty="0"/>
          </a:p>
        </p:txBody>
      </p:sp>
      <p:sp>
        <p:nvSpPr>
          <p:cNvPr id="4" name="Slide Number Placeholder 3"/>
          <p:cNvSpPr>
            <a:spLocks noGrp="1"/>
          </p:cNvSpPr>
          <p:nvPr>
            <p:ph type="sldNum" sz="quarter" idx="12"/>
          </p:nvPr>
        </p:nvSpPr>
        <p:spPr/>
        <p:txBody>
          <a:bodyPr/>
          <a:lstStyle/>
          <a:p>
            <a:fld id="{608816D7-0368-414D-836F-A6B2EAF14A05}" type="slidenum">
              <a:rPr lang="en-US" smtClean="0"/>
              <a:t>9</a:t>
            </a:fld>
            <a:endParaRPr lang="en-US" dirty="0"/>
          </a:p>
        </p:txBody>
      </p:sp>
    </p:spTree>
    <p:extLst>
      <p:ext uri="{BB962C8B-B14F-4D97-AF65-F5344CB8AC3E}">
        <p14:creationId xmlns:p14="http://schemas.microsoft.com/office/powerpoint/2010/main" val="592099439"/>
      </p:ext>
    </p:extLst>
  </p:cSld>
  <p:clrMapOvr>
    <a:masterClrMapping/>
  </p:clrMapOvr>
  <p:timing>
    <p:tnLst>
      <p:par>
        <p:cTn id="1" dur="indefinite" restart="never" nodeType="tmRoot"/>
      </p:par>
    </p:tnLst>
  </p:timing>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TM03457464[[fn=Dividend]]</Template>
  <TotalTime>10505</TotalTime>
  <Words>787</Words>
  <Application>Microsoft Office PowerPoint</Application>
  <PresentationFormat>Widescreen</PresentationFormat>
  <Paragraphs>118</Paragraphs>
  <Slides>13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Calibri</vt:lpstr>
      <vt:lpstr>Gill Sans MT</vt:lpstr>
      <vt:lpstr>Times New Roman</vt:lpstr>
      <vt:lpstr>Wingdings 2</vt:lpstr>
      <vt:lpstr>Dividend</vt:lpstr>
      <vt:lpstr>APD Staffing Model and Strategies</vt:lpstr>
      <vt:lpstr>Crime and Number of Police officers in Albuquerque</vt:lpstr>
      <vt:lpstr>APD Recruiting</vt:lpstr>
      <vt:lpstr>APD Specialized Unit Numbers (2010 comparted to 2018)</vt:lpstr>
      <vt:lpstr>Crime by type and Number of Officers</vt:lpstr>
      <vt:lpstr>Recruitment strategies that APD intends to pursue, budget permitting</vt:lpstr>
      <vt:lpstr>SALARY COMPARISON WITH OTHER Local Police Depts.</vt:lpstr>
      <vt:lpstr>Overtime expenditures Correlate with Officer Count</vt:lpstr>
      <vt:lpstr>APD Staffing Model Information sources</vt:lpstr>
      <vt:lpstr>APD Staffing Model Assumptions</vt:lpstr>
      <vt:lpstr>APD Staffing Model inventory of strategies</vt:lpstr>
      <vt:lpstr>Recruitment strategies that APD intends to pursue, budget permitting</vt:lpstr>
      <vt:lpstr>Recruitment strategies that APD intends to pursue, budget permitting</vt:lpstr>
    </vt:vector>
  </TitlesOfParts>
  <Company>City of Albuquerque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APD Staffing Model</dc:title>
  <dc:creator>Padilla-Jackson, Olivia</dc:creator>
  <cp:lastModifiedBy>Gallegos, Gilbert Jr.</cp:lastModifiedBy>
  <cp:revision>58</cp:revision>
  <cp:lastPrinted>2018-03-01T15:15:07Z</cp:lastPrinted>
  <dcterms:created xsi:type="dcterms:W3CDTF">2018-02-16T02:22:06Z</dcterms:created>
  <dcterms:modified xsi:type="dcterms:W3CDTF">2018-03-02T16:22:09Z</dcterms:modified>
</cp:coreProperties>
</file>