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4" r:id="rId3"/>
    <p:sldId id="275" r:id="rId4"/>
    <p:sldId id="257" r:id="rId5"/>
    <p:sldId id="271" r:id="rId6"/>
    <p:sldId id="259" r:id="rId7"/>
    <p:sldId id="260" r:id="rId8"/>
    <p:sldId id="261" r:id="rId9"/>
    <p:sldId id="262" r:id="rId10"/>
    <p:sldId id="263" r:id="rId11"/>
    <p:sldId id="264" r:id="rId12"/>
    <p:sldId id="26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94674"/>
  </p:normalViewPr>
  <p:slideViewPr>
    <p:cSldViewPr snapToGrid="0">
      <p:cViewPr varScale="1">
        <p:scale>
          <a:sx n="105" d="100"/>
          <a:sy n="105" d="100"/>
        </p:scale>
        <p:origin x="85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dLbl>
              <c:idx val="9"/>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71CA-4FD8-8A41-1DD14260E25B}"/>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Northeast!$AM$1:$AM$10</c:f>
              <c:strCache>
                <c:ptCount val="10"/>
                <c:pt idx="0">
                  <c:v>Aggravated Offenses</c:v>
                </c:pt>
                <c:pt idx="1">
                  <c:v>Homicide</c:v>
                </c:pt>
                <c:pt idx="2">
                  <c:v>Burglary/Breaking &amp; Entering</c:v>
                </c:pt>
                <c:pt idx="3">
                  <c:v>Destruction/Damage/Vandalism</c:v>
                </c:pt>
                <c:pt idx="4">
                  <c:v>Larceny/Theft</c:v>
                </c:pt>
                <c:pt idx="5">
                  <c:v>Motor Vehicle Theft</c:v>
                </c:pt>
                <c:pt idx="6">
                  <c:v>Robbery</c:v>
                </c:pt>
                <c:pt idx="7">
                  <c:v>Stolen Property</c:v>
                </c:pt>
                <c:pt idx="8">
                  <c:v>Drug/Narcotics</c:v>
                </c:pt>
                <c:pt idx="9">
                  <c:v>Weapon Violations</c:v>
                </c:pt>
              </c:strCache>
            </c:strRef>
          </c:cat>
          <c:val>
            <c:numRef>
              <c:f>Northeast!$AN$1:$AN$10</c:f>
              <c:numCache>
                <c:formatCode>General</c:formatCode>
                <c:ptCount val="10"/>
                <c:pt idx="0">
                  <c:v>1111</c:v>
                </c:pt>
                <c:pt idx="1">
                  <c:v>8</c:v>
                </c:pt>
                <c:pt idx="2">
                  <c:v>401</c:v>
                </c:pt>
                <c:pt idx="3">
                  <c:v>1032</c:v>
                </c:pt>
                <c:pt idx="4">
                  <c:v>2730</c:v>
                </c:pt>
                <c:pt idx="5">
                  <c:v>593</c:v>
                </c:pt>
                <c:pt idx="6">
                  <c:v>142</c:v>
                </c:pt>
                <c:pt idx="7">
                  <c:v>38</c:v>
                </c:pt>
                <c:pt idx="8">
                  <c:v>274</c:v>
                </c:pt>
                <c:pt idx="9">
                  <c:v>160</c:v>
                </c:pt>
              </c:numCache>
            </c:numRef>
          </c:val>
          <c:extLst>
            <c:ext xmlns:c16="http://schemas.microsoft.com/office/drawing/2014/chart" uri="{C3380CC4-5D6E-409C-BE32-E72D297353CC}">
              <c16:uniqueId val="{00000000-71CA-4FD8-8A41-1DD14260E25B}"/>
            </c:ext>
          </c:extLst>
        </c:ser>
        <c:dLbls>
          <c:dLblPos val="inEnd"/>
          <c:showLegendKey val="0"/>
          <c:showVal val="1"/>
          <c:showCatName val="0"/>
          <c:showSerName val="0"/>
          <c:showPercent val="0"/>
          <c:showBubbleSize val="0"/>
        </c:dLbls>
        <c:gapWidth val="65"/>
        <c:axId val="599996552"/>
        <c:axId val="599993928"/>
      </c:barChart>
      <c:catAx>
        <c:axId val="59999655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800" b="1" i="0" u="none" strike="noStrike" kern="1200" cap="all" baseline="0">
                <a:solidFill>
                  <a:schemeClr val="dk1">
                    <a:lumMod val="75000"/>
                    <a:lumOff val="25000"/>
                  </a:schemeClr>
                </a:solidFill>
                <a:latin typeface="+mn-lt"/>
                <a:ea typeface="+mn-ea"/>
                <a:cs typeface="+mn-cs"/>
              </a:defRPr>
            </a:pPr>
            <a:endParaRPr lang="en-US"/>
          </a:p>
        </c:txPr>
        <c:crossAx val="599993928"/>
        <c:crosses val="autoZero"/>
        <c:auto val="1"/>
        <c:lblAlgn val="ctr"/>
        <c:lblOffset val="100"/>
        <c:noMultiLvlLbl val="0"/>
      </c:catAx>
      <c:valAx>
        <c:axId val="599993928"/>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59999655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Northeast!$A$28</c:f>
              <c:strCache>
                <c:ptCount val="1"/>
                <c:pt idx="0">
                  <c:v>2022</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Northeast!$B$27:$G$27</c:f>
              <c:strCache>
                <c:ptCount val="6"/>
                <c:pt idx="0">
                  <c:v>Jan</c:v>
                </c:pt>
                <c:pt idx="1">
                  <c:v>Feb</c:v>
                </c:pt>
                <c:pt idx="2">
                  <c:v>Mar</c:v>
                </c:pt>
                <c:pt idx="3">
                  <c:v>Apr</c:v>
                </c:pt>
                <c:pt idx="4">
                  <c:v>May</c:v>
                </c:pt>
                <c:pt idx="5">
                  <c:v>Jun</c:v>
                </c:pt>
              </c:strCache>
            </c:strRef>
          </c:cat>
          <c:val>
            <c:numRef>
              <c:f>Northeast!$B$28:$G$28</c:f>
              <c:numCache>
                <c:formatCode>General</c:formatCode>
                <c:ptCount val="6"/>
                <c:pt idx="0">
                  <c:v>22</c:v>
                </c:pt>
                <c:pt idx="1">
                  <c:v>18</c:v>
                </c:pt>
                <c:pt idx="2">
                  <c:v>20</c:v>
                </c:pt>
                <c:pt idx="3">
                  <c:v>24</c:v>
                </c:pt>
                <c:pt idx="4">
                  <c:v>21</c:v>
                </c:pt>
                <c:pt idx="5">
                  <c:v>30</c:v>
                </c:pt>
              </c:numCache>
            </c:numRef>
          </c:val>
          <c:extLst>
            <c:ext xmlns:c16="http://schemas.microsoft.com/office/drawing/2014/chart" uri="{C3380CC4-5D6E-409C-BE32-E72D297353CC}">
              <c16:uniqueId val="{00000000-DA9D-4924-BE5D-0BA80C250A79}"/>
            </c:ext>
          </c:extLst>
        </c:ser>
        <c:ser>
          <c:idx val="1"/>
          <c:order val="1"/>
          <c:tx>
            <c:strRef>
              <c:f>Northeast!$A$29</c:f>
              <c:strCache>
                <c:ptCount val="1"/>
                <c:pt idx="0">
                  <c:v>2023</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Northeast!$B$27:$G$27</c:f>
              <c:strCache>
                <c:ptCount val="6"/>
                <c:pt idx="0">
                  <c:v>Jan</c:v>
                </c:pt>
                <c:pt idx="1">
                  <c:v>Feb</c:v>
                </c:pt>
                <c:pt idx="2">
                  <c:v>Mar</c:v>
                </c:pt>
                <c:pt idx="3">
                  <c:v>Apr</c:v>
                </c:pt>
                <c:pt idx="4">
                  <c:v>May</c:v>
                </c:pt>
                <c:pt idx="5">
                  <c:v>Jun</c:v>
                </c:pt>
              </c:strCache>
            </c:strRef>
          </c:cat>
          <c:val>
            <c:numRef>
              <c:f>Northeast!$B$29:$G$29</c:f>
              <c:numCache>
                <c:formatCode>General</c:formatCode>
                <c:ptCount val="6"/>
                <c:pt idx="0">
                  <c:v>53</c:v>
                </c:pt>
                <c:pt idx="1">
                  <c:v>35</c:v>
                </c:pt>
                <c:pt idx="2">
                  <c:v>25</c:v>
                </c:pt>
                <c:pt idx="3">
                  <c:v>57</c:v>
                </c:pt>
                <c:pt idx="4">
                  <c:v>58</c:v>
                </c:pt>
                <c:pt idx="5">
                  <c:v>46</c:v>
                </c:pt>
              </c:numCache>
            </c:numRef>
          </c:val>
          <c:extLst>
            <c:ext xmlns:c16="http://schemas.microsoft.com/office/drawing/2014/chart" uri="{C3380CC4-5D6E-409C-BE32-E72D297353CC}">
              <c16:uniqueId val="{00000001-DA9D-4924-BE5D-0BA80C250A79}"/>
            </c:ext>
          </c:extLst>
        </c:ser>
        <c:dLbls>
          <c:dLblPos val="inEnd"/>
          <c:showLegendKey val="0"/>
          <c:showVal val="1"/>
          <c:showCatName val="0"/>
          <c:showSerName val="0"/>
          <c:showPercent val="0"/>
          <c:showBubbleSize val="0"/>
        </c:dLbls>
        <c:gapWidth val="65"/>
        <c:axId val="664277896"/>
        <c:axId val="664278224"/>
      </c:barChart>
      <c:catAx>
        <c:axId val="66427789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400" b="1" i="0" u="none" strike="noStrike" kern="1200" cap="all" baseline="0">
                <a:solidFill>
                  <a:schemeClr val="dk1">
                    <a:lumMod val="75000"/>
                    <a:lumOff val="25000"/>
                  </a:schemeClr>
                </a:solidFill>
                <a:latin typeface="+mn-lt"/>
                <a:ea typeface="+mn-ea"/>
                <a:cs typeface="+mn-cs"/>
              </a:defRPr>
            </a:pPr>
            <a:endParaRPr lang="en-US"/>
          </a:p>
        </c:txPr>
        <c:crossAx val="664278224"/>
        <c:crosses val="autoZero"/>
        <c:auto val="1"/>
        <c:lblAlgn val="ctr"/>
        <c:lblOffset val="100"/>
        <c:noMultiLvlLbl val="0"/>
      </c:catAx>
      <c:valAx>
        <c:axId val="66427822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664277896"/>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Northeast!$A$31</c:f>
              <c:strCache>
                <c:ptCount val="1"/>
                <c:pt idx="0">
                  <c:v>2022</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Northeast!$B$30:$G$30</c:f>
              <c:strCache>
                <c:ptCount val="6"/>
                <c:pt idx="0">
                  <c:v>Jan</c:v>
                </c:pt>
                <c:pt idx="1">
                  <c:v>Feb</c:v>
                </c:pt>
                <c:pt idx="2">
                  <c:v>Mar</c:v>
                </c:pt>
                <c:pt idx="3">
                  <c:v>Apr</c:v>
                </c:pt>
                <c:pt idx="4">
                  <c:v>May</c:v>
                </c:pt>
                <c:pt idx="5">
                  <c:v>Jun</c:v>
                </c:pt>
              </c:strCache>
            </c:strRef>
          </c:cat>
          <c:val>
            <c:numRef>
              <c:f>Northeast!$B$31:$G$31</c:f>
              <c:numCache>
                <c:formatCode>General</c:formatCode>
                <c:ptCount val="6"/>
                <c:pt idx="0">
                  <c:v>18</c:v>
                </c:pt>
                <c:pt idx="1">
                  <c:v>19</c:v>
                </c:pt>
                <c:pt idx="2">
                  <c:v>29</c:v>
                </c:pt>
                <c:pt idx="3">
                  <c:v>30</c:v>
                </c:pt>
                <c:pt idx="4">
                  <c:v>29</c:v>
                </c:pt>
                <c:pt idx="5">
                  <c:v>24</c:v>
                </c:pt>
              </c:numCache>
            </c:numRef>
          </c:val>
          <c:extLst>
            <c:ext xmlns:c16="http://schemas.microsoft.com/office/drawing/2014/chart" uri="{C3380CC4-5D6E-409C-BE32-E72D297353CC}">
              <c16:uniqueId val="{00000000-3F94-4132-A0C0-69C5A82AFC99}"/>
            </c:ext>
          </c:extLst>
        </c:ser>
        <c:ser>
          <c:idx val="1"/>
          <c:order val="1"/>
          <c:tx>
            <c:strRef>
              <c:f>Northeast!$A$32</c:f>
              <c:strCache>
                <c:ptCount val="1"/>
                <c:pt idx="0">
                  <c:v>2023</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Northeast!$B$30:$G$30</c:f>
              <c:strCache>
                <c:ptCount val="6"/>
                <c:pt idx="0">
                  <c:v>Jan</c:v>
                </c:pt>
                <c:pt idx="1">
                  <c:v>Feb</c:v>
                </c:pt>
                <c:pt idx="2">
                  <c:v>Mar</c:v>
                </c:pt>
                <c:pt idx="3">
                  <c:v>Apr</c:v>
                </c:pt>
                <c:pt idx="4">
                  <c:v>May</c:v>
                </c:pt>
                <c:pt idx="5">
                  <c:v>Jun</c:v>
                </c:pt>
              </c:strCache>
            </c:strRef>
          </c:cat>
          <c:val>
            <c:numRef>
              <c:f>Northeast!$B$32:$G$32</c:f>
              <c:numCache>
                <c:formatCode>General</c:formatCode>
                <c:ptCount val="6"/>
                <c:pt idx="0">
                  <c:v>28</c:v>
                </c:pt>
                <c:pt idx="1">
                  <c:v>34</c:v>
                </c:pt>
                <c:pt idx="2">
                  <c:v>44</c:v>
                </c:pt>
                <c:pt idx="3">
                  <c:v>24</c:v>
                </c:pt>
                <c:pt idx="4">
                  <c:v>30</c:v>
                </c:pt>
                <c:pt idx="5">
                  <c:v>0</c:v>
                </c:pt>
              </c:numCache>
            </c:numRef>
          </c:val>
          <c:extLst>
            <c:ext xmlns:c16="http://schemas.microsoft.com/office/drawing/2014/chart" uri="{C3380CC4-5D6E-409C-BE32-E72D297353CC}">
              <c16:uniqueId val="{00000001-3F94-4132-A0C0-69C5A82AFC99}"/>
            </c:ext>
          </c:extLst>
        </c:ser>
        <c:dLbls>
          <c:dLblPos val="inEnd"/>
          <c:showLegendKey val="0"/>
          <c:showVal val="1"/>
          <c:showCatName val="0"/>
          <c:showSerName val="0"/>
          <c:showPercent val="0"/>
          <c:showBubbleSize val="0"/>
        </c:dLbls>
        <c:gapWidth val="65"/>
        <c:axId val="620017832"/>
        <c:axId val="620032592"/>
      </c:barChart>
      <c:catAx>
        <c:axId val="62001783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400" b="1" i="0" u="none" strike="noStrike" kern="1200" cap="all" baseline="0">
                <a:solidFill>
                  <a:schemeClr val="dk1">
                    <a:lumMod val="75000"/>
                    <a:lumOff val="25000"/>
                  </a:schemeClr>
                </a:solidFill>
                <a:latin typeface="+mn-lt"/>
                <a:ea typeface="+mn-ea"/>
                <a:cs typeface="+mn-cs"/>
              </a:defRPr>
            </a:pPr>
            <a:endParaRPr lang="en-US"/>
          </a:p>
        </c:txPr>
        <c:crossAx val="620032592"/>
        <c:crosses val="autoZero"/>
        <c:auto val="1"/>
        <c:lblAlgn val="ctr"/>
        <c:lblOffset val="100"/>
        <c:noMultiLvlLbl val="0"/>
      </c:catAx>
      <c:valAx>
        <c:axId val="62003259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620017832"/>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Northeast!$A$4</c:f>
              <c:strCache>
                <c:ptCount val="1"/>
                <c:pt idx="0">
                  <c:v>2022</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Northeast!$B$3:$G$3</c:f>
              <c:strCache>
                <c:ptCount val="6"/>
                <c:pt idx="0">
                  <c:v>Jan</c:v>
                </c:pt>
                <c:pt idx="1">
                  <c:v>Feb</c:v>
                </c:pt>
                <c:pt idx="2">
                  <c:v>Mar</c:v>
                </c:pt>
                <c:pt idx="3">
                  <c:v>Apr</c:v>
                </c:pt>
                <c:pt idx="4">
                  <c:v>May</c:v>
                </c:pt>
                <c:pt idx="5">
                  <c:v>Jun</c:v>
                </c:pt>
              </c:strCache>
            </c:strRef>
          </c:cat>
          <c:val>
            <c:numRef>
              <c:f>Northeast!$B$4:$G$4</c:f>
              <c:numCache>
                <c:formatCode>General</c:formatCode>
                <c:ptCount val="6"/>
                <c:pt idx="0">
                  <c:v>175</c:v>
                </c:pt>
                <c:pt idx="1">
                  <c:v>169</c:v>
                </c:pt>
                <c:pt idx="2">
                  <c:v>162</c:v>
                </c:pt>
                <c:pt idx="3">
                  <c:v>186</c:v>
                </c:pt>
                <c:pt idx="4">
                  <c:v>180</c:v>
                </c:pt>
                <c:pt idx="5">
                  <c:v>196</c:v>
                </c:pt>
              </c:numCache>
            </c:numRef>
          </c:val>
          <c:extLst>
            <c:ext xmlns:c16="http://schemas.microsoft.com/office/drawing/2014/chart" uri="{C3380CC4-5D6E-409C-BE32-E72D297353CC}">
              <c16:uniqueId val="{00000000-0307-42B0-B1FF-079225142F99}"/>
            </c:ext>
          </c:extLst>
        </c:ser>
        <c:ser>
          <c:idx val="1"/>
          <c:order val="1"/>
          <c:tx>
            <c:strRef>
              <c:f>Northeast!$A$5</c:f>
              <c:strCache>
                <c:ptCount val="1"/>
                <c:pt idx="0">
                  <c:v>2023</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Northeast!$B$3:$G$3</c:f>
              <c:strCache>
                <c:ptCount val="6"/>
                <c:pt idx="0">
                  <c:v>Jan</c:v>
                </c:pt>
                <c:pt idx="1">
                  <c:v>Feb</c:v>
                </c:pt>
                <c:pt idx="2">
                  <c:v>Mar</c:v>
                </c:pt>
                <c:pt idx="3">
                  <c:v>Apr</c:v>
                </c:pt>
                <c:pt idx="4">
                  <c:v>May</c:v>
                </c:pt>
                <c:pt idx="5">
                  <c:v>Jun</c:v>
                </c:pt>
              </c:strCache>
            </c:strRef>
          </c:cat>
          <c:val>
            <c:numRef>
              <c:f>Northeast!$B$5:$G$5</c:f>
              <c:numCache>
                <c:formatCode>General</c:formatCode>
                <c:ptCount val="6"/>
                <c:pt idx="0">
                  <c:v>201</c:v>
                </c:pt>
                <c:pt idx="1">
                  <c:v>157</c:v>
                </c:pt>
                <c:pt idx="2">
                  <c:v>183</c:v>
                </c:pt>
                <c:pt idx="3">
                  <c:v>191</c:v>
                </c:pt>
                <c:pt idx="4">
                  <c:v>186</c:v>
                </c:pt>
                <c:pt idx="5">
                  <c:v>193</c:v>
                </c:pt>
              </c:numCache>
            </c:numRef>
          </c:val>
          <c:extLst>
            <c:ext xmlns:c16="http://schemas.microsoft.com/office/drawing/2014/chart" uri="{C3380CC4-5D6E-409C-BE32-E72D297353CC}">
              <c16:uniqueId val="{00000001-0307-42B0-B1FF-079225142F99}"/>
            </c:ext>
          </c:extLst>
        </c:ser>
        <c:dLbls>
          <c:dLblPos val="inEnd"/>
          <c:showLegendKey val="0"/>
          <c:showVal val="1"/>
          <c:showCatName val="0"/>
          <c:showSerName val="0"/>
          <c:showPercent val="0"/>
          <c:showBubbleSize val="0"/>
        </c:dLbls>
        <c:gapWidth val="65"/>
        <c:axId val="472607432"/>
        <c:axId val="472604152"/>
      </c:barChart>
      <c:catAx>
        <c:axId val="47260743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400" b="1" i="0" u="none" strike="noStrike" kern="1200" cap="all" baseline="0">
                <a:solidFill>
                  <a:schemeClr val="dk1">
                    <a:lumMod val="75000"/>
                    <a:lumOff val="25000"/>
                  </a:schemeClr>
                </a:solidFill>
                <a:latin typeface="+mn-lt"/>
                <a:ea typeface="+mn-ea"/>
                <a:cs typeface="+mn-cs"/>
              </a:defRPr>
            </a:pPr>
            <a:endParaRPr lang="en-US"/>
          </a:p>
        </c:txPr>
        <c:crossAx val="472604152"/>
        <c:crosses val="autoZero"/>
        <c:auto val="1"/>
        <c:lblAlgn val="ctr"/>
        <c:lblOffset val="100"/>
        <c:noMultiLvlLbl val="0"/>
      </c:catAx>
      <c:valAx>
        <c:axId val="47260415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72607432"/>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Northeast!$A$7</c:f>
              <c:strCache>
                <c:ptCount val="1"/>
                <c:pt idx="0">
                  <c:v>2022</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Northeast!$B$6:$G$6</c:f>
              <c:strCache>
                <c:ptCount val="6"/>
                <c:pt idx="0">
                  <c:v>Jan</c:v>
                </c:pt>
                <c:pt idx="1">
                  <c:v>Feb</c:v>
                </c:pt>
                <c:pt idx="2">
                  <c:v>Mar</c:v>
                </c:pt>
                <c:pt idx="3">
                  <c:v>Apr</c:v>
                </c:pt>
                <c:pt idx="4">
                  <c:v>May</c:v>
                </c:pt>
                <c:pt idx="5">
                  <c:v>Jun</c:v>
                </c:pt>
              </c:strCache>
            </c:strRef>
          </c:cat>
          <c:val>
            <c:numRef>
              <c:f>Northeast!$B$7:$G$7</c:f>
              <c:numCache>
                <c:formatCode>General</c:formatCode>
                <c:ptCount val="6"/>
                <c:pt idx="0">
                  <c:v>2</c:v>
                </c:pt>
                <c:pt idx="1">
                  <c:v>1</c:v>
                </c:pt>
                <c:pt idx="2">
                  <c:v>1</c:v>
                </c:pt>
                <c:pt idx="3">
                  <c:v>0</c:v>
                </c:pt>
                <c:pt idx="4">
                  <c:v>1</c:v>
                </c:pt>
                <c:pt idx="5">
                  <c:v>1</c:v>
                </c:pt>
              </c:numCache>
            </c:numRef>
          </c:val>
          <c:extLst>
            <c:ext xmlns:c16="http://schemas.microsoft.com/office/drawing/2014/chart" uri="{C3380CC4-5D6E-409C-BE32-E72D297353CC}">
              <c16:uniqueId val="{00000000-EE50-4509-B1F7-1899CBC27692}"/>
            </c:ext>
          </c:extLst>
        </c:ser>
        <c:ser>
          <c:idx val="1"/>
          <c:order val="1"/>
          <c:tx>
            <c:strRef>
              <c:f>Northeast!$A$8</c:f>
              <c:strCache>
                <c:ptCount val="1"/>
                <c:pt idx="0">
                  <c:v>2023</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Northeast!$B$6:$G$6</c:f>
              <c:strCache>
                <c:ptCount val="6"/>
                <c:pt idx="0">
                  <c:v>Jan</c:v>
                </c:pt>
                <c:pt idx="1">
                  <c:v>Feb</c:v>
                </c:pt>
                <c:pt idx="2">
                  <c:v>Mar</c:v>
                </c:pt>
                <c:pt idx="3">
                  <c:v>Apr</c:v>
                </c:pt>
                <c:pt idx="4">
                  <c:v>May</c:v>
                </c:pt>
                <c:pt idx="5">
                  <c:v>Jun</c:v>
                </c:pt>
              </c:strCache>
            </c:strRef>
          </c:cat>
          <c:val>
            <c:numRef>
              <c:f>Northeast!$B$8:$G$8</c:f>
              <c:numCache>
                <c:formatCode>General</c:formatCode>
                <c:ptCount val="6"/>
                <c:pt idx="0">
                  <c:v>0</c:v>
                </c:pt>
                <c:pt idx="1">
                  <c:v>0</c:v>
                </c:pt>
                <c:pt idx="2">
                  <c:v>0</c:v>
                </c:pt>
                <c:pt idx="3">
                  <c:v>4</c:v>
                </c:pt>
                <c:pt idx="4">
                  <c:v>1</c:v>
                </c:pt>
                <c:pt idx="5">
                  <c:v>3</c:v>
                </c:pt>
              </c:numCache>
            </c:numRef>
          </c:val>
          <c:extLst>
            <c:ext xmlns:c16="http://schemas.microsoft.com/office/drawing/2014/chart" uri="{C3380CC4-5D6E-409C-BE32-E72D297353CC}">
              <c16:uniqueId val="{00000001-EE50-4509-B1F7-1899CBC27692}"/>
            </c:ext>
          </c:extLst>
        </c:ser>
        <c:dLbls>
          <c:dLblPos val="inEnd"/>
          <c:showLegendKey val="0"/>
          <c:showVal val="1"/>
          <c:showCatName val="0"/>
          <c:showSerName val="0"/>
          <c:showPercent val="0"/>
          <c:showBubbleSize val="0"/>
        </c:dLbls>
        <c:gapWidth val="65"/>
        <c:axId val="549282952"/>
        <c:axId val="549274752"/>
      </c:barChart>
      <c:catAx>
        <c:axId val="54928295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400" b="1" i="0" u="none" strike="noStrike" kern="1200" cap="all" baseline="0">
                <a:solidFill>
                  <a:schemeClr val="dk1">
                    <a:lumMod val="75000"/>
                    <a:lumOff val="25000"/>
                  </a:schemeClr>
                </a:solidFill>
                <a:latin typeface="+mn-lt"/>
                <a:ea typeface="+mn-ea"/>
                <a:cs typeface="+mn-cs"/>
              </a:defRPr>
            </a:pPr>
            <a:endParaRPr lang="en-US"/>
          </a:p>
        </c:txPr>
        <c:crossAx val="549274752"/>
        <c:crosses val="autoZero"/>
        <c:auto val="1"/>
        <c:lblAlgn val="ctr"/>
        <c:lblOffset val="100"/>
        <c:noMultiLvlLbl val="0"/>
      </c:catAx>
      <c:valAx>
        <c:axId val="54927475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49282952"/>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Northeast!$A$10</c:f>
              <c:strCache>
                <c:ptCount val="1"/>
                <c:pt idx="0">
                  <c:v>2022</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Northeast!$B$9:$G$9</c:f>
              <c:strCache>
                <c:ptCount val="6"/>
                <c:pt idx="0">
                  <c:v>Jan</c:v>
                </c:pt>
                <c:pt idx="1">
                  <c:v>Feb</c:v>
                </c:pt>
                <c:pt idx="2">
                  <c:v>Mar</c:v>
                </c:pt>
                <c:pt idx="3">
                  <c:v>Apr</c:v>
                </c:pt>
                <c:pt idx="4">
                  <c:v>May</c:v>
                </c:pt>
                <c:pt idx="5">
                  <c:v>Jun</c:v>
                </c:pt>
              </c:strCache>
            </c:strRef>
          </c:cat>
          <c:val>
            <c:numRef>
              <c:f>Northeast!$B$10:$G$10</c:f>
              <c:numCache>
                <c:formatCode>General</c:formatCode>
                <c:ptCount val="6"/>
                <c:pt idx="0">
                  <c:v>104</c:v>
                </c:pt>
                <c:pt idx="1">
                  <c:v>75</c:v>
                </c:pt>
                <c:pt idx="2">
                  <c:v>89</c:v>
                </c:pt>
                <c:pt idx="3">
                  <c:v>103</c:v>
                </c:pt>
                <c:pt idx="4">
                  <c:v>113</c:v>
                </c:pt>
                <c:pt idx="5">
                  <c:v>100</c:v>
                </c:pt>
              </c:numCache>
            </c:numRef>
          </c:val>
          <c:extLst>
            <c:ext xmlns:c16="http://schemas.microsoft.com/office/drawing/2014/chart" uri="{C3380CC4-5D6E-409C-BE32-E72D297353CC}">
              <c16:uniqueId val="{00000000-38CF-44E8-B0A9-BA05A304BA33}"/>
            </c:ext>
          </c:extLst>
        </c:ser>
        <c:ser>
          <c:idx val="1"/>
          <c:order val="1"/>
          <c:tx>
            <c:strRef>
              <c:f>Northeast!$A$11</c:f>
              <c:strCache>
                <c:ptCount val="1"/>
                <c:pt idx="0">
                  <c:v>2023</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Northeast!$B$9:$G$9</c:f>
              <c:strCache>
                <c:ptCount val="6"/>
                <c:pt idx="0">
                  <c:v>Jan</c:v>
                </c:pt>
                <c:pt idx="1">
                  <c:v>Feb</c:v>
                </c:pt>
                <c:pt idx="2">
                  <c:v>Mar</c:v>
                </c:pt>
                <c:pt idx="3">
                  <c:v>Apr</c:v>
                </c:pt>
                <c:pt idx="4">
                  <c:v>May</c:v>
                </c:pt>
                <c:pt idx="5">
                  <c:v>Jun</c:v>
                </c:pt>
              </c:strCache>
            </c:strRef>
          </c:cat>
          <c:val>
            <c:numRef>
              <c:f>Northeast!$B$11:$G$11</c:f>
              <c:numCache>
                <c:formatCode>General</c:formatCode>
                <c:ptCount val="6"/>
                <c:pt idx="0">
                  <c:v>63</c:v>
                </c:pt>
                <c:pt idx="1">
                  <c:v>46</c:v>
                </c:pt>
                <c:pt idx="2">
                  <c:v>74</c:v>
                </c:pt>
                <c:pt idx="3">
                  <c:v>81</c:v>
                </c:pt>
                <c:pt idx="4">
                  <c:v>78</c:v>
                </c:pt>
                <c:pt idx="5">
                  <c:v>69</c:v>
                </c:pt>
              </c:numCache>
            </c:numRef>
          </c:val>
          <c:extLst>
            <c:ext xmlns:c16="http://schemas.microsoft.com/office/drawing/2014/chart" uri="{C3380CC4-5D6E-409C-BE32-E72D297353CC}">
              <c16:uniqueId val="{00000001-38CF-44E8-B0A9-BA05A304BA33}"/>
            </c:ext>
          </c:extLst>
        </c:ser>
        <c:dLbls>
          <c:dLblPos val="inEnd"/>
          <c:showLegendKey val="0"/>
          <c:showVal val="1"/>
          <c:showCatName val="0"/>
          <c:showSerName val="0"/>
          <c:showPercent val="0"/>
          <c:showBubbleSize val="0"/>
        </c:dLbls>
        <c:gapWidth val="65"/>
        <c:axId val="606563544"/>
        <c:axId val="606563872"/>
      </c:barChart>
      <c:catAx>
        <c:axId val="60656354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400" b="1" i="0" u="none" strike="noStrike" kern="1200" cap="all" baseline="0">
                <a:solidFill>
                  <a:schemeClr val="dk1">
                    <a:lumMod val="75000"/>
                    <a:lumOff val="25000"/>
                  </a:schemeClr>
                </a:solidFill>
                <a:latin typeface="+mn-lt"/>
                <a:ea typeface="+mn-ea"/>
                <a:cs typeface="+mn-cs"/>
              </a:defRPr>
            </a:pPr>
            <a:endParaRPr lang="en-US"/>
          </a:p>
        </c:txPr>
        <c:crossAx val="606563872"/>
        <c:crosses val="autoZero"/>
        <c:auto val="1"/>
        <c:lblAlgn val="ctr"/>
        <c:lblOffset val="100"/>
        <c:noMultiLvlLbl val="0"/>
      </c:catAx>
      <c:valAx>
        <c:axId val="60656387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606563544"/>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Northeast!$A$13</c:f>
              <c:strCache>
                <c:ptCount val="1"/>
                <c:pt idx="0">
                  <c:v>2022</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Northeast!$B$12:$G$12</c:f>
              <c:strCache>
                <c:ptCount val="6"/>
                <c:pt idx="0">
                  <c:v>Jan</c:v>
                </c:pt>
                <c:pt idx="1">
                  <c:v>Feb</c:v>
                </c:pt>
                <c:pt idx="2">
                  <c:v>Mar</c:v>
                </c:pt>
                <c:pt idx="3">
                  <c:v>Apr</c:v>
                </c:pt>
                <c:pt idx="4">
                  <c:v>May</c:v>
                </c:pt>
                <c:pt idx="5">
                  <c:v>Jun</c:v>
                </c:pt>
              </c:strCache>
            </c:strRef>
          </c:cat>
          <c:val>
            <c:numRef>
              <c:f>Northeast!$B$13:$G$13</c:f>
              <c:numCache>
                <c:formatCode>General</c:formatCode>
                <c:ptCount val="6"/>
                <c:pt idx="0">
                  <c:v>227</c:v>
                </c:pt>
                <c:pt idx="1">
                  <c:v>153</c:v>
                </c:pt>
                <c:pt idx="2">
                  <c:v>153</c:v>
                </c:pt>
                <c:pt idx="3">
                  <c:v>181</c:v>
                </c:pt>
                <c:pt idx="4">
                  <c:v>219</c:v>
                </c:pt>
                <c:pt idx="5">
                  <c:v>179</c:v>
                </c:pt>
              </c:numCache>
            </c:numRef>
          </c:val>
          <c:extLst>
            <c:ext xmlns:c16="http://schemas.microsoft.com/office/drawing/2014/chart" uri="{C3380CC4-5D6E-409C-BE32-E72D297353CC}">
              <c16:uniqueId val="{00000000-57C0-475C-B133-5B4B9CE941BA}"/>
            </c:ext>
          </c:extLst>
        </c:ser>
        <c:ser>
          <c:idx val="1"/>
          <c:order val="1"/>
          <c:tx>
            <c:strRef>
              <c:f>Northeast!$A$14</c:f>
              <c:strCache>
                <c:ptCount val="1"/>
                <c:pt idx="0">
                  <c:v>2023</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Northeast!$B$12:$G$12</c:f>
              <c:strCache>
                <c:ptCount val="6"/>
                <c:pt idx="0">
                  <c:v>Jan</c:v>
                </c:pt>
                <c:pt idx="1">
                  <c:v>Feb</c:v>
                </c:pt>
                <c:pt idx="2">
                  <c:v>Mar</c:v>
                </c:pt>
                <c:pt idx="3">
                  <c:v>Apr</c:v>
                </c:pt>
                <c:pt idx="4">
                  <c:v>May</c:v>
                </c:pt>
                <c:pt idx="5">
                  <c:v>Jun</c:v>
                </c:pt>
              </c:strCache>
            </c:strRef>
          </c:cat>
          <c:val>
            <c:numRef>
              <c:f>Northeast!$B$14:$G$14</c:f>
              <c:numCache>
                <c:formatCode>General</c:formatCode>
                <c:ptCount val="6"/>
                <c:pt idx="0">
                  <c:v>170</c:v>
                </c:pt>
                <c:pt idx="1">
                  <c:v>151</c:v>
                </c:pt>
                <c:pt idx="2">
                  <c:v>198</c:v>
                </c:pt>
                <c:pt idx="3">
                  <c:v>157</c:v>
                </c:pt>
                <c:pt idx="4">
                  <c:v>184</c:v>
                </c:pt>
                <c:pt idx="5">
                  <c:v>172</c:v>
                </c:pt>
              </c:numCache>
            </c:numRef>
          </c:val>
          <c:extLst>
            <c:ext xmlns:c16="http://schemas.microsoft.com/office/drawing/2014/chart" uri="{C3380CC4-5D6E-409C-BE32-E72D297353CC}">
              <c16:uniqueId val="{00000001-57C0-475C-B133-5B4B9CE941BA}"/>
            </c:ext>
          </c:extLst>
        </c:ser>
        <c:dLbls>
          <c:dLblPos val="inEnd"/>
          <c:showLegendKey val="0"/>
          <c:showVal val="1"/>
          <c:showCatName val="0"/>
          <c:showSerName val="0"/>
          <c:showPercent val="0"/>
          <c:showBubbleSize val="0"/>
        </c:dLbls>
        <c:gapWidth val="65"/>
        <c:axId val="472565776"/>
        <c:axId val="472561184"/>
      </c:barChart>
      <c:catAx>
        <c:axId val="47256577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400" b="1" i="0" u="none" strike="noStrike" kern="1200" cap="all" baseline="0">
                <a:solidFill>
                  <a:schemeClr val="dk1">
                    <a:lumMod val="75000"/>
                    <a:lumOff val="25000"/>
                  </a:schemeClr>
                </a:solidFill>
                <a:latin typeface="+mn-lt"/>
                <a:ea typeface="+mn-ea"/>
                <a:cs typeface="+mn-cs"/>
              </a:defRPr>
            </a:pPr>
            <a:endParaRPr lang="en-US"/>
          </a:p>
        </c:txPr>
        <c:crossAx val="472561184"/>
        <c:crosses val="autoZero"/>
        <c:auto val="1"/>
        <c:lblAlgn val="ctr"/>
        <c:lblOffset val="100"/>
        <c:noMultiLvlLbl val="0"/>
      </c:catAx>
      <c:valAx>
        <c:axId val="47256118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72565776"/>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Northeast!$A$16</c:f>
              <c:strCache>
                <c:ptCount val="1"/>
                <c:pt idx="0">
                  <c:v>2022</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Northeast!$B$15:$G$15</c:f>
              <c:strCache>
                <c:ptCount val="6"/>
                <c:pt idx="0">
                  <c:v>Jan</c:v>
                </c:pt>
                <c:pt idx="1">
                  <c:v>Feb</c:v>
                </c:pt>
                <c:pt idx="2">
                  <c:v>Mar</c:v>
                </c:pt>
                <c:pt idx="3">
                  <c:v>Apr</c:v>
                </c:pt>
                <c:pt idx="4">
                  <c:v>May</c:v>
                </c:pt>
                <c:pt idx="5">
                  <c:v>Jun</c:v>
                </c:pt>
              </c:strCache>
            </c:strRef>
          </c:cat>
          <c:val>
            <c:numRef>
              <c:f>Northeast!$B$16:$G$16</c:f>
              <c:numCache>
                <c:formatCode>General</c:formatCode>
                <c:ptCount val="6"/>
                <c:pt idx="0">
                  <c:v>495</c:v>
                </c:pt>
                <c:pt idx="1">
                  <c:v>424</c:v>
                </c:pt>
                <c:pt idx="2">
                  <c:v>420</c:v>
                </c:pt>
                <c:pt idx="3">
                  <c:v>436</c:v>
                </c:pt>
                <c:pt idx="4">
                  <c:v>511</c:v>
                </c:pt>
                <c:pt idx="5">
                  <c:v>404</c:v>
                </c:pt>
              </c:numCache>
            </c:numRef>
          </c:val>
          <c:extLst>
            <c:ext xmlns:c16="http://schemas.microsoft.com/office/drawing/2014/chart" uri="{C3380CC4-5D6E-409C-BE32-E72D297353CC}">
              <c16:uniqueId val="{00000000-A2CC-441C-85B1-662FC75E989F}"/>
            </c:ext>
          </c:extLst>
        </c:ser>
        <c:ser>
          <c:idx val="1"/>
          <c:order val="1"/>
          <c:tx>
            <c:strRef>
              <c:f>Northeast!$A$17</c:f>
              <c:strCache>
                <c:ptCount val="1"/>
                <c:pt idx="0">
                  <c:v>2023</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Northeast!$B$15:$G$15</c:f>
              <c:strCache>
                <c:ptCount val="6"/>
                <c:pt idx="0">
                  <c:v>Jan</c:v>
                </c:pt>
                <c:pt idx="1">
                  <c:v>Feb</c:v>
                </c:pt>
                <c:pt idx="2">
                  <c:v>Mar</c:v>
                </c:pt>
                <c:pt idx="3">
                  <c:v>Apr</c:v>
                </c:pt>
                <c:pt idx="4">
                  <c:v>May</c:v>
                </c:pt>
                <c:pt idx="5">
                  <c:v>Jun</c:v>
                </c:pt>
              </c:strCache>
            </c:strRef>
          </c:cat>
          <c:val>
            <c:numRef>
              <c:f>Northeast!$B$17:$G$17</c:f>
              <c:numCache>
                <c:formatCode>General</c:formatCode>
                <c:ptCount val="6"/>
                <c:pt idx="0">
                  <c:v>466</c:v>
                </c:pt>
                <c:pt idx="1">
                  <c:v>429</c:v>
                </c:pt>
                <c:pt idx="2">
                  <c:v>455</c:v>
                </c:pt>
                <c:pt idx="3">
                  <c:v>431</c:v>
                </c:pt>
                <c:pt idx="4">
                  <c:v>503</c:v>
                </c:pt>
                <c:pt idx="5">
                  <c:v>446</c:v>
                </c:pt>
              </c:numCache>
            </c:numRef>
          </c:val>
          <c:extLst>
            <c:ext xmlns:c16="http://schemas.microsoft.com/office/drawing/2014/chart" uri="{C3380CC4-5D6E-409C-BE32-E72D297353CC}">
              <c16:uniqueId val="{00000001-A2CC-441C-85B1-662FC75E989F}"/>
            </c:ext>
          </c:extLst>
        </c:ser>
        <c:dLbls>
          <c:dLblPos val="inEnd"/>
          <c:showLegendKey val="0"/>
          <c:showVal val="1"/>
          <c:showCatName val="0"/>
          <c:showSerName val="0"/>
          <c:showPercent val="0"/>
          <c:showBubbleSize val="0"/>
        </c:dLbls>
        <c:gapWidth val="65"/>
        <c:axId val="620023736"/>
        <c:axId val="620016520"/>
      </c:barChart>
      <c:catAx>
        <c:axId val="6200237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400" b="1" i="0" u="none" strike="noStrike" kern="1200" cap="all" baseline="0">
                <a:solidFill>
                  <a:schemeClr val="dk1">
                    <a:lumMod val="75000"/>
                    <a:lumOff val="25000"/>
                  </a:schemeClr>
                </a:solidFill>
                <a:latin typeface="+mn-lt"/>
                <a:ea typeface="+mn-ea"/>
                <a:cs typeface="+mn-cs"/>
              </a:defRPr>
            </a:pPr>
            <a:endParaRPr lang="en-US"/>
          </a:p>
        </c:txPr>
        <c:crossAx val="620016520"/>
        <c:crosses val="autoZero"/>
        <c:auto val="1"/>
        <c:lblAlgn val="ctr"/>
        <c:lblOffset val="100"/>
        <c:noMultiLvlLbl val="0"/>
      </c:catAx>
      <c:valAx>
        <c:axId val="62001652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620023736"/>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Northeast!$A$19</c:f>
              <c:strCache>
                <c:ptCount val="1"/>
                <c:pt idx="0">
                  <c:v>2022</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Northeast!$B$18:$G$18</c:f>
              <c:strCache>
                <c:ptCount val="6"/>
                <c:pt idx="0">
                  <c:v>Jan</c:v>
                </c:pt>
                <c:pt idx="1">
                  <c:v>Feb</c:v>
                </c:pt>
                <c:pt idx="2">
                  <c:v>Mar</c:v>
                </c:pt>
                <c:pt idx="3">
                  <c:v>Apr</c:v>
                </c:pt>
                <c:pt idx="4">
                  <c:v>May</c:v>
                </c:pt>
                <c:pt idx="5">
                  <c:v>Jun</c:v>
                </c:pt>
              </c:strCache>
            </c:strRef>
          </c:cat>
          <c:val>
            <c:numRef>
              <c:f>Northeast!$B$19:$G$19</c:f>
              <c:numCache>
                <c:formatCode>General</c:formatCode>
                <c:ptCount val="6"/>
                <c:pt idx="0">
                  <c:v>147</c:v>
                </c:pt>
                <c:pt idx="1">
                  <c:v>124</c:v>
                </c:pt>
                <c:pt idx="2">
                  <c:v>142</c:v>
                </c:pt>
                <c:pt idx="3">
                  <c:v>117</c:v>
                </c:pt>
                <c:pt idx="4">
                  <c:v>112</c:v>
                </c:pt>
                <c:pt idx="5">
                  <c:v>135</c:v>
                </c:pt>
              </c:numCache>
            </c:numRef>
          </c:val>
          <c:extLst>
            <c:ext xmlns:c16="http://schemas.microsoft.com/office/drawing/2014/chart" uri="{C3380CC4-5D6E-409C-BE32-E72D297353CC}">
              <c16:uniqueId val="{00000000-6637-4FC8-8BCA-D45BF55D0A07}"/>
            </c:ext>
          </c:extLst>
        </c:ser>
        <c:ser>
          <c:idx val="1"/>
          <c:order val="1"/>
          <c:tx>
            <c:strRef>
              <c:f>Northeast!$A$20</c:f>
              <c:strCache>
                <c:ptCount val="1"/>
                <c:pt idx="0">
                  <c:v>2023</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Northeast!$B$18:$G$18</c:f>
              <c:strCache>
                <c:ptCount val="6"/>
                <c:pt idx="0">
                  <c:v>Jan</c:v>
                </c:pt>
                <c:pt idx="1">
                  <c:v>Feb</c:v>
                </c:pt>
                <c:pt idx="2">
                  <c:v>Mar</c:v>
                </c:pt>
                <c:pt idx="3">
                  <c:v>Apr</c:v>
                </c:pt>
                <c:pt idx="4">
                  <c:v>May</c:v>
                </c:pt>
                <c:pt idx="5">
                  <c:v>Jun</c:v>
                </c:pt>
              </c:strCache>
            </c:strRef>
          </c:cat>
          <c:val>
            <c:numRef>
              <c:f>Northeast!$B$20:$G$20</c:f>
              <c:numCache>
                <c:formatCode>General</c:formatCode>
                <c:ptCount val="6"/>
                <c:pt idx="0">
                  <c:v>134</c:v>
                </c:pt>
                <c:pt idx="1">
                  <c:v>93</c:v>
                </c:pt>
                <c:pt idx="2">
                  <c:v>88</c:v>
                </c:pt>
                <c:pt idx="3">
                  <c:v>81</c:v>
                </c:pt>
                <c:pt idx="4">
                  <c:v>92</c:v>
                </c:pt>
                <c:pt idx="5">
                  <c:v>96</c:v>
                </c:pt>
              </c:numCache>
            </c:numRef>
          </c:val>
          <c:extLst>
            <c:ext xmlns:c16="http://schemas.microsoft.com/office/drawing/2014/chart" uri="{C3380CC4-5D6E-409C-BE32-E72D297353CC}">
              <c16:uniqueId val="{00000001-6637-4FC8-8BCA-D45BF55D0A07}"/>
            </c:ext>
          </c:extLst>
        </c:ser>
        <c:dLbls>
          <c:dLblPos val="inEnd"/>
          <c:showLegendKey val="0"/>
          <c:showVal val="1"/>
          <c:showCatName val="0"/>
          <c:showSerName val="0"/>
          <c:showPercent val="0"/>
          <c:showBubbleSize val="0"/>
        </c:dLbls>
        <c:gapWidth val="65"/>
        <c:axId val="466549824"/>
        <c:axId val="466556056"/>
      </c:barChart>
      <c:catAx>
        <c:axId val="46654982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400" b="1" i="0" u="none" strike="noStrike" kern="1200" cap="all" baseline="0">
                <a:solidFill>
                  <a:schemeClr val="dk1">
                    <a:lumMod val="75000"/>
                    <a:lumOff val="25000"/>
                  </a:schemeClr>
                </a:solidFill>
                <a:latin typeface="+mn-lt"/>
                <a:ea typeface="+mn-ea"/>
                <a:cs typeface="+mn-cs"/>
              </a:defRPr>
            </a:pPr>
            <a:endParaRPr lang="en-US"/>
          </a:p>
        </c:txPr>
        <c:crossAx val="466556056"/>
        <c:crosses val="autoZero"/>
        <c:auto val="1"/>
        <c:lblAlgn val="ctr"/>
        <c:lblOffset val="100"/>
        <c:noMultiLvlLbl val="0"/>
      </c:catAx>
      <c:valAx>
        <c:axId val="46655605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66549824"/>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2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Northeast!$A$22</c:f>
              <c:strCache>
                <c:ptCount val="1"/>
                <c:pt idx="0">
                  <c:v>2022</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Northeast!$B$21:$G$21</c:f>
              <c:strCache>
                <c:ptCount val="6"/>
                <c:pt idx="0">
                  <c:v>Jan</c:v>
                </c:pt>
                <c:pt idx="1">
                  <c:v>Feb</c:v>
                </c:pt>
                <c:pt idx="2">
                  <c:v>Mar</c:v>
                </c:pt>
                <c:pt idx="3">
                  <c:v>Apr</c:v>
                </c:pt>
                <c:pt idx="4">
                  <c:v>May</c:v>
                </c:pt>
                <c:pt idx="5">
                  <c:v>Jun</c:v>
                </c:pt>
              </c:strCache>
            </c:strRef>
          </c:cat>
          <c:val>
            <c:numRef>
              <c:f>Northeast!$B$22:$G$22</c:f>
              <c:numCache>
                <c:formatCode>General</c:formatCode>
                <c:ptCount val="6"/>
                <c:pt idx="0">
                  <c:v>83</c:v>
                </c:pt>
                <c:pt idx="1">
                  <c:v>73</c:v>
                </c:pt>
                <c:pt idx="2">
                  <c:v>51</c:v>
                </c:pt>
                <c:pt idx="3">
                  <c:v>45</c:v>
                </c:pt>
                <c:pt idx="4">
                  <c:v>36</c:v>
                </c:pt>
                <c:pt idx="5">
                  <c:v>32</c:v>
                </c:pt>
              </c:numCache>
            </c:numRef>
          </c:val>
          <c:extLst>
            <c:ext xmlns:c16="http://schemas.microsoft.com/office/drawing/2014/chart" uri="{C3380CC4-5D6E-409C-BE32-E72D297353CC}">
              <c16:uniqueId val="{00000000-66FA-47A8-B85C-50F3111DD046}"/>
            </c:ext>
          </c:extLst>
        </c:ser>
        <c:ser>
          <c:idx val="1"/>
          <c:order val="1"/>
          <c:tx>
            <c:strRef>
              <c:f>Northeast!$A$23</c:f>
              <c:strCache>
                <c:ptCount val="1"/>
                <c:pt idx="0">
                  <c:v>2023</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Northeast!$B$21:$G$21</c:f>
              <c:strCache>
                <c:ptCount val="6"/>
                <c:pt idx="0">
                  <c:v>Jan</c:v>
                </c:pt>
                <c:pt idx="1">
                  <c:v>Feb</c:v>
                </c:pt>
                <c:pt idx="2">
                  <c:v>Mar</c:v>
                </c:pt>
                <c:pt idx="3">
                  <c:v>Apr</c:v>
                </c:pt>
                <c:pt idx="4">
                  <c:v>May</c:v>
                </c:pt>
                <c:pt idx="5">
                  <c:v>Jun</c:v>
                </c:pt>
              </c:strCache>
            </c:strRef>
          </c:cat>
          <c:val>
            <c:numRef>
              <c:f>Northeast!$B$23:$G$23</c:f>
              <c:numCache>
                <c:formatCode>General</c:formatCode>
                <c:ptCount val="6"/>
                <c:pt idx="0">
                  <c:v>25</c:v>
                </c:pt>
                <c:pt idx="1">
                  <c:v>17</c:v>
                </c:pt>
                <c:pt idx="2">
                  <c:v>24</c:v>
                </c:pt>
                <c:pt idx="3">
                  <c:v>23</c:v>
                </c:pt>
                <c:pt idx="4">
                  <c:v>27</c:v>
                </c:pt>
                <c:pt idx="5">
                  <c:v>26</c:v>
                </c:pt>
              </c:numCache>
            </c:numRef>
          </c:val>
          <c:extLst>
            <c:ext xmlns:c16="http://schemas.microsoft.com/office/drawing/2014/chart" uri="{C3380CC4-5D6E-409C-BE32-E72D297353CC}">
              <c16:uniqueId val="{00000001-66FA-47A8-B85C-50F3111DD046}"/>
            </c:ext>
          </c:extLst>
        </c:ser>
        <c:dLbls>
          <c:dLblPos val="inEnd"/>
          <c:showLegendKey val="0"/>
          <c:showVal val="1"/>
          <c:showCatName val="0"/>
          <c:showSerName val="0"/>
          <c:showPercent val="0"/>
          <c:showBubbleSize val="0"/>
        </c:dLbls>
        <c:gapWidth val="65"/>
        <c:axId val="661101064"/>
        <c:axId val="661100408"/>
      </c:barChart>
      <c:catAx>
        <c:axId val="6611010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400" b="1" i="0" u="none" strike="noStrike" kern="1200" cap="all" baseline="0">
                <a:solidFill>
                  <a:schemeClr val="dk1">
                    <a:lumMod val="75000"/>
                    <a:lumOff val="25000"/>
                  </a:schemeClr>
                </a:solidFill>
                <a:latin typeface="+mn-lt"/>
                <a:ea typeface="+mn-ea"/>
                <a:cs typeface="+mn-cs"/>
              </a:defRPr>
            </a:pPr>
            <a:endParaRPr lang="en-US"/>
          </a:p>
        </c:txPr>
        <c:crossAx val="661100408"/>
        <c:crosses val="autoZero"/>
        <c:auto val="1"/>
        <c:lblAlgn val="ctr"/>
        <c:lblOffset val="100"/>
        <c:noMultiLvlLbl val="0"/>
      </c:catAx>
      <c:valAx>
        <c:axId val="66110040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661101064"/>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28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Northeast!$A$25</c:f>
              <c:strCache>
                <c:ptCount val="1"/>
                <c:pt idx="0">
                  <c:v>2022</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Northeast!$B$24:$G$24</c:f>
              <c:strCache>
                <c:ptCount val="6"/>
                <c:pt idx="0">
                  <c:v>Jan</c:v>
                </c:pt>
                <c:pt idx="1">
                  <c:v>Feb</c:v>
                </c:pt>
                <c:pt idx="2">
                  <c:v>Mar</c:v>
                </c:pt>
                <c:pt idx="3">
                  <c:v>Apr</c:v>
                </c:pt>
                <c:pt idx="4">
                  <c:v>May</c:v>
                </c:pt>
                <c:pt idx="5">
                  <c:v>Jun</c:v>
                </c:pt>
              </c:strCache>
            </c:strRef>
          </c:cat>
          <c:val>
            <c:numRef>
              <c:f>Northeast!$B$25:$G$25</c:f>
              <c:numCache>
                <c:formatCode>General</c:formatCode>
                <c:ptCount val="6"/>
                <c:pt idx="0">
                  <c:v>7</c:v>
                </c:pt>
                <c:pt idx="1">
                  <c:v>4</c:v>
                </c:pt>
                <c:pt idx="2">
                  <c:v>7</c:v>
                </c:pt>
                <c:pt idx="3">
                  <c:v>7</c:v>
                </c:pt>
                <c:pt idx="4">
                  <c:v>5</c:v>
                </c:pt>
                <c:pt idx="5">
                  <c:v>5</c:v>
                </c:pt>
              </c:numCache>
            </c:numRef>
          </c:val>
          <c:extLst>
            <c:ext xmlns:c16="http://schemas.microsoft.com/office/drawing/2014/chart" uri="{C3380CC4-5D6E-409C-BE32-E72D297353CC}">
              <c16:uniqueId val="{00000000-63B3-4773-B487-BA4D252B7557}"/>
            </c:ext>
          </c:extLst>
        </c:ser>
        <c:ser>
          <c:idx val="1"/>
          <c:order val="1"/>
          <c:tx>
            <c:strRef>
              <c:f>Northeast!$A$26</c:f>
              <c:strCache>
                <c:ptCount val="1"/>
                <c:pt idx="0">
                  <c:v>2023</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Northeast!$B$24:$G$24</c:f>
              <c:strCache>
                <c:ptCount val="6"/>
                <c:pt idx="0">
                  <c:v>Jan</c:v>
                </c:pt>
                <c:pt idx="1">
                  <c:v>Feb</c:v>
                </c:pt>
                <c:pt idx="2">
                  <c:v>Mar</c:v>
                </c:pt>
                <c:pt idx="3">
                  <c:v>Apr</c:v>
                </c:pt>
                <c:pt idx="4">
                  <c:v>May</c:v>
                </c:pt>
                <c:pt idx="5">
                  <c:v>Jun</c:v>
                </c:pt>
              </c:strCache>
            </c:strRef>
          </c:cat>
          <c:val>
            <c:numRef>
              <c:f>Northeast!$B$26:$G$26</c:f>
              <c:numCache>
                <c:formatCode>General</c:formatCode>
                <c:ptCount val="6"/>
                <c:pt idx="0">
                  <c:v>5</c:v>
                </c:pt>
                <c:pt idx="1">
                  <c:v>3</c:v>
                </c:pt>
                <c:pt idx="2">
                  <c:v>13</c:v>
                </c:pt>
                <c:pt idx="3">
                  <c:v>8</c:v>
                </c:pt>
                <c:pt idx="4">
                  <c:v>5</c:v>
                </c:pt>
                <c:pt idx="5">
                  <c:v>4</c:v>
                </c:pt>
              </c:numCache>
            </c:numRef>
          </c:val>
          <c:extLst>
            <c:ext xmlns:c16="http://schemas.microsoft.com/office/drawing/2014/chart" uri="{C3380CC4-5D6E-409C-BE32-E72D297353CC}">
              <c16:uniqueId val="{00000001-63B3-4773-B487-BA4D252B7557}"/>
            </c:ext>
          </c:extLst>
        </c:ser>
        <c:dLbls>
          <c:dLblPos val="inEnd"/>
          <c:showLegendKey val="0"/>
          <c:showVal val="1"/>
          <c:showCatName val="0"/>
          <c:showSerName val="0"/>
          <c:showPercent val="0"/>
          <c:showBubbleSize val="0"/>
        </c:dLbls>
        <c:gapWidth val="65"/>
        <c:axId val="549295744"/>
        <c:axId val="549304928"/>
      </c:barChart>
      <c:catAx>
        <c:axId val="54929574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400" b="1" i="0" u="none" strike="noStrike" kern="1200" cap="all" baseline="0">
                <a:solidFill>
                  <a:schemeClr val="dk1">
                    <a:lumMod val="75000"/>
                    <a:lumOff val="25000"/>
                  </a:schemeClr>
                </a:solidFill>
                <a:latin typeface="+mn-lt"/>
                <a:ea typeface="+mn-ea"/>
                <a:cs typeface="+mn-cs"/>
              </a:defRPr>
            </a:pPr>
            <a:endParaRPr lang="en-US"/>
          </a:p>
        </c:txPr>
        <c:crossAx val="549304928"/>
        <c:crosses val="autoZero"/>
        <c:auto val="1"/>
        <c:lblAlgn val="ctr"/>
        <c:lblOffset val="100"/>
        <c:noMultiLvlLbl val="0"/>
      </c:catAx>
      <c:valAx>
        <c:axId val="54930492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49295744"/>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61FF37-05E1-461C-B719-0FA9C5D75E89}" type="datetimeFigureOut">
              <a:rPr lang="en-US" smtClean="0"/>
              <a:t>8/28/2023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64B46-E5AB-4C88-BE34-0F4CCE9E3C0C}" type="slidenum">
              <a:rPr lang="en-US" smtClean="0"/>
              <a:t>‹#›</a:t>
            </a:fld>
            <a:endParaRPr lang="en-US"/>
          </a:p>
        </p:txBody>
      </p:sp>
    </p:spTree>
    <p:extLst>
      <p:ext uri="{BB962C8B-B14F-4D97-AF65-F5344CB8AC3E}">
        <p14:creationId xmlns:p14="http://schemas.microsoft.com/office/powerpoint/2010/main" val="387957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602ECC6-BC9D-4133-A5C6-9A2330B95426}"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9DBEE-D917-4E59-A562-63B77C8E2773}" type="slidenum">
              <a:rPr lang="en-US" smtClean="0"/>
              <a:t>‹#›</a:t>
            </a:fld>
            <a:endParaRPr lang="en-US"/>
          </a:p>
        </p:txBody>
      </p:sp>
    </p:spTree>
    <p:extLst>
      <p:ext uri="{BB962C8B-B14F-4D97-AF65-F5344CB8AC3E}">
        <p14:creationId xmlns:p14="http://schemas.microsoft.com/office/powerpoint/2010/main" val="2107677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02ECC6-BC9D-4133-A5C6-9A2330B95426}"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9DBEE-D917-4E59-A562-63B77C8E2773}" type="slidenum">
              <a:rPr lang="en-US" smtClean="0"/>
              <a:t>‹#›</a:t>
            </a:fld>
            <a:endParaRPr lang="en-US"/>
          </a:p>
        </p:txBody>
      </p:sp>
    </p:spTree>
    <p:extLst>
      <p:ext uri="{BB962C8B-B14F-4D97-AF65-F5344CB8AC3E}">
        <p14:creationId xmlns:p14="http://schemas.microsoft.com/office/powerpoint/2010/main" val="190212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02ECC6-BC9D-4133-A5C6-9A2330B95426}"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9DBEE-D917-4E59-A562-63B77C8E2773}" type="slidenum">
              <a:rPr lang="en-US" smtClean="0"/>
              <a:t>‹#›</a:t>
            </a:fld>
            <a:endParaRPr lang="en-US"/>
          </a:p>
        </p:txBody>
      </p:sp>
    </p:spTree>
    <p:extLst>
      <p:ext uri="{BB962C8B-B14F-4D97-AF65-F5344CB8AC3E}">
        <p14:creationId xmlns:p14="http://schemas.microsoft.com/office/powerpoint/2010/main" val="892639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02ECC6-BC9D-4133-A5C6-9A2330B95426}"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9DBEE-D917-4E59-A562-63B77C8E2773}" type="slidenum">
              <a:rPr lang="en-US" smtClean="0"/>
              <a:t>‹#›</a:t>
            </a:fld>
            <a:endParaRPr lang="en-US"/>
          </a:p>
        </p:txBody>
      </p:sp>
    </p:spTree>
    <p:extLst>
      <p:ext uri="{BB962C8B-B14F-4D97-AF65-F5344CB8AC3E}">
        <p14:creationId xmlns:p14="http://schemas.microsoft.com/office/powerpoint/2010/main" val="3528411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02ECC6-BC9D-4133-A5C6-9A2330B95426}"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9DBEE-D917-4E59-A562-63B77C8E2773}" type="slidenum">
              <a:rPr lang="en-US" smtClean="0"/>
              <a:t>‹#›</a:t>
            </a:fld>
            <a:endParaRPr lang="en-US"/>
          </a:p>
        </p:txBody>
      </p:sp>
    </p:spTree>
    <p:extLst>
      <p:ext uri="{BB962C8B-B14F-4D97-AF65-F5344CB8AC3E}">
        <p14:creationId xmlns:p14="http://schemas.microsoft.com/office/powerpoint/2010/main" val="4263183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02ECC6-BC9D-4133-A5C6-9A2330B95426}" type="datetimeFigureOut">
              <a:rPr lang="en-US" smtClean="0"/>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D9DBEE-D917-4E59-A562-63B77C8E2773}" type="slidenum">
              <a:rPr lang="en-US" smtClean="0"/>
              <a:t>‹#›</a:t>
            </a:fld>
            <a:endParaRPr lang="en-US"/>
          </a:p>
        </p:txBody>
      </p:sp>
    </p:spTree>
    <p:extLst>
      <p:ext uri="{BB962C8B-B14F-4D97-AF65-F5344CB8AC3E}">
        <p14:creationId xmlns:p14="http://schemas.microsoft.com/office/powerpoint/2010/main" val="1577306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02ECC6-BC9D-4133-A5C6-9A2330B95426}" type="datetimeFigureOut">
              <a:rPr lang="en-US" smtClean="0"/>
              <a:t>8/28/2023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D9DBEE-D917-4E59-A562-63B77C8E2773}" type="slidenum">
              <a:rPr lang="en-US" smtClean="0"/>
              <a:t>‹#›</a:t>
            </a:fld>
            <a:endParaRPr lang="en-US"/>
          </a:p>
        </p:txBody>
      </p:sp>
    </p:spTree>
    <p:extLst>
      <p:ext uri="{BB962C8B-B14F-4D97-AF65-F5344CB8AC3E}">
        <p14:creationId xmlns:p14="http://schemas.microsoft.com/office/powerpoint/2010/main" val="1931870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02ECC6-BC9D-4133-A5C6-9A2330B95426}" type="datetimeFigureOut">
              <a:rPr lang="en-US" smtClean="0"/>
              <a:t>8/28/2023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D9DBEE-D917-4E59-A562-63B77C8E2773}" type="slidenum">
              <a:rPr lang="en-US" smtClean="0"/>
              <a:t>‹#›</a:t>
            </a:fld>
            <a:endParaRPr lang="en-US"/>
          </a:p>
        </p:txBody>
      </p:sp>
    </p:spTree>
    <p:extLst>
      <p:ext uri="{BB962C8B-B14F-4D97-AF65-F5344CB8AC3E}">
        <p14:creationId xmlns:p14="http://schemas.microsoft.com/office/powerpoint/2010/main" val="1417770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02ECC6-BC9D-4133-A5C6-9A2330B95426}" type="datetimeFigureOut">
              <a:rPr lang="en-US" smtClean="0"/>
              <a:t>8/28/2023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D9DBEE-D917-4E59-A562-63B77C8E2773}" type="slidenum">
              <a:rPr lang="en-US" smtClean="0"/>
              <a:t>‹#›</a:t>
            </a:fld>
            <a:endParaRPr lang="en-US"/>
          </a:p>
        </p:txBody>
      </p:sp>
    </p:spTree>
    <p:extLst>
      <p:ext uri="{BB962C8B-B14F-4D97-AF65-F5344CB8AC3E}">
        <p14:creationId xmlns:p14="http://schemas.microsoft.com/office/powerpoint/2010/main" val="3039490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02ECC6-BC9D-4133-A5C6-9A2330B95426}" type="datetimeFigureOut">
              <a:rPr lang="en-US" smtClean="0"/>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D9DBEE-D917-4E59-A562-63B77C8E2773}" type="slidenum">
              <a:rPr lang="en-US" smtClean="0"/>
              <a:t>‹#›</a:t>
            </a:fld>
            <a:endParaRPr lang="en-US"/>
          </a:p>
        </p:txBody>
      </p:sp>
    </p:spTree>
    <p:extLst>
      <p:ext uri="{BB962C8B-B14F-4D97-AF65-F5344CB8AC3E}">
        <p14:creationId xmlns:p14="http://schemas.microsoft.com/office/powerpoint/2010/main" val="222152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02ECC6-BC9D-4133-A5C6-9A2330B95426}" type="datetimeFigureOut">
              <a:rPr lang="en-US" smtClean="0"/>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D9DBEE-D917-4E59-A562-63B77C8E2773}" type="slidenum">
              <a:rPr lang="en-US" smtClean="0"/>
              <a:t>‹#›</a:t>
            </a:fld>
            <a:endParaRPr lang="en-US"/>
          </a:p>
        </p:txBody>
      </p:sp>
    </p:spTree>
    <p:extLst>
      <p:ext uri="{BB962C8B-B14F-4D97-AF65-F5344CB8AC3E}">
        <p14:creationId xmlns:p14="http://schemas.microsoft.com/office/powerpoint/2010/main" val="3976488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02ECC6-BC9D-4133-A5C6-9A2330B95426}" type="datetimeFigureOut">
              <a:rPr lang="en-US" smtClean="0"/>
              <a:t>8/28/2023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D9DBEE-D917-4E59-A562-63B77C8E2773}" type="slidenum">
              <a:rPr lang="en-US" smtClean="0"/>
              <a:t>‹#›</a:t>
            </a:fld>
            <a:endParaRPr lang="en-US"/>
          </a:p>
        </p:txBody>
      </p:sp>
    </p:spTree>
    <p:extLst>
      <p:ext uri="{BB962C8B-B14F-4D97-AF65-F5344CB8AC3E}">
        <p14:creationId xmlns:p14="http://schemas.microsoft.com/office/powerpoint/2010/main" val="1540996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1.jpg@01D7F8C8.676244C0"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smtClean="0">
                <a:solidFill>
                  <a:srgbClr val="002060"/>
                </a:solidFill>
              </a:rPr>
              <a:t>APD Monthly Crime Stats</a:t>
            </a:r>
            <a:br>
              <a:rPr lang="en-US" sz="5400" b="1" dirty="0" smtClean="0">
                <a:solidFill>
                  <a:srgbClr val="002060"/>
                </a:solidFill>
              </a:rPr>
            </a:br>
            <a:r>
              <a:rPr lang="en-US" sz="5400" b="1" dirty="0" smtClean="0">
                <a:solidFill>
                  <a:srgbClr val="002060"/>
                </a:solidFill>
              </a:rPr>
              <a:t>Valley Area Command</a:t>
            </a:r>
            <a:endParaRPr lang="en-US" sz="5400" b="1" dirty="0">
              <a:solidFill>
                <a:srgbClr val="002060"/>
              </a:solidFill>
            </a:endParaRPr>
          </a:p>
        </p:txBody>
      </p:sp>
      <p:sp>
        <p:nvSpPr>
          <p:cNvPr id="3" name="Subtitle 2"/>
          <p:cNvSpPr>
            <a:spLocks noGrp="1"/>
          </p:cNvSpPr>
          <p:nvPr>
            <p:ph type="subTitle" idx="1"/>
          </p:nvPr>
        </p:nvSpPr>
        <p:spPr/>
        <p:txBody>
          <a:bodyPr>
            <a:normAutofit fontScale="70000" lnSpcReduction="20000"/>
          </a:bodyPr>
          <a:lstStyle/>
          <a:p>
            <a:r>
              <a:rPr lang="en-US" sz="4000" dirty="0" smtClean="0">
                <a:solidFill>
                  <a:srgbClr val="002060"/>
                </a:solidFill>
              </a:rPr>
              <a:t> </a:t>
            </a:r>
          </a:p>
          <a:p>
            <a:endParaRPr lang="en-US" sz="3200" i="1" dirty="0"/>
          </a:p>
          <a:p>
            <a:endParaRPr lang="en-US" sz="3200" i="1" dirty="0" smtClean="0"/>
          </a:p>
          <a:p>
            <a:r>
              <a:rPr lang="en-US" sz="4100" b="1" i="1" dirty="0" smtClean="0">
                <a:solidFill>
                  <a:srgbClr val="002060"/>
                </a:solidFill>
              </a:rPr>
              <a:t>January – </a:t>
            </a:r>
            <a:r>
              <a:rPr lang="en-US" sz="4100" b="1" i="1" dirty="0" smtClean="0">
                <a:solidFill>
                  <a:srgbClr val="002060"/>
                </a:solidFill>
              </a:rPr>
              <a:t>June</a:t>
            </a:r>
            <a:r>
              <a:rPr lang="en-US" sz="4100" b="1" i="1" dirty="0" smtClean="0">
                <a:solidFill>
                  <a:srgbClr val="002060"/>
                </a:solidFill>
              </a:rPr>
              <a:t> </a:t>
            </a:r>
            <a:r>
              <a:rPr lang="en-US" sz="4100" b="1" i="1" dirty="0" smtClean="0">
                <a:solidFill>
                  <a:srgbClr val="002060"/>
                </a:solidFill>
              </a:rPr>
              <a:t>2023</a:t>
            </a:r>
            <a:endParaRPr lang="en-US" sz="4100" b="1" i="1" dirty="0">
              <a:solidFill>
                <a:srgbClr val="002060"/>
              </a:solidFill>
            </a:endParaRPr>
          </a:p>
        </p:txBody>
      </p:sp>
      <p:pic>
        <p:nvPicPr>
          <p:cNvPr id="4" name="Picture 3" descr="APD Patch for letterhead"/>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205045" y="3509962"/>
            <a:ext cx="1776047" cy="1167545"/>
          </a:xfrm>
          <a:prstGeom prst="rect">
            <a:avLst/>
          </a:prstGeom>
          <a:noFill/>
          <a:ln>
            <a:noFill/>
          </a:ln>
        </p:spPr>
      </p:pic>
    </p:spTree>
    <p:extLst>
      <p:ext uri="{BB962C8B-B14F-4D97-AF65-F5344CB8AC3E}">
        <p14:creationId xmlns:p14="http://schemas.microsoft.com/office/powerpoint/2010/main" val="3780618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Robbery   </a:t>
            </a:r>
            <a:r>
              <a:rPr lang="en-US" b="1" dirty="0" smtClean="0">
                <a:solidFill>
                  <a:srgbClr val="FF0000"/>
                </a:solidFill>
              </a:rPr>
              <a:t>-</a:t>
            </a:r>
            <a:r>
              <a:rPr lang="en-US" b="1" dirty="0" smtClean="0">
                <a:solidFill>
                  <a:srgbClr val="FF0000"/>
                </a:solidFill>
              </a:rPr>
              <a:t>56%</a:t>
            </a:r>
            <a:r>
              <a:rPr lang="en-US" b="1" dirty="0" smtClean="0">
                <a:solidFill>
                  <a:srgbClr val="FF0000"/>
                </a:solidFill>
              </a:rPr>
              <a:t>  </a:t>
            </a:r>
            <a:r>
              <a:rPr lang="en-US" b="1" dirty="0" smtClean="0">
                <a:solidFill>
                  <a:schemeClr val="accent2"/>
                </a:solidFill>
              </a:rPr>
              <a:t/>
            </a:r>
            <a:br>
              <a:rPr lang="en-US" b="1" dirty="0" smtClean="0">
                <a:solidFill>
                  <a:schemeClr val="accent2"/>
                </a:solidFill>
              </a:rPr>
            </a:br>
            <a:r>
              <a:rPr lang="en-US" sz="2800" dirty="0" smtClean="0"/>
              <a:t>Valley Area Command (</a:t>
            </a:r>
            <a:r>
              <a:rPr lang="en-US" sz="2800" dirty="0" smtClean="0"/>
              <a:t>January-June)</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3140058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4459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Stolen Property Offenses   </a:t>
            </a:r>
            <a:r>
              <a:rPr lang="en-US" b="1" dirty="0"/>
              <a:t>9</a:t>
            </a:r>
            <a:r>
              <a:rPr lang="en-US" b="1" dirty="0" smtClean="0"/>
              <a:t>%</a:t>
            </a:r>
            <a:r>
              <a:rPr lang="en-US" b="1" dirty="0" smtClean="0">
                <a:solidFill>
                  <a:srgbClr val="FF0000"/>
                </a:solidFill>
              </a:rPr>
              <a:t/>
            </a:r>
            <a:br>
              <a:rPr lang="en-US" b="1" dirty="0" smtClean="0">
                <a:solidFill>
                  <a:srgbClr val="FF0000"/>
                </a:solidFill>
              </a:rPr>
            </a:br>
            <a:r>
              <a:rPr lang="en-US" sz="2800" dirty="0" smtClean="0"/>
              <a:t>Valley Area Command (</a:t>
            </a:r>
            <a:r>
              <a:rPr lang="en-US" sz="2800" dirty="0" smtClean="0"/>
              <a:t>January-June)</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8698066"/>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9060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Drug/Narcotic Offenses   +</a:t>
            </a:r>
            <a:r>
              <a:rPr lang="en-US" b="1" dirty="0" smtClean="0"/>
              <a:t>103%</a:t>
            </a:r>
            <a:r>
              <a:rPr lang="en-US" b="1" dirty="0" smtClean="0"/>
              <a:t/>
            </a:r>
            <a:br>
              <a:rPr lang="en-US" b="1" dirty="0" smtClean="0"/>
            </a:br>
            <a:r>
              <a:rPr lang="en-US" sz="2800" dirty="0" smtClean="0"/>
              <a:t>Valley Area Command (</a:t>
            </a:r>
            <a:r>
              <a:rPr lang="en-US" sz="2800" dirty="0" smtClean="0"/>
              <a:t>January-June)</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3846294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4167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Weapon Violations   </a:t>
            </a:r>
            <a:r>
              <a:rPr lang="en-US" b="1" dirty="0" smtClean="0"/>
              <a:t>+</a:t>
            </a:r>
            <a:r>
              <a:rPr lang="en-US" b="1" dirty="0" smtClean="0"/>
              <a:t>52</a:t>
            </a:r>
            <a:r>
              <a:rPr lang="en-US" b="1" dirty="0" smtClean="0"/>
              <a:t>%</a:t>
            </a:r>
            <a:r>
              <a:rPr lang="en-US" b="1" dirty="0" smtClean="0"/>
              <a:t/>
            </a:r>
            <a:br>
              <a:rPr lang="en-US" b="1" dirty="0" smtClean="0"/>
            </a:br>
            <a:r>
              <a:rPr lang="en-US" sz="2800" dirty="0" smtClean="0"/>
              <a:t>Valley Area Command (</a:t>
            </a:r>
            <a:r>
              <a:rPr lang="en-US" sz="2800" dirty="0" smtClean="0"/>
              <a:t>January-June)</a:t>
            </a:r>
            <a:endParaRPr 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204841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41283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Crime Stats Disclaimer</a:t>
            </a:r>
            <a:endParaRPr lang="en-US" b="1"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The Albuquerque Police Department reports is crime statistics using the Federal Bureau of Investigation’s National Incident-Based Reporting System, known as NIBRS. </a:t>
            </a:r>
          </a:p>
          <a:p>
            <a:pPr marL="0" indent="0">
              <a:buNone/>
            </a:pPr>
            <a:r>
              <a:rPr lang="en-US" dirty="0"/>
              <a:t> </a:t>
            </a:r>
          </a:p>
          <a:p>
            <a:pPr marL="0" indent="0">
              <a:buNone/>
            </a:pPr>
            <a:r>
              <a:rPr lang="en-US" dirty="0"/>
              <a:t>APD sends NIBRS data to the FBI on a </a:t>
            </a:r>
            <a:r>
              <a:rPr lang="en-US" dirty="0" smtClean="0"/>
              <a:t>regular </a:t>
            </a:r>
            <a:r>
              <a:rPr lang="en-US" dirty="0"/>
              <a:t>basis and this data is based on the reports available at that point in time. </a:t>
            </a:r>
          </a:p>
          <a:p>
            <a:pPr marL="0" indent="0">
              <a:buNone/>
            </a:pPr>
            <a:r>
              <a:rPr lang="en-US" dirty="0"/>
              <a:t> </a:t>
            </a:r>
          </a:p>
          <a:p>
            <a:pPr marL="0" indent="0">
              <a:buNone/>
            </a:pPr>
            <a:r>
              <a:rPr lang="en-US" dirty="0"/>
              <a:t>The data for this report were obtained from APD’s records management system on </a:t>
            </a:r>
            <a:r>
              <a:rPr lang="en-US" dirty="0" smtClean="0"/>
              <a:t>Aug. 23</a:t>
            </a:r>
            <a:r>
              <a:rPr lang="en-US" dirty="0" smtClean="0"/>
              <a:t>, </a:t>
            </a:r>
            <a:r>
              <a:rPr lang="en-US" dirty="0"/>
              <a:t>2023. It reflects crime stats from January through May. There is a time delay before publishing the data on APD’s web site to allow police reports to be approved by supervisors. The delay allows APD to provide more accurate crime stats to the public. However, the data is still reported on a fixed point of time, and future reports will differ somewhat from these statistics.</a:t>
            </a:r>
          </a:p>
          <a:p>
            <a:endParaRPr lang="en-US" dirty="0"/>
          </a:p>
        </p:txBody>
      </p:sp>
    </p:spTree>
    <p:extLst>
      <p:ext uri="{BB962C8B-B14F-4D97-AF65-F5344CB8AC3E}">
        <p14:creationId xmlns:p14="http://schemas.microsoft.com/office/powerpoint/2010/main" val="2699865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Crime Category Totals</a:t>
            </a:r>
            <a:r>
              <a:rPr lang="en-US" dirty="0" smtClean="0"/>
              <a:t/>
            </a:r>
            <a:br>
              <a:rPr lang="en-US" dirty="0" smtClean="0"/>
            </a:br>
            <a:r>
              <a:rPr lang="en-US" sz="2800" dirty="0" smtClean="0"/>
              <a:t>Valley Area Command (</a:t>
            </a:r>
            <a:r>
              <a:rPr lang="en-US" sz="2800" dirty="0" smtClean="0"/>
              <a:t>January-June </a:t>
            </a:r>
            <a:r>
              <a:rPr lang="en-US" sz="2800" dirty="0" smtClean="0"/>
              <a:t>2023)</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9218726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6705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Aggravated Offenses   </a:t>
            </a:r>
            <a:r>
              <a:rPr lang="en-US" b="1" dirty="0" smtClean="0"/>
              <a:t>+</a:t>
            </a:r>
            <a:r>
              <a:rPr lang="en-US" b="1" dirty="0"/>
              <a:t>4</a:t>
            </a:r>
            <a:r>
              <a:rPr lang="en-US" b="1" dirty="0" smtClean="0"/>
              <a:t>%</a:t>
            </a:r>
            <a:r>
              <a:rPr lang="en-US" b="1" dirty="0" smtClean="0"/>
              <a:t/>
            </a:r>
            <a:br>
              <a:rPr lang="en-US" b="1" dirty="0" smtClean="0"/>
            </a:br>
            <a:r>
              <a:rPr lang="en-US" sz="2800" dirty="0" smtClean="0"/>
              <a:t>Valley Area Command (</a:t>
            </a:r>
            <a:r>
              <a:rPr lang="en-US" sz="2800" dirty="0" smtClean="0"/>
              <a:t>January-June)</a:t>
            </a:r>
            <a:endParaRPr lang="en-US" sz="2400" dirty="0"/>
          </a:p>
        </p:txBody>
      </p:sp>
      <p:sp>
        <p:nvSpPr>
          <p:cNvPr id="4" name="TextBox 3"/>
          <p:cNvSpPr txBox="1"/>
          <p:nvPr/>
        </p:nvSpPr>
        <p:spPr>
          <a:xfrm>
            <a:off x="5583115" y="2400300"/>
            <a:ext cx="1178170" cy="523220"/>
          </a:xfrm>
          <a:prstGeom prst="rect">
            <a:avLst/>
          </a:prstGeom>
          <a:noFill/>
        </p:spPr>
        <p:txBody>
          <a:bodyPr wrap="square" rtlCol="0">
            <a:spAutoFit/>
          </a:bodyPr>
          <a:lstStyle/>
          <a:p>
            <a:r>
              <a:rPr lang="en-US" sz="2800" b="1" dirty="0" smtClean="0"/>
              <a:t>21%</a:t>
            </a:r>
            <a:endParaRPr lang="en-US" sz="28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0530214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8611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Homicide Offenses   </a:t>
            </a:r>
            <a:r>
              <a:rPr lang="en-US" b="1" dirty="0" smtClean="0"/>
              <a:t>33</a:t>
            </a:r>
            <a:r>
              <a:rPr lang="en-US" b="1" dirty="0" smtClean="0"/>
              <a:t>%</a:t>
            </a:r>
            <a:r>
              <a:rPr lang="en-US" dirty="0" smtClean="0"/>
              <a:t/>
            </a:r>
            <a:br>
              <a:rPr lang="en-US" dirty="0" smtClean="0"/>
            </a:br>
            <a:r>
              <a:rPr lang="en-US" sz="2800" dirty="0" smtClean="0"/>
              <a:t>Valley Area Command (</a:t>
            </a:r>
            <a:r>
              <a:rPr lang="en-US" sz="2800" dirty="0" smtClean="0"/>
              <a:t>January-June)</a:t>
            </a:r>
            <a:endParaRPr lang="en-US" sz="2800" u="sng"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2427647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15981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Burglary/Breaking &amp; Entering   </a:t>
            </a:r>
            <a:r>
              <a:rPr lang="en-US" b="1" dirty="0" smtClean="0">
                <a:solidFill>
                  <a:srgbClr val="FF0000"/>
                </a:solidFill>
              </a:rPr>
              <a:t>-</a:t>
            </a:r>
            <a:r>
              <a:rPr lang="en-US" b="1" dirty="0" smtClean="0">
                <a:solidFill>
                  <a:srgbClr val="FF0000"/>
                </a:solidFill>
              </a:rPr>
              <a:t>17</a:t>
            </a:r>
            <a:r>
              <a:rPr lang="en-US" b="1" dirty="0" smtClean="0">
                <a:solidFill>
                  <a:srgbClr val="FF0000"/>
                </a:solidFill>
              </a:rPr>
              <a:t>%</a:t>
            </a:r>
            <a:r>
              <a:rPr lang="en-US" b="1" dirty="0" smtClean="0">
                <a:solidFill>
                  <a:srgbClr val="FF0000"/>
                </a:solidFill>
              </a:rPr>
              <a:t/>
            </a:r>
            <a:br>
              <a:rPr lang="en-US" b="1" dirty="0" smtClean="0">
                <a:solidFill>
                  <a:srgbClr val="FF0000"/>
                </a:solidFill>
              </a:rPr>
            </a:br>
            <a:r>
              <a:rPr lang="en-US" sz="2800" dirty="0" smtClean="0"/>
              <a:t>Valley Area Command (</a:t>
            </a:r>
            <a:r>
              <a:rPr lang="en-US" sz="2800" dirty="0" smtClean="0"/>
              <a:t>January-June)</a:t>
            </a:r>
            <a:endParaRPr lang="en-US" sz="2800" dirty="0"/>
          </a:p>
        </p:txBody>
      </p:sp>
      <p:graphicFrame>
        <p:nvGraphicFramePr>
          <p:cNvPr id="4" name="Chart 3"/>
          <p:cNvGraphicFramePr>
            <a:graphicFrameLocks/>
          </p:cNvGraphicFramePr>
          <p:nvPr>
            <p:extLst>
              <p:ext uri="{D42A27DB-BD31-4B8C-83A1-F6EECF244321}">
                <p14:modId xmlns:p14="http://schemas.microsoft.com/office/powerpoint/2010/main" val="2937186115"/>
              </p:ext>
            </p:extLst>
          </p:nvPr>
        </p:nvGraphicFramePr>
        <p:xfrm>
          <a:off x="1088136" y="1819656"/>
          <a:ext cx="9592056" cy="45171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1956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131" y="400295"/>
            <a:ext cx="10515600" cy="1325563"/>
          </a:xfrm>
        </p:spPr>
        <p:txBody>
          <a:bodyPr/>
          <a:lstStyle/>
          <a:p>
            <a:r>
              <a:rPr lang="en-US" b="1" dirty="0" smtClean="0"/>
              <a:t>Destruction/Damage/Vandalism   </a:t>
            </a:r>
            <a:r>
              <a:rPr lang="en-US" b="1" dirty="0" smtClean="0">
                <a:solidFill>
                  <a:srgbClr val="FF0000"/>
                </a:solidFill>
              </a:rPr>
              <a:t>-</a:t>
            </a:r>
            <a:r>
              <a:rPr lang="en-US" b="1" dirty="0">
                <a:solidFill>
                  <a:srgbClr val="FF0000"/>
                </a:solidFill>
              </a:rPr>
              <a:t>7</a:t>
            </a:r>
            <a:r>
              <a:rPr lang="en-US" b="1" dirty="0" smtClean="0">
                <a:solidFill>
                  <a:srgbClr val="FF0000"/>
                </a:solidFill>
              </a:rPr>
              <a:t>%</a:t>
            </a:r>
            <a:r>
              <a:rPr lang="en-US" b="1" dirty="0" smtClean="0">
                <a:solidFill>
                  <a:schemeClr val="accent2"/>
                </a:solidFill>
              </a:rPr>
              <a:t/>
            </a:r>
            <a:br>
              <a:rPr lang="en-US" b="1" dirty="0" smtClean="0">
                <a:solidFill>
                  <a:schemeClr val="accent2"/>
                </a:solidFill>
              </a:rPr>
            </a:br>
            <a:r>
              <a:rPr lang="en-US" sz="2800" dirty="0" smtClean="0"/>
              <a:t>Valley Area Command (</a:t>
            </a:r>
            <a:r>
              <a:rPr lang="en-US" sz="2800" dirty="0" smtClean="0"/>
              <a:t>January-June)</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36309953"/>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2003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Larceny/Theft Offenses   </a:t>
            </a:r>
            <a:r>
              <a:rPr lang="en-US" b="1" dirty="0"/>
              <a:t>1</a:t>
            </a:r>
            <a:r>
              <a:rPr lang="en-US" b="1" dirty="0" smtClean="0"/>
              <a:t>%</a:t>
            </a:r>
            <a:r>
              <a:rPr lang="en-US" b="1" dirty="0" smtClean="0">
                <a:solidFill>
                  <a:schemeClr val="accent2"/>
                </a:solidFill>
              </a:rPr>
              <a:t/>
            </a:r>
            <a:br>
              <a:rPr lang="en-US" b="1" dirty="0" smtClean="0">
                <a:solidFill>
                  <a:schemeClr val="accent2"/>
                </a:solidFill>
              </a:rPr>
            </a:br>
            <a:r>
              <a:rPr lang="en-US" sz="2800" dirty="0" smtClean="0"/>
              <a:t>Valley Area Command (</a:t>
            </a:r>
            <a:r>
              <a:rPr lang="en-US" sz="2800" dirty="0" smtClean="0"/>
              <a:t>January-June)</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39020843"/>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3092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Motor Vehicle Theft   </a:t>
            </a:r>
            <a:r>
              <a:rPr lang="en-US" b="1" dirty="0" smtClean="0">
                <a:solidFill>
                  <a:srgbClr val="FF0000"/>
                </a:solidFill>
              </a:rPr>
              <a:t>-</a:t>
            </a:r>
            <a:r>
              <a:rPr lang="en-US" b="1" dirty="0" smtClean="0">
                <a:solidFill>
                  <a:srgbClr val="FF0000"/>
                </a:solidFill>
              </a:rPr>
              <a:t>24</a:t>
            </a:r>
            <a:r>
              <a:rPr lang="en-US" b="1" dirty="0" smtClean="0">
                <a:solidFill>
                  <a:srgbClr val="FF0000"/>
                </a:solidFill>
              </a:rPr>
              <a:t>%</a:t>
            </a:r>
            <a:r>
              <a:rPr lang="en-US" b="1" dirty="0" smtClean="0">
                <a:solidFill>
                  <a:srgbClr val="FF0000"/>
                </a:solidFill>
              </a:rPr>
              <a:t/>
            </a:r>
            <a:br>
              <a:rPr lang="en-US" b="1" dirty="0" smtClean="0">
                <a:solidFill>
                  <a:srgbClr val="FF0000"/>
                </a:solidFill>
              </a:rPr>
            </a:br>
            <a:r>
              <a:rPr lang="en-US" sz="2800" dirty="0" smtClean="0"/>
              <a:t>Valley Area Command (</a:t>
            </a:r>
            <a:r>
              <a:rPr lang="en-US" sz="2800" dirty="0" smtClean="0"/>
              <a:t>January-June)</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7605323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0320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2436</TotalTime>
  <Words>287</Words>
  <Application>Microsoft Office PowerPoint</Application>
  <PresentationFormat>Widescreen</PresentationFormat>
  <Paragraphs>23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APD Monthly Crime Stats Valley Area Command</vt:lpstr>
      <vt:lpstr>Crime Stats Disclaimer</vt:lpstr>
      <vt:lpstr>Crime Category Totals Valley Area Command (January-June 2023)</vt:lpstr>
      <vt:lpstr>Aggravated Offenses   +4% Valley Area Command (January-June)</vt:lpstr>
      <vt:lpstr>Homicide Offenses   33% Valley Area Command (January-June)</vt:lpstr>
      <vt:lpstr>Burglary/Breaking &amp; Entering   -17% Valley Area Command (January-June)</vt:lpstr>
      <vt:lpstr>Destruction/Damage/Vandalism   -7% Valley Area Command (January-June)</vt:lpstr>
      <vt:lpstr>Larceny/Theft Offenses   1% Valley Area Command (January-June)</vt:lpstr>
      <vt:lpstr>Motor Vehicle Theft   -24% Valley Area Command (January-June)</vt:lpstr>
      <vt:lpstr>Robbery   -56%   Valley Area Command (January-June)</vt:lpstr>
      <vt:lpstr>Stolen Property Offenses   9% Valley Area Command (January-June)</vt:lpstr>
      <vt:lpstr>Drug/Narcotic Offenses   +103% Valley Area Command (January-June)</vt:lpstr>
      <vt:lpstr>Weapon Violations   +52% Valley Area Command (January-June)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Officer-Involved Shootings</dc:title>
  <dc:creator>Gallegos, Gilbert Jr.</dc:creator>
  <cp:lastModifiedBy>Gallegos, Gilbert Jr.</cp:lastModifiedBy>
  <cp:revision>130</cp:revision>
  <dcterms:created xsi:type="dcterms:W3CDTF">2022-10-17T03:41:39Z</dcterms:created>
  <dcterms:modified xsi:type="dcterms:W3CDTF">2023-08-28T22:26:18Z</dcterms:modified>
</cp:coreProperties>
</file>