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4" r:id="rId3"/>
    <p:sldId id="275" r:id="rId4"/>
    <p:sldId id="257" r:id="rId5"/>
    <p:sldId id="271"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74"/>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Valley!$AB$17:$AB$26</c:f>
              <c:strCache>
                <c:ptCount val="10"/>
                <c:pt idx="0">
                  <c:v>Assault Offenses</c:v>
                </c:pt>
                <c:pt idx="1">
                  <c:v>Homicide</c:v>
                </c:pt>
                <c:pt idx="2">
                  <c:v>Burglary/Breaking &amp; Entering</c:v>
                </c:pt>
                <c:pt idx="3">
                  <c:v>Destruction/Damage/Vandalism</c:v>
                </c:pt>
                <c:pt idx="4">
                  <c:v>Larceny/Theft</c:v>
                </c:pt>
                <c:pt idx="5">
                  <c:v>Motor Vehicle Theft</c:v>
                </c:pt>
                <c:pt idx="6">
                  <c:v>Robbery</c:v>
                </c:pt>
                <c:pt idx="7">
                  <c:v>Stolen Property</c:v>
                </c:pt>
                <c:pt idx="8">
                  <c:v>Drug/Narcotics</c:v>
                </c:pt>
                <c:pt idx="9">
                  <c:v>Weapon Violations</c:v>
                </c:pt>
              </c:strCache>
            </c:strRef>
          </c:cat>
          <c:val>
            <c:numRef>
              <c:f>Valley!$AC$17:$AC$26</c:f>
              <c:numCache>
                <c:formatCode>General</c:formatCode>
                <c:ptCount val="10"/>
                <c:pt idx="0">
                  <c:v>1670</c:v>
                </c:pt>
                <c:pt idx="1">
                  <c:v>19</c:v>
                </c:pt>
                <c:pt idx="2">
                  <c:v>483</c:v>
                </c:pt>
                <c:pt idx="3">
                  <c:v>1562</c:v>
                </c:pt>
                <c:pt idx="4">
                  <c:v>1881</c:v>
                </c:pt>
                <c:pt idx="5">
                  <c:v>678</c:v>
                </c:pt>
                <c:pt idx="6">
                  <c:v>126</c:v>
                </c:pt>
                <c:pt idx="7">
                  <c:v>51</c:v>
                </c:pt>
                <c:pt idx="8">
                  <c:v>362</c:v>
                </c:pt>
                <c:pt idx="9">
                  <c:v>412</c:v>
                </c:pt>
              </c:numCache>
            </c:numRef>
          </c:val>
          <c:extLst>
            <c:ext xmlns:c16="http://schemas.microsoft.com/office/drawing/2014/chart" uri="{C3380CC4-5D6E-409C-BE32-E72D297353CC}">
              <c16:uniqueId val="{00000000-5932-4DCD-AE26-4A9E8D3918C7}"/>
            </c:ext>
          </c:extLst>
        </c:ser>
        <c:dLbls>
          <c:dLblPos val="inEnd"/>
          <c:showLegendKey val="0"/>
          <c:showVal val="1"/>
          <c:showCatName val="0"/>
          <c:showSerName val="0"/>
          <c:showPercent val="0"/>
          <c:showBubbleSize val="0"/>
        </c:dLbls>
        <c:gapWidth val="65"/>
        <c:axId val="565297456"/>
        <c:axId val="565298768"/>
      </c:barChart>
      <c:catAx>
        <c:axId val="56529745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en-US"/>
          </a:p>
        </c:txPr>
        <c:crossAx val="565298768"/>
        <c:crosses val="autoZero"/>
        <c:auto val="1"/>
        <c:lblAlgn val="ctr"/>
        <c:lblOffset val="100"/>
        <c:noMultiLvlLbl val="0"/>
      </c:catAx>
      <c:valAx>
        <c:axId val="56529876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6529745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Valley!$B$27</c:f>
              <c:strCache>
                <c:ptCount val="1"/>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Valley!$A$28:$A$29</c:f>
              <c:numCache>
                <c:formatCode>General</c:formatCode>
                <c:ptCount val="2"/>
                <c:pt idx="0">
                  <c:v>2022</c:v>
                </c:pt>
                <c:pt idx="1">
                  <c:v>2023</c:v>
                </c:pt>
              </c:numCache>
            </c:numRef>
          </c:cat>
          <c:val>
            <c:numRef>
              <c:f>Valley!$B$28:$B$29</c:f>
              <c:numCache>
                <c:formatCode>General</c:formatCode>
                <c:ptCount val="2"/>
                <c:pt idx="0">
                  <c:v>226</c:v>
                </c:pt>
                <c:pt idx="1">
                  <c:v>362</c:v>
                </c:pt>
              </c:numCache>
            </c:numRef>
          </c:val>
          <c:extLst>
            <c:ext xmlns:c16="http://schemas.microsoft.com/office/drawing/2014/chart" uri="{C3380CC4-5D6E-409C-BE32-E72D297353CC}">
              <c16:uniqueId val="{00000000-1E67-496B-AFE0-8B21164EC1AE}"/>
            </c:ext>
          </c:extLst>
        </c:ser>
        <c:dLbls>
          <c:dLblPos val="inEnd"/>
          <c:showLegendKey val="0"/>
          <c:showVal val="1"/>
          <c:showCatName val="0"/>
          <c:showSerName val="0"/>
          <c:showPercent val="0"/>
          <c:showBubbleSize val="0"/>
        </c:dLbls>
        <c:gapWidth val="65"/>
        <c:axId val="557938784"/>
        <c:axId val="557936704"/>
      </c:barChart>
      <c:catAx>
        <c:axId val="5579387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3200" b="1" i="0" u="none" strike="noStrike" kern="1200" cap="all" baseline="0">
                <a:solidFill>
                  <a:schemeClr val="dk1">
                    <a:lumMod val="75000"/>
                    <a:lumOff val="25000"/>
                  </a:schemeClr>
                </a:solidFill>
                <a:latin typeface="+mn-lt"/>
                <a:ea typeface="+mn-ea"/>
                <a:cs typeface="+mn-cs"/>
              </a:defRPr>
            </a:pPr>
            <a:endParaRPr lang="en-US"/>
          </a:p>
        </c:txPr>
        <c:crossAx val="557936704"/>
        <c:crosses val="autoZero"/>
        <c:auto val="1"/>
        <c:lblAlgn val="ctr"/>
        <c:lblOffset val="100"/>
        <c:noMultiLvlLbl val="0"/>
      </c:catAx>
      <c:valAx>
        <c:axId val="5579367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793878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Valley!$B$30</c:f>
              <c:strCache>
                <c:ptCount val="1"/>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Valley!$A$31:$A$32</c:f>
              <c:numCache>
                <c:formatCode>General</c:formatCode>
                <c:ptCount val="2"/>
                <c:pt idx="0">
                  <c:v>2022</c:v>
                </c:pt>
                <c:pt idx="1">
                  <c:v>2023</c:v>
                </c:pt>
              </c:numCache>
            </c:numRef>
          </c:cat>
          <c:val>
            <c:numRef>
              <c:f>Valley!$B$31:$B$32</c:f>
              <c:numCache>
                <c:formatCode>General</c:formatCode>
                <c:ptCount val="2"/>
                <c:pt idx="0">
                  <c:v>377</c:v>
                </c:pt>
                <c:pt idx="1">
                  <c:v>412</c:v>
                </c:pt>
              </c:numCache>
            </c:numRef>
          </c:val>
          <c:extLst>
            <c:ext xmlns:c16="http://schemas.microsoft.com/office/drawing/2014/chart" uri="{C3380CC4-5D6E-409C-BE32-E72D297353CC}">
              <c16:uniqueId val="{00000000-D0BA-420C-B769-FE243F371EFD}"/>
            </c:ext>
          </c:extLst>
        </c:ser>
        <c:dLbls>
          <c:dLblPos val="inEnd"/>
          <c:showLegendKey val="0"/>
          <c:showVal val="1"/>
          <c:showCatName val="0"/>
          <c:showSerName val="0"/>
          <c:showPercent val="0"/>
          <c:showBubbleSize val="0"/>
        </c:dLbls>
        <c:gapWidth val="65"/>
        <c:axId val="242881888"/>
        <c:axId val="242881056"/>
      </c:barChart>
      <c:catAx>
        <c:axId val="2428818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3200" b="1" i="0" u="none" strike="noStrike" kern="1200" cap="all" baseline="0">
                <a:solidFill>
                  <a:schemeClr val="dk1">
                    <a:lumMod val="75000"/>
                    <a:lumOff val="25000"/>
                  </a:schemeClr>
                </a:solidFill>
                <a:latin typeface="+mn-lt"/>
                <a:ea typeface="+mn-ea"/>
                <a:cs typeface="+mn-cs"/>
              </a:defRPr>
            </a:pPr>
            <a:endParaRPr lang="en-US"/>
          </a:p>
        </c:txPr>
        <c:crossAx val="242881056"/>
        <c:crosses val="autoZero"/>
        <c:auto val="1"/>
        <c:lblAlgn val="ctr"/>
        <c:lblOffset val="100"/>
        <c:noMultiLvlLbl val="0"/>
      </c:catAx>
      <c:valAx>
        <c:axId val="2428810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4288188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Valley!$B$3</c:f>
              <c:strCache>
                <c:ptCount val="1"/>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Valley!$A$4:$A$5</c:f>
              <c:numCache>
                <c:formatCode>General</c:formatCode>
                <c:ptCount val="2"/>
                <c:pt idx="0">
                  <c:v>2022</c:v>
                </c:pt>
                <c:pt idx="1">
                  <c:v>2023</c:v>
                </c:pt>
              </c:numCache>
            </c:numRef>
          </c:cat>
          <c:val>
            <c:numRef>
              <c:f>Valley!$B$4:$B$5</c:f>
              <c:numCache>
                <c:formatCode>General</c:formatCode>
                <c:ptCount val="2"/>
                <c:pt idx="0">
                  <c:v>1686</c:v>
                </c:pt>
                <c:pt idx="1">
                  <c:v>1670</c:v>
                </c:pt>
              </c:numCache>
            </c:numRef>
          </c:val>
          <c:extLst>
            <c:ext xmlns:c16="http://schemas.microsoft.com/office/drawing/2014/chart" uri="{C3380CC4-5D6E-409C-BE32-E72D297353CC}">
              <c16:uniqueId val="{00000000-4423-43D3-A446-2EB567262FE6}"/>
            </c:ext>
          </c:extLst>
        </c:ser>
        <c:dLbls>
          <c:dLblPos val="inEnd"/>
          <c:showLegendKey val="0"/>
          <c:showVal val="1"/>
          <c:showCatName val="0"/>
          <c:showSerName val="0"/>
          <c:showPercent val="0"/>
          <c:showBubbleSize val="0"/>
        </c:dLbls>
        <c:gapWidth val="65"/>
        <c:axId val="151100624"/>
        <c:axId val="151098128"/>
      </c:barChart>
      <c:catAx>
        <c:axId val="1511006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3200" b="1" i="0" u="none" strike="noStrike" kern="1200" cap="all" baseline="0">
                <a:solidFill>
                  <a:schemeClr val="dk1">
                    <a:lumMod val="75000"/>
                    <a:lumOff val="25000"/>
                  </a:schemeClr>
                </a:solidFill>
                <a:latin typeface="+mn-lt"/>
                <a:ea typeface="+mn-ea"/>
                <a:cs typeface="+mn-cs"/>
              </a:defRPr>
            </a:pPr>
            <a:endParaRPr lang="en-US"/>
          </a:p>
        </c:txPr>
        <c:crossAx val="151098128"/>
        <c:crosses val="autoZero"/>
        <c:auto val="1"/>
        <c:lblAlgn val="ctr"/>
        <c:lblOffset val="100"/>
        <c:noMultiLvlLbl val="0"/>
      </c:catAx>
      <c:valAx>
        <c:axId val="151098128"/>
        <c:scaling>
          <c:orientation val="minMax"/>
          <c:min val="50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5110062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Valley!$B$6</c:f>
              <c:strCache>
                <c:ptCount val="1"/>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Valley!$A$7:$A$8</c:f>
              <c:numCache>
                <c:formatCode>General</c:formatCode>
                <c:ptCount val="2"/>
                <c:pt idx="0">
                  <c:v>2022</c:v>
                </c:pt>
                <c:pt idx="1">
                  <c:v>2023</c:v>
                </c:pt>
              </c:numCache>
            </c:numRef>
          </c:cat>
          <c:val>
            <c:numRef>
              <c:f>Valley!$B$7:$B$8</c:f>
              <c:numCache>
                <c:formatCode>General</c:formatCode>
                <c:ptCount val="2"/>
                <c:pt idx="0">
                  <c:v>21</c:v>
                </c:pt>
                <c:pt idx="1">
                  <c:v>19</c:v>
                </c:pt>
              </c:numCache>
            </c:numRef>
          </c:val>
          <c:extLst>
            <c:ext xmlns:c16="http://schemas.microsoft.com/office/drawing/2014/chart" uri="{C3380CC4-5D6E-409C-BE32-E72D297353CC}">
              <c16:uniqueId val="{00000000-2293-4766-8C86-FA03F69B0DB0}"/>
            </c:ext>
          </c:extLst>
        </c:ser>
        <c:dLbls>
          <c:dLblPos val="inEnd"/>
          <c:showLegendKey val="0"/>
          <c:showVal val="1"/>
          <c:showCatName val="0"/>
          <c:showSerName val="0"/>
          <c:showPercent val="0"/>
          <c:showBubbleSize val="0"/>
        </c:dLbls>
        <c:gapWidth val="65"/>
        <c:axId val="175791200"/>
        <c:axId val="151103536"/>
      </c:barChart>
      <c:catAx>
        <c:axId val="1757912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3200" b="1" i="0" u="none" strike="noStrike" kern="1200" cap="all" baseline="0">
                <a:solidFill>
                  <a:schemeClr val="dk1">
                    <a:lumMod val="75000"/>
                    <a:lumOff val="25000"/>
                  </a:schemeClr>
                </a:solidFill>
                <a:latin typeface="+mn-lt"/>
                <a:ea typeface="+mn-ea"/>
                <a:cs typeface="+mn-cs"/>
              </a:defRPr>
            </a:pPr>
            <a:endParaRPr lang="en-US"/>
          </a:p>
        </c:txPr>
        <c:crossAx val="151103536"/>
        <c:crosses val="autoZero"/>
        <c:auto val="1"/>
        <c:lblAlgn val="ctr"/>
        <c:lblOffset val="100"/>
        <c:noMultiLvlLbl val="0"/>
      </c:catAx>
      <c:valAx>
        <c:axId val="151103536"/>
        <c:scaling>
          <c:orientation val="minMax"/>
          <c:min val="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7579120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Valley!$B$9</c:f>
              <c:strCache>
                <c:ptCount val="1"/>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Valley!$A$10:$A$11</c:f>
              <c:numCache>
                <c:formatCode>General</c:formatCode>
                <c:ptCount val="2"/>
                <c:pt idx="0">
                  <c:v>2022</c:v>
                </c:pt>
                <c:pt idx="1">
                  <c:v>2023</c:v>
                </c:pt>
              </c:numCache>
            </c:numRef>
          </c:cat>
          <c:val>
            <c:numRef>
              <c:f>Valley!$B$10:$B$11</c:f>
              <c:numCache>
                <c:formatCode>General</c:formatCode>
                <c:ptCount val="2"/>
                <c:pt idx="0">
                  <c:v>611</c:v>
                </c:pt>
                <c:pt idx="1">
                  <c:v>483</c:v>
                </c:pt>
              </c:numCache>
            </c:numRef>
          </c:val>
          <c:extLst>
            <c:ext xmlns:c16="http://schemas.microsoft.com/office/drawing/2014/chart" uri="{C3380CC4-5D6E-409C-BE32-E72D297353CC}">
              <c16:uniqueId val="{00000000-2A31-42B8-B10A-53177293888B}"/>
            </c:ext>
          </c:extLst>
        </c:ser>
        <c:dLbls>
          <c:dLblPos val="inEnd"/>
          <c:showLegendKey val="0"/>
          <c:showVal val="1"/>
          <c:showCatName val="0"/>
          <c:showSerName val="0"/>
          <c:showPercent val="0"/>
          <c:showBubbleSize val="0"/>
        </c:dLbls>
        <c:gapWidth val="65"/>
        <c:axId val="185003376"/>
        <c:axId val="185001296"/>
      </c:barChart>
      <c:catAx>
        <c:axId val="1850033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3200" b="1" i="0" u="none" strike="noStrike" kern="1200" cap="all" baseline="0">
                <a:solidFill>
                  <a:schemeClr val="dk1">
                    <a:lumMod val="75000"/>
                    <a:lumOff val="25000"/>
                  </a:schemeClr>
                </a:solidFill>
                <a:latin typeface="+mn-lt"/>
                <a:ea typeface="+mn-ea"/>
                <a:cs typeface="+mn-cs"/>
              </a:defRPr>
            </a:pPr>
            <a:endParaRPr lang="en-US"/>
          </a:p>
        </c:txPr>
        <c:crossAx val="185001296"/>
        <c:crosses val="autoZero"/>
        <c:auto val="1"/>
        <c:lblAlgn val="ctr"/>
        <c:lblOffset val="100"/>
        <c:noMultiLvlLbl val="0"/>
      </c:catAx>
      <c:valAx>
        <c:axId val="1850012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8500337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Valley!$B$12</c:f>
              <c:strCache>
                <c:ptCount val="1"/>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Valley!$A$13:$A$14</c:f>
              <c:numCache>
                <c:formatCode>General</c:formatCode>
                <c:ptCount val="2"/>
                <c:pt idx="0">
                  <c:v>2022</c:v>
                </c:pt>
                <c:pt idx="1">
                  <c:v>2023</c:v>
                </c:pt>
              </c:numCache>
            </c:numRef>
          </c:cat>
          <c:val>
            <c:numRef>
              <c:f>Valley!$B$13:$B$14</c:f>
              <c:numCache>
                <c:formatCode>General</c:formatCode>
                <c:ptCount val="2"/>
                <c:pt idx="0">
                  <c:v>1568</c:v>
                </c:pt>
                <c:pt idx="1">
                  <c:v>1562</c:v>
                </c:pt>
              </c:numCache>
            </c:numRef>
          </c:val>
          <c:extLst>
            <c:ext xmlns:c16="http://schemas.microsoft.com/office/drawing/2014/chart" uri="{C3380CC4-5D6E-409C-BE32-E72D297353CC}">
              <c16:uniqueId val="{00000000-6DFC-4BED-BA47-17D970BCEA98}"/>
            </c:ext>
          </c:extLst>
        </c:ser>
        <c:dLbls>
          <c:dLblPos val="inEnd"/>
          <c:showLegendKey val="0"/>
          <c:showVal val="1"/>
          <c:showCatName val="0"/>
          <c:showSerName val="0"/>
          <c:showPercent val="0"/>
          <c:showBubbleSize val="0"/>
        </c:dLbls>
        <c:gapWidth val="65"/>
        <c:axId val="552489872"/>
        <c:axId val="552472816"/>
      </c:barChart>
      <c:catAx>
        <c:axId val="5524898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3200" b="1" i="0" u="none" strike="noStrike" kern="1200" cap="all" baseline="0">
                <a:solidFill>
                  <a:schemeClr val="dk1">
                    <a:lumMod val="75000"/>
                    <a:lumOff val="25000"/>
                  </a:schemeClr>
                </a:solidFill>
                <a:latin typeface="+mn-lt"/>
                <a:ea typeface="+mn-ea"/>
                <a:cs typeface="+mn-cs"/>
              </a:defRPr>
            </a:pPr>
            <a:endParaRPr lang="en-US"/>
          </a:p>
        </c:txPr>
        <c:crossAx val="552472816"/>
        <c:crosses val="autoZero"/>
        <c:auto val="1"/>
        <c:lblAlgn val="ctr"/>
        <c:lblOffset val="100"/>
        <c:noMultiLvlLbl val="0"/>
      </c:catAx>
      <c:valAx>
        <c:axId val="552472816"/>
        <c:scaling>
          <c:orientation val="minMax"/>
          <c:min val="50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248987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Valley!$B$15</c:f>
              <c:strCache>
                <c:ptCount val="1"/>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Valley!$A$16:$A$17</c:f>
              <c:numCache>
                <c:formatCode>General</c:formatCode>
                <c:ptCount val="2"/>
                <c:pt idx="0">
                  <c:v>2022</c:v>
                </c:pt>
                <c:pt idx="1">
                  <c:v>2023</c:v>
                </c:pt>
              </c:numCache>
            </c:numRef>
          </c:cat>
          <c:val>
            <c:numRef>
              <c:f>Valley!$B$16:$B$17</c:f>
              <c:numCache>
                <c:formatCode>General</c:formatCode>
                <c:ptCount val="2"/>
                <c:pt idx="0">
                  <c:v>2266</c:v>
                </c:pt>
                <c:pt idx="1">
                  <c:v>1881</c:v>
                </c:pt>
              </c:numCache>
            </c:numRef>
          </c:val>
          <c:extLst>
            <c:ext xmlns:c16="http://schemas.microsoft.com/office/drawing/2014/chart" uri="{C3380CC4-5D6E-409C-BE32-E72D297353CC}">
              <c16:uniqueId val="{00000000-B0A1-4702-B936-F80ABDE1593B}"/>
            </c:ext>
          </c:extLst>
        </c:ser>
        <c:dLbls>
          <c:dLblPos val="inEnd"/>
          <c:showLegendKey val="0"/>
          <c:showVal val="1"/>
          <c:showCatName val="0"/>
          <c:showSerName val="0"/>
          <c:showPercent val="0"/>
          <c:showBubbleSize val="0"/>
        </c:dLbls>
        <c:gapWidth val="65"/>
        <c:axId val="557937120"/>
        <c:axId val="557937536"/>
      </c:barChart>
      <c:catAx>
        <c:axId val="5579371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3200" b="1" i="0" u="none" strike="noStrike" kern="1200" cap="all" baseline="0">
                <a:solidFill>
                  <a:schemeClr val="dk1">
                    <a:lumMod val="75000"/>
                    <a:lumOff val="25000"/>
                  </a:schemeClr>
                </a:solidFill>
                <a:latin typeface="+mn-lt"/>
                <a:ea typeface="+mn-ea"/>
                <a:cs typeface="+mn-cs"/>
              </a:defRPr>
            </a:pPr>
            <a:endParaRPr lang="en-US"/>
          </a:p>
        </c:txPr>
        <c:crossAx val="557937536"/>
        <c:crosses val="autoZero"/>
        <c:auto val="1"/>
        <c:lblAlgn val="ctr"/>
        <c:lblOffset val="100"/>
        <c:noMultiLvlLbl val="0"/>
      </c:catAx>
      <c:valAx>
        <c:axId val="5579375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793712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Valley!$B$18</c:f>
              <c:strCache>
                <c:ptCount val="1"/>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Valley!$A$19:$A$20</c:f>
              <c:numCache>
                <c:formatCode>General</c:formatCode>
                <c:ptCount val="2"/>
                <c:pt idx="0">
                  <c:v>2022</c:v>
                </c:pt>
                <c:pt idx="1">
                  <c:v>2023</c:v>
                </c:pt>
              </c:numCache>
            </c:numRef>
          </c:cat>
          <c:val>
            <c:numRef>
              <c:f>Valley!$B$19:$B$20</c:f>
              <c:numCache>
                <c:formatCode>General</c:formatCode>
                <c:ptCount val="2"/>
                <c:pt idx="0">
                  <c:v>783</c:v>
                </c:pt>
                <c:pt idx="1">
                  <c:v>678</c:v>
                </c:pt>
              </c:numCache>
            </c:numRef>
          </c:val>
          <c:extLst>
            <c:ext xmlns:c16="http://schemas.microsoft.com/office/drawing/2014/chart" uri="{C3380CC4-5D6E-409C-BE32-E72D297353CC}">
              <c16:uniqueId val="{00000000-9A96-4C29-8319-D5F3CC287B84}"/>
            </c:ext>
          </c:extLst>
        </c:ser>
        <c:dLbls>
          <c:dLblPos val="inEnd"/>
          <c:showLegendKey val="0"/>
          <c:showVal val="1"/>
          <c:showCatName val="0"/>
          <c:showSerName val="0"/>
          <c:showPercent val="0"/>
          <c:showBubbleSize val="0"/>
        </c:dLbls>
        <c:gapWidth val="65"/>
        <c:axId val="590991664"/>
        <c:axId val="590989584"/>
      </c:barChart>
      <c:catAx>
        <c:axId val="5909916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3200" b="1" i="0" u="none" strike="noStrike" kern="1200" cap="all" baseline="0">
                <a:solidFill>
                  <a:schemeClr val="dk1">
                    <a:lumMod val="75000"/>
                    <a:lumOff val="25000"/>
                  </a:schemeClr>
                </a:solidFill>
                <a:latin typeface="+mn-lt"/>
                <a:ea typeface="+mn-ea"/>
                <a:cs typeface="+mn-cs"/>
              </a:defRPr>
            </a:pPr>
            <a:endParaRPr lang="en-US"/>
          </a:p>
        </c:txPr>
        <c:crossAx val="590989584"/>
        <c:crosses val="autoZero"/>
        <c:auto val="1"/>
        <c:lblAlgn val="ctr"/>
        <c:lblOffset val="100"/>
        <c:noMultiLvlLbl val="0"/>
      </c:catAx>
      <c:valAx>
        <c:axId val="5909895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9099166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Valley!$B$21</c:f>
              <c:strCache>
                <c:ptCount val="1"/>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Valley!$A$22:$A$23</c:f>
              <c:numCache>
                <c:formatCode>General</c:formatCode>
                <c:ptCount val="2"/>
                <c:pt idx="0">
                  <c:v>2022</c:v>
                </c:pt>
                <c:pt idx="1">
                  <c:v>2023</c:v>
                </c:pt>
              </c:numCache>
            </c:numRef>
          </c:cat>
          <c:val>
            <c:numRef>
              <c:f>Valley!$B$22:$B$23</c:f>
              <c:numCache>
                <c:formatCode>General</c:formatCode>
                <c:ptCount val="2"/>
                <c:pt idx="0">
                  <c:v>165</c:v>
                </c:pt>
                <c:pt idx="1">
                  <c:v>126</c:v>
                </c:pt>
              </c:numCache>
            </c:numRef>
          </c:val>
          <c:extLst>
            <c:ext xmlns:c16="http://schemas.microsoft.com/office/drawing/2014/chart" uri="{C3380CC4-5D6E-409C-BE32-E72D297353CC}">
              <c16:uniqueId val="{00000000-1E8A-4A00-B814-547E6098CB34}"/>
            </c:ext>
          </c:extLst>
        </c:ser>
        <c:dLbls>
          <c:dLblPos val="inEnd"/>
          <c:showLegendKey val="0"/>
          <c:showVal val="1"/>
          <c:showCatName val="0"/>
          <c:showSerName val="0"/>
          <c:showPercent val="0"/>
          <c:showBubbleSize val="0"/>
        </c:dLbls>
        <c:gapWidth val="65"/>
        <c:axId val="13721887"/>
        <c:axId val="14102415"/>
      </c:barChart>
      <c:catAx>
        <c:axId val="1372188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3200" b="1" i="0" u="none" strike="noStrike" kern="1200" cap="all" baseline="0">
                <a:solidFill>
                  <a:schemeClr val="dk1">
                    <a:lumMod val="75000"/>
                    <a:lumOff val="25000"/>
                  </a:schemeClr>
                </a:solidFill>
                <a:latin typeface="+mn-lt"/>
                <a:ea typeface="+mn-ea"/>
                <a:cs typeface="+mn-cs"/>
              </a:defRPr>
            </a:pPr>
            <a:endParaRPr lang="en-US"/>
          </a:p>
        </c:txPr>
        <c:crossAx val="14102415"/>
        <c:crosses val="autoZero"/>
        <c:auto val="1"/>
        <c:lblAlgn val="ctr"/>
        <c:lblOffset val="100"/>
        <c:noMultiLvlLbl val="0"/>
      </c:catAx>
      <c:valAx>
        <c:axId val="1410241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3721887"/>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44444444444445E-2"/>
          <c:y val="0.16192147856517936"/>
          <c:w val="0.93888888888888888"/>
          <c:h val="0.69827172645086033"/>
        </c:manualLayout>
      </c:layout>
      <c:barChart>
        <c:barDir val="col"/>
        <c:grouping val="clustered"/>
        <c:varyColors val="0"/>
        <c:ser>
          <c:idx val="0"/>
          <c:order val="0"/>
          <c:tx>
            <c:strRef>
              <c:f>Valley!$B$21</c:f>
              <c:strCache>
                <c:ptCount val="1"/>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Valley!$A$22:$A$23</c:f>
              <c:numCache>
                <c:formatCode>General</c:formatCode>
                <c:ptCount val="2"/>
                <c:pt idx="0">
                  <c:v>2022</c:v>
                </c:pt>
                <c:pt idx="1">
                  <c:v>2023</c:v>
                </c:pt>
              </c:numCache>
            </c:numRef>
          </c:cat>
          <c:val>
            <c:numRef>
              <c:f>Valley!$B$22:$B$23</c:f>
              <c:numCache>
                <c:formatCode>General</c:formatCode>
                <c:ptCount val="2"/>
                <c:pt idx="0">
                  <c:v>165</c:v>
                </c:pt>
                <c:pt idx="1">
                  <c:v>126</c:v>
                </c:pt>
              </c:numCache>
            </c:numRef>
          </c:val>
          <c:extLst>
            <c:ext xmlns:c16="http://schemas.microsoft.com/office/drawing/2014/chart" uri="{C3380CC4-5D6E-409C-BE32-E72D297353CC}">
              <c16:uniqueId val="{00000000-C6B9-4995-9B87-7578A413C905}"/>
            </c:ext>
          </c:extLst>
        </c:ser>
        <c:dLbls>
          <c:dLblPos val="inEnd"/>
          <c:showLegendKey val="0"/>
          <c:showVal val="1"/>
          <c:showCatName val="0"/>
          <c:showSerName val="0"/>
          <c:showPercent val="0"/>
          <c:showBubbleSize val="0"/>
        </c:dLbls>
        <c:gapWidth val="65"/>
        <c:axId val="227554064"/>
        <c:axId val="227553648"/>
      </c:barChart>
      <c:catAx>
        <c:axId val="2275540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3200" b="1" i="0" u="none" strike="noStrike" kern="1200" cap="all" baseline="0">
                <a:solidFill>
                  <a:schemeClr val="dk1">
                    <a:lumMod val="75000"/>
                    <a:lumOff val="25000"/>
                  </a:schemeClr>
                </a:solidFill>
                <a:latin typeface="+mn-lt"/>
                <a:ea typeface="+mn-ea"/>
                <a:cs typeface="+mn-cs"/>
              </a:defRPr>
            </a:pPr>
            <a:endParaRPr lang="en-US"/>
          </a:p>
        </c:txPr>
        <c:crossAx val="227553648"/>
        <c:crosses val="autoZero"/>
        <c:auto val="1"/>
        <c:lblAlgn val="ctr"/>
        <c:lblOffset val="100"/>
        <c:noMultiLvlLbl val="0"/>
      </c:catAx>
      <c:valAx>
        <c:axId val="227553648"/>
        <c:scaling>
          <c:orientation val="minMax"/>
          <c:min val="2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2755406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1FF37-05E1-461C-B719-0FA9C5D75E89}"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64B46-E5AB-4C88-BE34-0F4CCE9E3C0C}" type="slidenum">
              <a:rPr lang="en-US" smtClean="0"/>
              <a:t>‹#›</a:t>
            </a:fld>
            <a:endParaRPr lang="en-US"/>
          </a:p>
        </p:txBody>
      </p:sp>
    </p:spTree>
    <p:extLst>
      <p:ext uri="{BB962C8B-B14F-4D97-AF65-F5344CB8AC3E}">
        <p14:creationId xmlns:p14="http://schemas.microsoft.com/office/powerpoint/2010/main" val="38795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02ECC6-BC9D-4133-A5C6-9A2330B95426}"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2107677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02ECC6-BC9D-4133-A5C6-9A2330B95426}"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190212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02ECC6-BC9D-4133-A5C6-9A2330B95426}"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89263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02ECC6-BC9D-4133-A5C6-9A2330B95426}"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352841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02ECC6-BC9D-4133-A5C6-9A2330B95426}"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426318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02ECC6-BC9D-4133-A5C6-9A2330B95426}"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157730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02ECC6-BC9D-4133-A5C6-9A2330B95426}"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193187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02ECC6-BC9D-4133-A5C6-9A2330B95426}"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141777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2ECC6-BC9D-4133-A5C6-9A2330B95426}"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3039490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02ECC6-BC9D-4133-A5C6-9A2330B95426}"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222152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02ECC6-BC9D-4133-A5C6-9A2330B95426}"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3976488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2ECC6-BC9D-4133-A5C6-9A2330B95426}" type="datetimeFigureOut">
              <a:rPr lang="en-US" smtClean="0"/>
              <a:t>2/16/2024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9DBEE-D917-4E59-A562-63B77C8E2773}" type="slidenum">
              <a:rPr lang="en-US" smtClean="0"/>
              <a:t>‹#›</a:t>
            </a:fld>
            <a:endParaRPr lang="en-US"/>
          </a:p>
        </p:txBody>
      </p:sp>
    </p:spTree>
    <p:extLst>
      <p:ext uri="{BB962C8B-B14F-4D97-AF65-F5344CB8AC3E}">
        <p14:creationId xmlns:p14="http://schemas.microsoft.com/office/powerpoint/2010/main" val="1540996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jpg@01D7F8C8.676244C0"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solidFill>
                  <a:srgbClr val="002060"/>
                </a:solidFill>
              </a:rPr>
              <a:t>APD Monthly Crime Stats</a:t>
            </a:r>
            <a:br>
              <a:rPr lang="en-US" sz="5400" b="1" dirty="0" smtClean="0">
                <a:solidFill>
                  <a:srgbClr val="002060"/>
                </a:solidFill>
              </a:rPr>
            </a:br>
            <a:r>
              <a:rPr lang="en-US" sz="5400" b="1" dirty="0" smtClean="0">
                <a:solidFill>
                  <a:srgbClr val="002060"/>
                </a:solidFill>
              </a:rPr>
              <a:t>Southwest Area Command</a:t>
            </a:r>
            <a:endParaRPr lang="en-US" sz="5400" b="1" dirty="0">
              <a:solidFill>
                <a:srgbClr val="002060"/>
              </a:solidFill>
            </a:endParaRPr>
          </a:p>
        </p:txBody>
      </p:sp>
      <p:sp>
        <p:nvSpPr>
          <p:cNvPr id="3" name="Subtitle 2"/>
          <p:cNvSpPr>
            <a:spLocks noGrp="1"/>
          </p:cNvSpPr>
          <p:nvPr>
            <p:ph type="subTitle" idx="1"/>
          </p:nvPr>
        </p:nvSpPr>
        <p:spPr/>
        <p:txBody>
          <a:bodyPr>
            <a:normAutofit fontScale="70000" lnSpcReduction="20000"/>
          </a:bodyPr>
          <a:lstStyle/>
          <a:p>
            <a:r>
              <a:rPr lang="en-US" sz="4000" dirty="0" smtClean="0">
                <a:solidFill>
                  <a:srgbClr val="002060"/>
                </a:solidFill>
              </a:rPr>
              <a:t> </a:t>
            </a:r>
          </a:p>
          <a:p>
            <a:endParaRPr lang="en-US" sz="3200" i="1" dirty="0"/>
          </a:p>
          <a:p>
            <a:endParaRPr lang="en-US" sz="3200" i="1" dirty="0" smtClean="0"/>
          </a:p>
          <a:p>
            <a:r>
              <a:rPr lang="en-US" sz="4100" b="1" i="1" dirty="0" smtClean="0">
                <a:solidFill>
                  <a:srgbClr val="002060"/>
                </a:solidFill>
              </a:rPr>
              <a:t>January – </a:t>
            </a:r>
            <a:r>
              <a:rPr lang="en-US" sz="4100" b="1" i="1" dirty="0" smtClean="0">
                <a:solidFill>
                  <a:srgbClr val="002060"/>
                </a:solidFill>
              </a:rPr>
              <a:t>Novem</a:t>
            </a:r>
            <a:r>
              <a:rPr lang="en-US" sz="4100" b="1" i="1" dirty="0" smtClean="0">
                <a:solidFill>
                  <a:srgbClr val="002060"/>
                </a:solidFill>
              </a:rPr>
              <a:t>ber </a:t>
            </a:r>
            <a:r>
              <a:rPr lang="en-US" sz="4100" b="1" i="1" dirty="0" smtClean="0">
                <a:solidFill>
                  <a:srgbClr val="002060"/>
                </a:solidFill>
              </a:rPr>
              <a:t>2023</a:t>
            </a:r>
            <a:endParaRPr lang="en-US" sz="4100" b="1" i="1" dirty="0">
              <a:solidFill>
                <a:srgbClr val="002060"/>
              </a:solidFill>
            </a:endParaRPr>
          </a:p>
        </p:txBody>
      </p:sp>
      <p:pic>
        <p:nvPicPr>
          <p:cNvPr id="4" name="Picture 3" descr="APD Patch for letterhead"/>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205045" y="3509962"/>
            <a:ext cx="1776047" cy="1167545"/>
          </a:xfrm>
          <a:prstGeom prst="rect">
            <a:avLst/>
          </a:prstGeom>
          <a:noFill/>
          <a:ln>
            <a:noFill/>
          </a:ln>
        </p:spPr>
      </p:pic>
    </p:spTree>
    <p:extLst>
      <p:ext uri="{BB962C8B-B14F-4D97-AF65-F5344CB8AC3E}">
        <p14:creationId xmlns:p14="http://schemas.microsoft.com/office/powerpoint/2010/main" val="3780618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Robbery   </a:t>
            </a:r>
            <a:r>
              <a:rPr lang="en-US" b="1" dirty="0" smtClean="0"/>
              <a:t>				</a:t>
            </a:r>
            <a:r>
              <a:rPr lang="en-US" b="1" dirty="0" smtClean="0">
                <a:solidFill>
                  <a:srgbClr val="FF0000"/>
                </a:solidFill>
              </a:rPr>
              <a:t>-24%  </a:t>
            </a:r>
            <a:r>
              <a:rPr lang="en-US" b="1" dirty="0" smtClean="0">
                <a:solidFill>
                  <a:schemeClr val="accent2"/>
                </a:solidFill>
              </a:rPr>
              <a:t/>
            </a:r>
            <a:br>
              <a:rPr lang="en-US" b="1" dirty="0" smtClean="0">
                <a:solidFill>
                  <a:schemeClr val="accent2"/>
                </a:solidFill>
              </a:rPr>
            </a:br>
            <a:r>
              <a:rPr lang="en-US" sz="2800" dirty="0" smtClean="0"/>
              <a:t>Southwest Area Command (</a:t>
            </a:r>
            <a:r>
              <a:rPr lang="en-US" sz="2800" dirty="0" smtClean="0"/>
              <a:t>January-November)</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1674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445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Stolen Property Offenses   </a:t>
            </a:r>
            <a:r>
              <a:rPr lang="en-US" b="1" dirty="0" smtClean="0"/>
              <a:t>		</a:t>
            </a:r>
            <a:r>
              <a:rPr lang="en-US" b="1" dirty="0" smtClean="0">
                <a:solidFill>
                  <a:srgbClr val="FF0000"/>
                </a:solidFill>
              </a:rPr>
              <a:t>-41%</a:t>
            </a:r>
            <a:r>
              <a:rPr lang="en-US" b="1" dirty="0" smtClean="0">
                <a:solidFill>
                  <a:srgbClr val="FF0000"/>
                </a:solidFill>
              </a:rPr>
              <a:t/>
            </a:r>
            <a:br>
              <a:rPr lang="en-US" b="1" dirty="0" smtClean="0">
                <a:solidFill>
                  <a:srgbClr val="FF0000"/>
                </a:solidFill>
              </a:rPr>
            </a:br>
            <a:r>
              <a:rPr lang="en-US" sz="2800" dirty="0" smtClean="0"/>
              <a:t>Southwest Area Command (</a:t>
            </a:r>
            <a:r>
              <a:rPr lang="en-US" sz="2800" dirty="0" smtClean="0"/>
              <a:t>January-November</a:t>
            </a:r>
            <a:r>
              <a:rPr lang="en-US" sz="2800" dirty="0" smtClean="0"/>
              <a:t>)</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226430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906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Drug/Narcotic Offenses   </a:t>
            </a:r>
            <a:r>
              <a:rPr lang="en-US" b="1" dirty="0" smtClean="0"/>
              <a:t>		60%</a:t>
            </a:r>
            <a:r>
              <a:rPr lang="en-US" b="1" dirty="0" smtClean="0"/>
              <a:t/>
            </a:r>
            <a:br>
              <a:rPr lang="en-US" b="1" dirty="0" smtClean="0"/>
            </a:br>
            <a:r>
              <a:rPr lang="en-US" sz="2800" dirty="0" smtClean="0"/>
              <a:t>Southwest Area Command (</a:t>
            </a:r>
            <a:r>
              <a:rPr lang="en-US" sz="2800" dirty="0" smtClean="0"/>
              <a:t>January-November</a:t>
            </a:r>
            <a:r>
              <a:rPr lang="en-US" sz="2800" dirty="0" smtClean="0"/>
              <a:t>)</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835845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4167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Weapon Violations   </a:t>
            </a:r>
            <a:r>
              <a:rPr lang="en-US" b="1" dirty="0" smtClean="0"/>
              <a:t>				9%</a:t>
            </a:r>
            <a:r>
              <a:rPr lang="en-US" b="1" dirty="0" smtClean="0"/>
              <a:t/>
            </a:r>
            <a:br>
              <a:rPr lang="en-US" b="1" dirty="0" smtClean="0"/>
            </a:br>
            <a:r>
              <a:rPr lang="en-US" sz="2800" dirty="0" smtClean="0"/>
              <a:t>Southwest Area Command (</a:t>
            </a:r>
            <a:r>
              <a:rPr lang="en-US" sz="2800" dirty="0" smtClean="0"/>
              <a:t>January-November</a:t>
            </a:r>
            <a:r>
              <a:rPr lang="en-US" sz="2800" dirty="0" smtClean="0"/>
              <a:t>)</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562386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128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Crime Stats Disclaimer</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Albuquerque Police Department reports is crime statistics using the Federal Bureau of Investigation’s National Incident-Based Reporting System, known as NIBRS. </a:t>
            </a:r>
          </a:p>
          <a:p>
            <a:pPr marL="0" indent="0">
              <a:buNone/>
            </a:pPr>
            <a:r>
              <a:rPr lang="en-US" dirty="0"/>
              <a:t> </a:t>
            </a:r>
          </a:p>
          <a:p>
            <a:pPr marL="0" indent="0">
              <a:buNone/>
            </a:pPr>
            <a:r>
              <a:rPr lang="en-US" dirty="0"/>
              <a:t>APD sends NIBRS data to the FBI on a </a:t>
            </a:r>
            <a:r>
              <a:rPr lang="en-US" dirty="0" smtClean="0"/>
              <a:t>regular </a:t>
            </a:r>
            <a:r>
              <a:rPr lang="en-US" dirty="0"/>
              <a:t>basis and this data is based on the reports available at that point in time. </a:t>
            </a:r>
          </a:p>
          <a:p>
            <a:pPr marL="0" indent="0">
              <a:buNone/>
            </a:pPr>
            <a:r>
              <a:rPr lang="en-US" dirty="0"/>
              <a:t> </a:t>
            </a:r>
          </a:p>
          <a:p>
            <a:pPr marL="0" indent="0">
              <a:buNone/>
            </a:pPr>
            <a:r>
              <a:rPr lang="en-US" dirty="0"/>
              <a:t>The data for this report were obtained from APD’s records management system on </a:t>
            </a:r>
            <a:r>
              <a:rPr lang="en-US" dirty="0" smtClean="0"/>
              <a:t>Jan. 23</a:t>
            </a:r>
            <a:r>
              <a:rPr lang="en-US" dirty="0" smtClean="0"/>
              <a:t>, </a:t>
            </a:r>
            <a:r>
              <a:rPr lang="en-US" dirty="0"/>
              <a:t>2023. It reflects crime stats from January through </a:t>
            </a:r>
            <a:r>
              <a:rPr lang="en-US" dirty="0" smtClean="0"/>
              <a:t>Novem</a:t>
            </a:r>
            <a:r>
              <a:rPr lang="en-US" dirty="0" smtClean="0"/>
              <a:t>ber</a:t>
            </a:r>
            <a:r>
              <a:rPr lang="en-US" dirty="0" smtClean="0"/>
              <a:t>. </a:t>
            </a:r>
            <a:r>
              <a:rPr lang="en-US" dirty="0"/>
              <a:t>There is a time delay before publishing the data on APD’s web site to allow police reports to be approved by supervisors. The delay allows APD to provide more accurate crime stats to the public. However, the data is still reported on a fixed point of time, and future reports will differ somewhat from these statistics.</a:t>
            </a:r>
          </a:p>
          <a:p>
            <a:endParaRPr lang="en-US" dirty="0"/>
          </a:p>
        </p:txBody>
      </p:sp>
    </p:spTree>
    <p:extLst>
      <p:ext uri="{BB962C8B-B14F-4D97-AF65-F5344CB8AC3E}">
        <p14:creationId xmlns:p14="http://schemas.microsoft.com/office/powerpoint/2010/main" val="269986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Crime Category Totals</a:t>
            </a:r>
            <a:r>
              <a:rPr lang="en-US" dirty="0" smtClean="0"/>
              <a:t/>
            </a:r>
            <a:br>
              <a:rPr lang="en-US" dirty="0" smtClean="0"/>
            </a:br>
            <a:r>
              <a:rPr lang="en-US" sz="2800" dirty="0" smtClean="0"/>
              <a:t>Southwest Area Command (</a:t>
            </a:r>
            <a:r>
              <a:rPr lang="en-US" sz="2800" dirty="0" smtClean="0"/>
              <a:t>January-November </a:t>
            </a:r>
            <a:r>
              <a:rPr lang="en-US" sz="2800" dirty="0" smtClean="0"/>
              <a:t>2023)</a:t>
            </a:r>
            <a:endParaRPr lang="en-US" sz="2800"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45909880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6705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Assault </a:t>
            </a:r>
            <a:r>
              <a:rPr lang="en-US" b="1" dirty="0" smtClean="0"/>
              <a:t>Offenses </a:t>
            </a:r>
            <a:r>
              <a:rPr lang="en-US" b="1" dirty="0" smtClean="0"/>
              <a:t>			</a:t>
            </a:r>
            <a:r>
              <a:rPr lang="en-US" b="1" dirty="0" smtClean="0">
                <a:solidFill>
                  <a:srgbClr val="FF0000"/>
                </a:solidFill>
              </a:rPr>
              <a:t>-1%</a:t>
            </a:r>
            <a:r>
              <a:rPr lang="en-US" b="1" dirty="0" smtClean="0"/>
              <a:t>  </a:t>
            </a:r>
            <a:r>
              <a:rPr lang="en-US" b="1" dirty="0" smtClean="0"/>
              <a:t/>
            </a:r>
            <a:br>
              <a:rPr lang="en-US" b="1" dirty="0" smtClean="0"/>
            </a:br>
            <a:r>
              <a:rPr lang="en-US" sz="2800" dirty="0" smtClean="0"/>
              <a:t>SW Area Command (</a:t>
            </a:r>
            <a:r>
              <a:rPr lang="en-US" sz="2800" dirty="0" smtClean="0"/>
              <a:t>January-November</a:t>
            </a:r>
            <a:r>
              <a:rPr lang="en-US" sz="2800" dirty="0" smtClean="0"/>
              <a:t>)</a:t>
            </a:r>
            <a:endParaRPr lang="en-US" sz="2400" dirty="0"/>
          </a:p>
        </p:txBody>
      </p:sp>
      <p:sp>
        <p:nvSpPr>
          <p:cNvPr id="4" name="TextBox 3"/>
          <p:cNvSpPr txBox="1"/>
          <p:nvPr/>
        </p:nvSpPr>
        <p:spPr>
          <a:xfrm>
            <a:off x="5583115" y="2400300"/>
            <a:ext cx="1178170" cy="523220"/>
          </a:xfrm>
          <a:prstGeom prst="rect">
            <a:avLst/>
          </a:prstGeom>
          <a:noFill/>
        </p:spPr>
        <p:txBody>
          <a:bodyPr wrap="square" rtlCol="0">
            <a:spAutoFit/>
          </a:bodyPr>
          <a:lstStyle/>
          <a:p>
            <a:r>
              <a:rPr lang="en-US" sz="2800" b="1" dirty="0" smtClean="0"/>
              <a:t>21%</a:t>
            </a:r>
            <a:endParaRPr lang="en-US" sz="28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9082735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861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Homicide Offenses   </a:t>
            </a:r>
            <a:r>
              <a:rPr lang="en-US" b="1" dirty="0" smtClean="0"/>
              <a:t>			</a:t>
            </a:r>
            <a:r>
              <a:rPr lang="en-US" b="1" dirty="0" smtClean="0">
                <a:solidFill>
                  <a:srgbClr val="FF0000"/>
                </a:solidFill>
              </a:rPr>
              <a:t>-10%</a:t>
            </a:r>
            <a:r>
              <a:rPr lang="en-US" dirty="0" smtClean="0">
                <a:solidFill>
                  <a:srgbClr val="FF0000"/>
                </a:solidFill>
              </a:rPr>
              <a:t/>
            </a:r>
            <a:br>
              <a:rPr lang="en-US" dirty="0" smtClean="0">
                <a:solidFill>
                  <a:srgbClr val="FF0000"/>
                </a:solidFill>
              </a:rPr>
            </a:br>
            <a:r>
              <a:rPr lang="en-US" sz="2800" dirty="0" smtClean="0"/>
              <a:t>Southwest Area Command (</a:t>
            </a:r>
            <a:r>
              <a:rPr lang="en-US" sz="2800" dirty="0" smtClean="0"/>
              <a:t>January-November)</a:t>
            </a:r>
            <a:endParaRPr lang="en-US" sz="2800"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318283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5981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Burglary/Breaking &amp; Entering   </a:t>
            </a:r>
            <a:r>
              <a:rPr lang="en-US" b="1" dirty="0" smtClean="0"/>
              <a:t>	</a:t>
            </a:r>
            <a:r>
              <a:rPr lang="en-US" b="1" dirty="0" smtClean="0">
                <a:solidFill>
                  <a:srgbClr val="FF0000"/>
                </a:solidFill>
              </a:rPr>
              <a:t>-21%</a:t>
            </a:r>
            <a:r>
              <a:rPr lang="en-US" b="1" dirty="0" smtClean="0">
                <a:solidFill>
                  <a:srgbClr val="FF0000"/>
                </a:solidFill>
              </a:rPr>
              <a:t/>
            </a:r>
            <a:br>
              <a:rPr lang="en-US" b="1" dirty="0" smtClean="0">
                <a:solidFill>
                  <a:srgbClr val="FF0000"/>
                </a:solidFill>
              </a:rPr>
            </a:br>
            <a:r>
              <a:rPr lang="en-US" sz="2800" dirty="0" smtClean="0"/>
              <a:t>Southwest Area Command (</a:t>
            </a:r>
            <a:r>
              <a:rPr lang="en-US" sz="2800" dirty="0" smtClean="0"/>
              <a:t>January-November</a:t>
            </a:r>
            <a:r>
              <a:rPr lang="en-US" sz="2800" dirty="0" smtClean="0"/>
              <a:t>)</a:t>
            </a:r>
            <a:endParaRPr lang="en-US" sz="2800" dirty="0"/>
          </a:p>
        </p:txBody>
      </p:sp>
      <p:graphicFrame>
        <p:nvGraphicFramePr>
          <p:cNvPr id="3" name="Chart 2"/>
          <p:cNvGraphicFramePr>
            <a:graphicFrameLocks/>
          </p:cNvGraphicFramePr>
          <p:nvPr>
            <p:extLst>
              <p:ext uri="{D42A27DB-BD31-4B8C-83A1-F6EECF244321}">
                <p14:modId xmlns:p14="http://schemas.microsoft.com/office/powerpoint/2010/main" val="1248632482"/>
              </p:ext>
            </p:extLst>
          </p:nvPr>
        </p:nvGraphicFramePr>
        <p:xfrm>
          <a:off x="1819656" y="2066544"/>
          <a:ext cx="8705088" cy="4078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1956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131" y="400295"/>
            <a:ext cx="10515600" cy="1325563"/>
          </a:xfrm>
        </p:spPr>
        <p:txBody>
          <a:bodyPr/>
          <a:lstStyle/>
          <a:p>
            <a:r>
              <a:rPr lang="en-US" b="1" dirty="0" smtClean="0"/>
              <a:t>Destruction/Damage/Vandalism </a:t>
            </a:r>
            <a:r>
              <a:rPr lang="en-US" b="1" dirty="0" smtClean="0"/>
              <a:t>		0%  </a:t>
            </a:r>
            <a:r>
              <a:rPr lang="en-US" b="1" dirty="0" smtClean="0">
                <a:solidFill>
                  <a:schemeClr val="accent2"/>
                </a:solidFill>
              </a:rPr>
              <a:t/>
            </a:r>
            <a:br>
              <a:rPr lang="en-US" b="1" dirty="0" smtClean="0">
                <a:solidFill>
                  <a:schemeClr val="accent2"/>
                </a:solidFill>
              </a:rPr>
            </a:br>
            <a:r>
              <a:rPr lang="en-US" sz="2800" dirty="0" smtClean="0"/>
              <a:t>Southwest Area Command (</a:t>
            </a:r>
            <a:r>
              <a:rPr lang="en-US" sz="2800" dirty="0" smtClean="0"/>
              <a:t>January-November</a:t>
            </a:r>
            <a:r>
              <a:rPr lang="en-US" sz="2800" dirty="0" smtClean="0"/>
              <a:t>)</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370880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2003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Larceny/Theft Offenses   </a:t>
            </a:r>
            <a:r>
              <a:rPr lang="en-US" b="1" dirty="0" smtClean="0"/>
              <a:t>		</a:t>
            </a:r>
            <a:r>
              <a:rPr lang="en-US" b="1" dirty="0" smtClean="0">
                <a:solidFill>
                  <a:srgbClr val="FF0000"/>
                </a:solidFill>
              </a:rPr>
              <a:t>-17%</a:t>
            </a:r>
            <a:r>
              <a:rPr lang="en-US" b="1" dirty="0" smtClean="0">
                <a:solidFill>
                  <a:srgbClr val="FF0000"/>
                </a:solidFill>
              </a:rPr>
              <a:t/>
            </a:r>
            <a:br>
              <a:rPr lang="en-US" b="1" dirty="0" smtClean="0">
                <a:solidFill>
                  <a:srgbClr val="FF0000"/>
                </a:solidFill>
              </a:rPr>
            </a:br>
            <a:r>
              <a:rPr lang="en-US" sz="2800" dirty="0" smtClean="0"/>
              <a:t>Southwest Area Command (</a:t>
            </a:r>
            <a:r>
              <a:rPr lang="en-US" sz="2800" dirty="0" smtClean="0"/>
              <a:t>January-November</a:t>
            </a:r>
            <a:r>
              <a:rPr lang="en-US" sz="2800" dirty="0" smtClean="0"/>
              <a:t>)</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199964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3092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Motor Vehicle Theft   </a:t>
            </a:r>
            <a:r>
              <a:rPr lang="en-US" b="1" dirty="0" smtClean="0"/>
              <a:t>		</a:t>
            </a:r>
            <a:r>
              <a:rPr lang="en-US" b="1" dirty="0" smtClean="0">
                <a:solidFill>
                  <a:srgbClr val="FF0000"/>
                </a:solidFill>
              </a:rPr>
              <a:t>-13%</a:t>
            </a:r>
            <a:r>
              <a:rPr lang="en-US" b="1" dirty="0" smtClean="0">
                <a:solidFill>
                  <a:srgbClr val="FF0000"/>
                </a:solidFill>
              </a:rPr>
              <a:t/>
            </a:r>
            <a:br>
              <a:rPr lang="en-US" b="1" dirty="0" smtClean="0">
                <a:solidFill>
                  <a:srgbClr val="FF0000"/>
                </a:solidFill>
              </a:rPr>
            </a:br>
            <a:r>
              <a:rPr lang="en-US" sz="2800" dirty="0" smtClean="0"/>
              <a:t>Southwest Area Command (</a:t>
            </a:r>
            <a:r>
              <a:rPr lang="en-US" sz="2800" dirty="0" smtClean="0"/>
              <a:t>January-November</a:t>
            </a:r>
            <a:r>
              <a:rPr lang="en-US" sz="2800" dirty="0" smtClean="0"/>
              <a:t>)</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404108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0320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2494</TotalTime>
  <Words>312</Words>
  <Application>Microsoft Office PowerPoint</Application>
  <PresentationFormat>Widescreen</PresentationFormat>
  <Paragraphs>23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APD Monthly Crime Stats Southwest Area Command</vt:lpstr>
      <vt:lpstr>Crime Stats Disclaimer</vt:lpstr>
      <vt:lpstr>Crime Category Totals Southwest Area Command (January-November 2023)</vt:lpstr>
      <vt:lpstr>Assault Offenses    -1%   SW Area Command (January-November)</vt:lpstr>
      <vt:lpstr>Homicide Offenses      -10% Southwest Area Command (January-November)</vt:lpstr>
      <vt:lpstr>Burglary/Breaking &amp; Entering    -21% Southwest Area Command (January-November)</vt:lpstr>
      <vt:lpstr>Destruction/Damage/Vandalism   0%   Southwest Area Command (January-November)</vt:lpstr>
      <vt:lpstr>Larceny/Theft Offenses     -17% Southwest Area Command (January-November)</vt:lpstr>
      <vt:lpstr>Motor Vehicle Theft     -13% Southwest Area Command (January-November)</vt:lpstr>
      <vt:lpstr>Robbery       -24%   Southwest Area Command (January-November)</vt:lpstr>
      <vt:lpstr>Stolen Property Offenses     -41% Southwest Area Command (January-November)</vt:lpstr>
      <vt:lpstr>Drug/Narcotic Offenses     60% Southwest Area Command (January-November)</vt:lpstr>
      <vt:lpstr>Weapon Violations       9% Southwest Area Command (January-November)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Officer-Involved Shootings</dc:title>
  <dc:creator>Gallegos, Gilbert Jr.</dc:creator>
  <cp:lastModifiedBy>Gallegos, Gilbert Jr.</cp:lastModifiedBy>
  <cp:revision>139</cp:revision>
  <dcterms:created xsi:type="dcterms:W3CDTF">2022-10-17T03:41:39Z</dcterms:created>
  <dcterms:modified xsi:type="dcterms:W3CDTF">2024-02-16T18:54:39Z</dcterms:modified>
</cp:coreProperties>
</file>