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9" r:id="rId2"/>
    <p:sldId id="289" r:id="rId3"/>
    <p:sldId id="282" r:id="rId4"/>
    <p:sldId id="290" r:id="rId5"/>
    <p:sldId id="291" r:id="rId6"/>
    <p:sldId id="292" r:id="rId7"/>
    <p:sldId id="29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674"/>
  </p:normalViewPr>
  <p:slideViewPr>
    <p:cSldViewPr snapToGrid="0">
      <p:cViewPr varScale="1">
        <p:scale>
          <a:sx n="109" d="100"/>
          <a:sy n="109" d="100"/>
        </p:scale>
        <p:origin x="6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'2023'!$F$1:$F$5</c:f>
              <c:strCache>
                <c:ptCount val="5"/>
                <c:pt idx="0">
                  <c:v>17 &amp; Under</c:v>
                </c:pt>
                <c:pt idx="1">
                  <c:v>18-25</c:v>
                </c:pt>
                <c:pt idx="2">
                  <c:v>26-35</c:v>
                </c:pt>
                <c:pt idx="3">
                  <c:v>36-45</c:v>
                </c:pt>
                <c:pt idx="4">
                  <c:v>46 &amp; Older</c:v>
                </c:pt>
              </c:strCache>
            </c:strRef>
          </c:cat>
          <c:val>
            <c:numRef>
              <c:f>'2023'!$G$1:$G$5</c:f>
              <c:numCache>
                <c:formatCode>0%</c:formatCode>
                <c:ptCount val="5"/>
                <c:pt idx="0">
                  <c:v>0.02</c:v>
                </c:pt>
                <c:pt idx="1">
                  <c:v>0.24</c:v>
                </c:pt>
                <c:pt idx="2">
                  <c:v>0.2</c:v>
                </c:pt>
                <c:pt idx="3">
                  <c:v>0.37</c:v>
                </c:pt>
                <c:pt idx="4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83-4F89-A6C0-8A82E66CF7B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06988959"/>
        <c:axId val="202511311"/>
      </c:barChart>
      <c:catAx>
        <c:axId val="206988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511311"/>
        <c:crosses val="autoZero"/>
        <c:auto val="1"/>
        <c:lblAlgn val="ctr"/>
        <c:lblOffset val="100"/>
        <c:noMultiLvlLbl val="0"/>
      </c:catAx>
      <c:valAx>
        <c:axId val="20251131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206988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6BD-41A0-82A7-DF6030CF768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6BD-41A0-82A7-DF6030CF768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'2023'!$F$13:$F$14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'2023'!$G$13:$G$14</c:f>
              <c:numCache>
                <c:formatCode>0%</c:formatCode>
                <c:ptCount val="2"/>
                <c:pt idx="0">
                  <c:v>0.84</c:v>
                </c:pt>
                <c:pt idx="1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6BD-41A0-82A7-DF6030CF768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876-4700-B252-7FA83A3756C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876-4700-B252-7FA83A3756C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876-4700-B252-7FA83A3756C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876-4700-B252-7FA83A3756C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'2023'!$F$25:$F$28</c:f>
              <c:strCache>
                <c:ptCount val="4"/>
                <c:pt idx="0">
                  <c:v>Hispanic</c:v>
                </c:pt>
                <c:pt idx="1">
                  <c:v>White</c:v>
                </c:pt>
                <c:pt idx="2">
                  <c:v>Black</c:v>
                </c:pt>
                <c:pt idx="3">
                  <c:v>American Indian</c:v>
                </c:pt>
              </c:strCache>
            </c:strRef>
          </c:cat>
          <c:val>
            <c:numRef>
              <c:f>'2023'!$G$25:$G$28</c:f>
              <c:numCache>
                <c:formatCode>0%</c:formatCode>
                <c:ptCount val="4"/>
                <c:pt idx="0">
                  <c:v>0.56999999999999995</c:v>
                </c:pt>
                <c:pt idx="1">
                  <c:v>0.27</c:v>
                </c:pt>
                <c:pt idx="2">
                  <c:v>0.08</c:v>
                </c:pt>
                <c:pt idx="3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876-4700-B252-7FA83A3756C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'2023'!$F$1:$F$5</c:f>
              <c:strCache>
                <c:ptCount val="5"/>
                <c:pt idx="0">
                  <c:v>17 &amp; Under</c:v>
                </c:pt>
                <c:pt idx="1">
                  <c:v>18-25</c:v>
                </c:pt>
                <c:pt idx="2">
                  <c:v>26-35</c:v>
                </c:pt>
                <c:pt idx="3">
                  <c:v>36-45</c:v>
                </c:pt>
                <c:pt idx="4">
                  <c:v>46 &amp; Older</c:v>
                </c:pt>
              </c:strCache>
            </c:strRef>
          </c:cat>
          <c:val>
            <c:numRef>
              <c:f>'2023'!$G$1:$G$5</c:f>
              <c:numCache>
                <c:formatCode>0%</c:formatCode>
                <c:ptCount val="5"/>
                <c:pt idx="0">
                  <c:v>0.03</c:v>
                </c:pt>
                <c:pt idx="1">
                  <c:v>0.43</c:v>
                </c:pt>
                <c:pt idx="2">
                  <c:v>0.17</c:v>
                </c:pt>
                <c:pt idx="3">
                  <c:v>0.17</c:v>
                </c:pt>
                <c:pt idx="4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BD-4E1D-A072-4E8376AD632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69834240"/>
        <c:axId val="469834568"/>
      </c:barChart>
      <c:catAx>
        <c:axId val="469834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9834568"/>
        <c:crosses val="autoZero"/>
        <c:auto val="1"/>
        <c:lblAlgn val="ctr"/>
        <c:lblOffset val="100"/>
        <c:noMultiLvlLbl val="0"/>
      </c:catAx>
      <c:valAx>
        <c:axId val="46983456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69834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52A-460D-8A47-54E2592A91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52A-460D-8A47-54E2592A91D2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'2023'!$F$13:$F$14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'2023'!$G$13:$G$14</c:f>
              <c:numCache>
                <c:formatCode>0%</c:formatCode>
                <c:ptCount val="2"/>
                <c:pt idx="0">
                  <c:v>0.87</c:v>
                </c:pt>
                <c:pt idx="1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52A-460D-8A47-54E2592A91D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EE6-4998-8B49-93FDCD4FED3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EE6-4998-8B49-93FDCD4FED3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EE6-4998-8B49-93FDCD4FED3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EE6-4998-8B49-93FDCD4FED3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'2023'!$F$25:$F$28</c:f>
              <c:strCache>
                <c:ptCount val="4"/>
                <c:pt idx="0">
                  <c:v>Hispanic</c:v>
                </c:pt>
                <c:pt idx="1">
                  <c:v>White</c:v>
                </c:pt>
                <c:pt idx="2">
                  <c:v>Black</c:v>
                </c:pt>
                <c:pt idx="3">
                  <c:v>American Indian</c:v>
                </c:pt>
              </c:strCache>
            </c:strRef>
          </c:cat>
          <c:val>
            <c:numRef>
              <c:f>'2023'!$G$25:$G$28</c:f>
              <c:numCache>
                <c:formatCode>0%</c:formatCode>
                <c:ptCount val="4"/>
                <c:pt idx="0">
                  <c:v>0.53</c:v>
                </c:pt>
                <c:pt idx="1">
                  <c:v>0.16</c:v>
                </c:pt>
                <c:pt idx="2">
                  <c:v>0.23</c:v>
                </c:pt>
                <c:pt idx="3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EE6-4998-8B49-93FDCD4FED3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652836525086165"/>
          <c:y val="0.22304868407470052"/>
          <c:w val="0.22854038778627195"/>
          <c:h val="0.6742728171637217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1FF37-05E1-461C-B719-0FA9C5D75E89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64B46-E5AB-4C88-BE34-0F4CCE9E3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7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ECC6-BC9D-4133-A5C6-9A2330B95426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7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ECC6-BC9D-4133-A5C6-9A2330B95426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27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ECC6-BC9D-4133-A5C6-9A2330B95426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39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ECC6-BC9D-4133-A5C6-9A2330B95426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411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ECC6-BC9D-4133-A5C6-9A2330B95426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8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ECC6-BC9D-4133-A5C6-9A2330B95426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06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ECC6-BC9D-4133-A5C6-9A2330B95426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870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ECC6-BC9D-4133-A5C6-9A2330B95426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7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ECC6-BC9D-4133-A5C6-9A2330B95426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90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ECC6-BC9D-4133-A5C6-9A2330B95426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21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ECC6-BC9D-4133-A5C6-9A2330B95426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88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2ECC6-BC9D-4133-A5C6-9A2330B95426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96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Albuquerque Police Department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>
                <a:solidFill>
                  <a:srgbClr val="002060"/>
                </a:solidFill>
              </a:rPr>
              <a:t>2023 Homicide Victim &amp; Offender Demographics</a:t>
            </a:r>
            <a:endParaRPr lang="en-US" sz="36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440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2023 Homicide </a:t>
            </a:r>
            <a:r>
              <a:rPr lang="en-US" b="1" dirty="0" smtClean="0">
                <a:solidFill>
                  <a:schemeClr val="accent5"/>
                </a:solidFill>
              </a:rPr>
              <a:t>Victims</a:t>
            </a:r>
            <a:r>
              <a:rPr lang="en-US" b="1" dirty="0" smtClean="0"/>
              <a:t> by Age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2400" dirty="0" smtClean="0"/>
              <a:t>As of July 2, 2023</a:t>
            </a:r>
            <a:endParaRPr lang="en-US" sz="2400" i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954562"/>
              </p:ext>
            </p:extLst>
          </p:nvPr>
        </p:nvGraphicFramePr>
        <p:xfrm>
          <a:off x="1037491" y="1690689"/>
          <a:ext cx="10199077" cy="4630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4651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2023 Homicide </a:t>
            </a:r>
            <a:r>
              <a:rPr lang="en-US" b="1" dirty="0" smtClean="0">
                <a:solidFill>
                  <a:schemeClr val="accent5"/>
                </a:solidFill>
              </a:rPr>
              <a:t>Victims</a:t>
            </a:r>
            <a:r>
              <a:rPr lang="en-US" b="1" dirty="0" smtClean="0"/>
              <a:t> by Gender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As of July 2, 2023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8816330"/>
              </p:ext>
            </p:extLst>
          </p:nvPr>
        </p:nvGraphicFramePr>
        <p:xfrm>
          <a:off x="1415561" y="1793631"/>
          <a:ext cx="9073661" cy="4422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6038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2023 Homicide </a:t>
            </a:r>
            <a:r>
              <a:rPr lang="en-US" b="1" dirty="0" smtClean="0">
                <a:solidFill>
                  <a:schemeClr val="accent5"/>
                </a:solidFill>
              </a:rPr>
              <a:t>Victims</a:t>
            </a:r>
            <a:r>
              <a:rPr lang="en-US" b="1" dirty="0" smtClean="0"/>
              <a:t> by Race/Ethnicity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400" i="1" dirty="0" smtClean="0"/>
              <a:t>As of July 2, 2023</a:t>
            </a:r>
            <a:endParaRPr lang="en-US" sz="2400" i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2725368"/>
              </p:ext>
            </p:extLst>
          </p:nvPr>
        </p:nvGraphicFramePr>
        <p:xfrm>
          <a:off x="1090246" y="1690688"/>
          <a:ext cx="9891346" cy="4868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7914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2023 Homicide </a:t>
            </a:r>
            <a:r>
              <a:rPr lang="en-US" b="1" dirty="0" smtClean="0">
                <a:solidFill>
                  <a:srgbClr val="FF0000"/>
                </a:solidFill>
              </a:rPr>
              <a:t>Suspects</a:t>
            </a:r>
            <a:r>
              <a:rPr lang="en-US" b="1" dirty="0" smtClean="0"/>
              <a:t> by Age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400" i="1" dirty="0" smtClean="0"/>
              <a:t>As of July 2, 2023</a:t>
            </a:r>
            <a:endParaRPr lang="en-US" sz="2400" i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0113528"/>
              </p:ext>
            </p:extLst>
          </p:nvPr>
        </p:nvGraphicFramePr>
        <p:xfrm>
          <a:off x="1274885" y="1690689"/>
          <a:ext cx="9935307" cy="4587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5389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2023 Homicide </a:t>
            </a:r>
            <a:r>
              <a:rPr lang="en-US" b="1" dirty="0" smtClean="0">
                <a:solidFill>
                  <a:srgbClr val="FF0000"/>
                </a:solidFill>
              </a:rPr>
              <a:t>Suspects</a:t>
            </a:r>
            <a:r>
              <a:rPr lang="en-US" b="1" dirty="0" smtClean="0"/>
              <a:t> by Gender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400" i="1" dirty="0" smtClean="0"/>
              <a:t>As of July 2, 2023</a:t>
            </a:r>
            <a:endParaRPr lang="en-US" sz="2400" i="1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6446272"/>
              </p:ext>
            </p:extLst>
          </p:nvPr>
        </p:nvGraphicFramePr>
        <p:xfrm>
          <a:off x="1204546" y="1690688"/>
          <a:ext cx="9829800" cy="4622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720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2023 Homicide </a:t>
            </a:r>
            <a:r>
              <a:rPr lang="en-US" b="1" dirty="0" smtClean="0">
                <a:solidFill>
                  <a:srgbClr val="FF0000"/>
                </a:solidFill>
              </a:rPr>
              <a:t>Suspects</a:t>
            </a:r>
            <a:r>
              <a:rPr lang="en-US" b="1" dirty="0" smtClean="0"/>
              <a:t> by Race/Ethnicity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400" i="1" dirty="0" smtClean="0"/>
              <a:t>As of July 2, 2023</a:t>
            </a:r>
            <a:endParaRPr lang="en-US" sz="2400" i="1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9954929"/>
              </p:ext>
            </p:extLst>
          </p:nvPr>
        </p:nvGraphicFramePr>
        <p:xfrm>
          <a:off x="838200" y="1758462"/>
          <a:ext cx="10301654" cy="4853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0890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2133</TotalTime>
  <Words>81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Albuquerque Police Department</vt:lpstr>
      <vt:lpstr>2023 Homicide Victims by Age As of July 2, 2023</vt:lpstr>
      <vt:lpstr>2023 Homicide Victims by Gender As of July 2, 2023</vt:lpstr>
      <vt:lpstr>2023 Homicide Victims by Race/Ethnicity As of July 2, 2023</vt:lpstr>
      <vt:lpstr>2023 Homicide Suspects by Age As of July 2, 2023</vt:lpstr>
      <vt:lpstr>2023 Homicide Suspects by Gender As of July 2, 2023</vt:lpstr>
      <vt:lpstr>2023 Homicide Suspects by Race/Ethnicity As of July 2,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Officer-Involved Shootings</dc:title>
  <dc:creator>Gallegos, Gilbert Jr.</dc:creator>
  <cp:lastModifiedBy>Gallegos, Gilbert Jr.</cp:lastModifiedBy>
  <cp:revision>121</cp:revision>
  <dcterms:created xsi:type="dcterms:W3CDTF">2022-10-17T03:41:39Z</dcterms:created>
  <dcterms:modified xsi:type="dcterms:W3CDTF">2023-07-03T22:36:51Z</dcterms:modified>
</cp:coreProperties>
</file>