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9" r:id="rId3"/>
    <p:sldId id="312" r:id="rId4"/>
    <p:sldId id="294" r:id="rId5"/>
    <p:sldId id="305" r:id="rId6"/>
    <p:sldId id="307" r:id="rId7"/>
    <p:sldId id="306" r:id="rId8"/>
    <p:sldId id="315" r:id="rId9"/>
    <p:sldId id="316" r:id="rId10"/>
    <p:sldId id="323" r:id="rId11"/>
    <p:sldId id="321" r:id="rId12"/>
    <p:sldId id="318" r:id="rId13"/>
    <p:sldId id="322" r:id="rId14"/>
    <p:sldId id="319" r:id="rId15"/>
    <p:sldId id="320" r:id="rId16"/>
    <p:sldId id="30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A4C8E1"/>
    <a:srgbClr val="133959"/>
    <a:srgbClr val="571700"/>
    <a:srgbClr val="EF9823"/>
    <a:srgbClr val="F26725"/>
    <a:srgbClr val="3093BA"/>
    <a:srgbClr val="08769A"/>
    <a:srgbClr val="0E81A9"/>
    <a:srgbClr val="0A86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1345" autoAdjust="0"/>
  </p:normalViewPr>
  <p:slideViewPr>
    <p:cSldViewPr snapToGrid="0" snapToObjects="1">
      <p:cViewPr varScale="1">
        <p:scale>
          <a:sx n="114" d="100"/>
          <a:sy n="114" d="100"/>
        </p:scale>
        <p:origin x="47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F5843-BF0F-1549-B1B2-9B12534E9C4E}" type="datetimeFigureOut">
              <a:rPr lang="en-US" smtClean="0"/>
              <a:t>12/21/2021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70671-B420-0141-AF85-EDD3DDC9EEE3}" type="slidenum">
              <a:rPr lang="en-US" smtClean="0"/>
              <a:t>‹#›</a:t>
            </a:fld>
            <a:endParaRPr lang="en-US"/>
          </a:p>
        </p:txBody>
      </p:sp>
    </p:spTree>
    <p:extLst>
      <p:ext uri="{BB962C8B-B14F-4D97-AF65-F5344CB8AC3E}">
        <p14:creationId xmlns:p14="http://schemas.microsoft.com/office/powerpoint/2010/main" val="141737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A70671-B420-0141-AF85-EDD3DDC9EEE3}" type="slidenum">
              <a:rPr lang="en-US" smtClean="0"/>
              <a:t>1</a:t>
            </a:fld>
            <a:endParaRPr lang="en-US"/>
          </a:p>
        </p:txBody>
      </p:sp>
    </p:spTree>
    <p:extLst>
      <p:ext uri="{BB962C8B-B14F-4D97-AF65-F5344CB8AC3E}">
        <p14:creationId xmlns:p14="http://schemas.microsoft.com/office/powerpoint/2010/main" val="421240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A70671-B420-0141-AF85-EDD3DDC9EEE3}" type="slidenum">
              <a:rPr lang="en-US" smtClean="0"/>
              <a:t>2</a:t>
            </a:fld>
            <a:endParaRPr lang="en-US"/>
          </a:p>
        </p:txBody>
      </p:sp>
    </p:spTree>
    <p:extLst>
      <p:ext uri="{BB962C8B-B14F-4D97-AF65-F5344CB8AC3E}">
        <p14:creationId xmlns:p14="http://schemas.microsoft.com/office/powerpoint/2010/main" val="132920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A70671-B420-0141-AF85-EDD3DDC9EEE3}" type="slidenum">
              <a:rPr lang="en-US" smtClean="0"/>
              <a:t>3</a:t>
            </a:fld>
            <a:endParaRPr lang="en-US"/>
          </a:p>
        </p:txBody>
      </p:sp>
    </p:spTree>
    <p:extLst>
      <p:ext uri="{BB962C8B-B14F-4D97-AF65-F5344CB8AC3E}">
        <p14:creationId xmlns:p14="http://schemas.microsoft.com/office/powerpoint/2010/main" val="2873144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A70671-B420-0141-AF85-EDD3DDC9EEE3}" type="slidenum">
              <a:rPr lang="en-US" smtClean="0"/>
              <a:t>4</a:t>
            </a:fld>
            <a:endParaRPr lang="en-US"/>
          </a:p>
        </p:txBody>
      </p:sp>
    </p:spTree>
    <p:extLst>
      <p:ext uri="{BB962C8B-B14F-4D97-AF65-F5344CB8AC3E}">
        <p14:creationId xmlns:p14="http://schemas.microsoft.com/office/powerpoint/2010/main" val="187650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61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A70671-B420-0141-AF85-EDD3DDC9EEE3}" type="slidenum">
              <a:rPr lang="en-US" smtClean="0"/>
              <a:t>6</a:t>
            </a:fld>
            <a:endParaRPr lang="en-US"/>
          </a:p>
        </p:txBody>
      </p:sp>
    </p:spTree>
    <p:extLst>
      <p:ext uri="{BB962C8B-B14F-4D97-AF65-F5344CB8AC3E}">
        <p14:creationId xmlns:p14="http://schemas.microsoft.com/office/powerpoint/2010/main" val="4021374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7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CD1F7-9881-BE48-B26C-1E6D63187C7D}"/>
              </a:ext>
            </a:extLst>
          </p:cNvPr>
          <p:cNvSpPr>
            <a:spLocks noGrp="1"/>
          </p:cNvSpPr>
          <p:nvPr>
            <p:ph type="ctrTitle"/>
          </p:nvPr>
        </p:nvSpPr>
        <p:spPr>
          <a:xfrm>
            <a:off x="1524000" y="1122363"/>
            <a:ext cx="9144000" cy="2387600"/>
          </a:xfrm>
        </p:spPr>
        <p:txBody>
          <a:bodyPr anchor="b"/>
          <a:lstStyle>
            <a:lvl1pPr algn="ctr">
              <a:defRPr sz="6000">
                <a:latin typeface="Proxima Nova Rg" panose="02000506030000020004"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xmlns="" id="{A07728F2-FE6B-BE4B-9D8B-B939DC6DC8EC}"/>
              </a:ext>
            </a:extLst>
          </p:cNvPr>
          <p:cNvSpPr>
            <a:spLocks noGrp="1"/>
          </p:cNvSpPr>
          <p:nvPr>
            <p:ph type="subTitle" idx="1"/>
          </p:nvPr>
        </p:nvSpPr>
        <p:spPr>
          <a:xfrm>
            <a:off x="1524000" y="3602038"/>
            <a:ext cx="9144000" cy="1655762"/>
          </a:xfrm>
        </p:spPr>
        <p:txBody>
          <a:bodyPr/>
          <a:lstStyle>
            <a:lvl1pPr marL="0" indent="0" algn="ctr">
              <a:buNone/>
              <a:defRPr sz="2400">
                <a:latin typeface="Proxima Nova Rg" panose="0200050603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4ECC80-EF13-974C-90A2-1FDF3B08069C}"/>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5" name="Footer Placeholder 4">
            <a:extLst>
              <a:ext uri="{FF2B5EF4-FFF2-40B4-BE49-F238E27FC236}">
                <a16:creationId xmlns:a16="http://schemas.microsoft.com/office/drawing/2014/main" xmlns="" id="{A63D4371-AEA7-A147-B001-52EF0836A136}"/>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6" name="Slide Number Placeholder 5">
            <a:extLst>
              <a:ext uri="{FF2B5EF4-FFF2-40B4-BE49-F238E27FC236}">
                <a16:creationId xmlns:a16="http://schemas.microsoft.com/office/drawing/2014/main" xmlns="" id="{392D1D32-3459-DD4F-A9CC-3FA412760BF9}"/>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326681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FE972-005D-5C4B-9519-9206362217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00C62E4-2E47-6445-B7E9-FFC78E8FDB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24922A-EC9D-C74D-8970-938342F8A59E}"/>
              </a:ext>
            </a:extLst>
          </p:cNvPr>
          <p:cNvSpPr>
            <a:spLocks noGrp="1"/>
          </p:cNvSpPr>
          <p:nvPr>
            <p:ph type="dt" sz="half" idx="10"/>
          </p:nvPr>
        </p:nvSpPr>
        <p:spPr/>
        <p:txBody>
          <a:bodyPr/>
          <a:lstStyle/>
          <a:p>
            <a:fld id="{C7CC2D17-6450-5842-8C28-8B928610B2F4}" type="datetimeFigureOut">
              <a:rPr lang="en-US" smtClean="0"/>
              <a:t>12/21/2021</a:t>
            </a:fld>
            <a:endParaRPr lang="en-US"/>
          </a:p>
        </p:txBody>
      </p:sp>
      <p:sp>
        <p:nvSpPr>
          <p:cNvPr id="5" name="Footer Placeholder 4">
            <a:extLst>
              <a:ext uri="{FF2B5EF4-FFF2-40B4-BE49-F238E27FC236}">
                <a16:creationId xmlns:a16="http://schemas.microsoft.com/office/drawing/2014/main" xmlns="" id="{E6D6A812-CCB9-C147-9329-D78ABE05A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EAD46B-5906-9347-AE02-644280C335E3}"/>
              </a:ext>
            </a:extLst>
          </p:cNvPr>
          <p:cNvSpPr>
            <a:spLocks noGrp="1"/>
          </p:cNvSpPr>
          <p:nvPr>
            <p:ph type="sldNum" sz="quarter" idx="12"/>
          </p:nvPr>
        </p:nvSpPr>
        <p:spPr/>
        <p:txBody>
          <a:bodyPr/>
          <a:lstStyle/>
          <a:p>
            <a:fld id="{5E9C55FE-5CFB-8640-AA84-B77BDA515975}" type="slidenum">
              <a:rPr lang="en-US" smtClean="0"/>
              <a:t>‹#›</a:t>
            </a:fld>
            <a:endParaRPr lang="en-US"/>
          </a:p>
        </p:txBody>
      </p:sp>
    </p:spTree>
    <p:extLst>
      <p:ext uri="{BB962C8B-B14F-4D97-AF65-F5344CB8AC3E}">
        <p14:creationId xmlns:p14="http://schemas.microsoft.com/office/powerpoint/2010/main" val="2346965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2A6D7AB-69AF-E843-B23E-8BFA304790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303FBE2-58E8-B34E-8F9E-7DC6188A53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45D114-BE16-194B-9839-9F717DCABE6B}"/>
              </a:ext>
            </a:extLst>
          </p:cNvPr>
          <p:cNvSpPr>
            <a:spLocks noGrp="1"/>
          </p:cNvSpPr>
          <p:nvPr>
            <p:ph type="dt" sz="half" idx="10"/>
          </p:nvPr>
        </p:nvSpPr>
        <p:spPr/>
        <p:txBody>
          <a:bodyPr/>
          <a:lstStyle/>
          <a:p>
            <a:fld id="{C7CC2D17-6450-5842-8C28-8B928610B2F4}" type="datetimeFigureOut">
              <a:rPr lang="en-US" smtClean="0"/>
              <a:t>12/21/2021</a:t>
            </a:fld>
            <a:endParaRPr lang="en-US"/>
          </a:p>
        </p:txBody>
      </p:sp>
      <p:sp>
        <p:nvSpPr>
          <p:cNvPr id="5" name="Footer Placeholder 4">
            <a:extLst>
              <a:ext uri="{FF2B5EF4-FFF2-40B4-BE49-F238E27FC236}">
                <a16:creationId xmlns:a16="http://schemas.microsoft.com/office/drawing/2014/main" xmlns="" id="{5B37172F-0FCF-7D4C-B3D0-E466253B9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DA9D01B-9E80-A74E-B7F7-A45AF55D3100}"/>
              </a:ext>
            </a:extLst>
          </p:cNvPr>
          <p:cNvSpPr>
            <a:spLocks noGrp="1"/>
          </p:cNvSpPr>
          <p:nvPr>
            <p:ph type="sldNum" sz="quarter" idx="12"/>
          </p:nvPr>
        </p:nvSpPr>
        <p:spPr/>
        <p:txBody>
          <a:bodyPr/>
          <a:lstStyle/>
          <a:p>
            <a:fld id="{5E9C55FE-5CFB-8640-AA84-B77BDA515975}" type="slidenum">
              <a:rPr lang="en-US" smtClean="0"/>
              <a:t>‹#›</a:t>
            </a:fld>
            <a:endParaRPr lang="en-US"/>
          </a:p>
        </p:txBody>
      </p:sp>
    </p:spTree>
    <p:extLst>
      <p:ext uri="{BB962C8B-B14F-4D97-AF65-F5344CB8AC3E}">
        <p14:creationId xmlns:p14="http://schemas.microsoft.com/office/powerpoint/2010/main" val="300977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4258A-06D4-554D-B7B6-234A20F797DF}"/>
              </a:ext>
            </a:extLst>
          </p:cNvPr>
          <p:cNvSpPr>
            <a:spLocks noGrp="1"/>
          </p:cNvSpPr>
          <p:nvPr>
            <p:ph type="title"/>
          </p:nvPr>
        </p:nvSpPr>
        <p:spPr/>
        <p:txBody>
          <a:bodyPr/>
          <a:lstStyle>
            <a:lvl1pPr>
              <a:defRPr>
                <a:latin typeface="Proxima Nova Rg" panose="0200050603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xmlns="" id="{A6599510-CF57-C74B-A4B6-38485F617881}"/>
              </a:ext>
            </a:extLst>
          </p:cNvPr>
          <p:cNvSpPr>
            <a:spLocks noGrp="1"/>
          </p:cNvSpPr>
          <p:nvPr>
            <p:ph idx="1"/>
          </p:nvPr>
        </p:nvSpPr>
        <p:spPr/>
        <p:txBody>
          <a:bodyPr/>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557E3E-0466-CC45-9EA6-31A709EEB0B2}"/>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5" name="Footer Placeholder 4">
            <a:extLst>
              <a:ext uri="{FF2B5EF4-FFF2-40B4-BE49-F238E27FC236}">
                <a16:creationId xmlns:a16="http://schemas.microsoft.com/office/drawing/2014/main" xmlns="" id="{C341EC36-04AB-9840-8F27-8A2FD2B0D6DA}"/>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6" name="Slide Number Placeholder 5">
            <a:extLst>
              <a:ext uri="{FF2B5EF4-FFF2-40B4-BE49-F238E27FC236}">
                <a16:creationId xmlns:a16="http://schemas.microsoft.com/office/drawing/2014/main" xmlns="" id="{F77CCC71-C851-F04B-8891-4DEF983060FF}"/>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284363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686E6-82FE-B84D-B82D-6418C246A429}"/>
              </a:ext>
            </a:extLst>
          </p:cNvPr>
          <p:cNvSpPr>
            <a:spLocks noGrp="1"/>
          </p:cNvSpPr>
          <p:nvPr>
            <p:ph type="title"/>
          </p:nvPr>
        </p:nvSpPr>
        <p:spPr>
          <a:xfrm>
            <a:off x="831850" y="1709738"/>
            <a:ext cx="10515600" cy="2852737"/>
          </a:xfrm>
        </p:spPr>
        <p:txBody>
          <a:bodyPr anchor="b"/>
          <a:lstStyle>
            <a:lvl1pPr>
              <a:defRPr sz="6000">
                <a:latin typeface="Proxima Nova Rg" panose="0200050603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xmlns="" id="{1E887F4B-FE94-A745-AEFF-3D11AE37A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Proxima Nova Rg" panose="02000506030000020004"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FF05953-7227-6F4D-A36F-046EFBE5D485}"/>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5" name="Footer Placeholder 4">
            <a:extLst>
              <a:ext uri="{FF2B5EF4-FFF2-40B4-BE49-F238E27FC236}">
                <a16:creationId xmlns:a16="http://schemas.microsoft.com/office/drawing/2014/main" xmlns="" id="{E310F8D7-7643-664D-AAD5-2A617C4E6D9E}"/>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6" name="Slide Number Placeholder 5">
            <a:extLst>
              <a:ext uri="{FF2B5EF4-FFF2-40B4-BE49-F238E27FC236}">
                <a16:creationId xmlns:a16="http://schemas.microsoft.com/office/drawing/2014/main" xmlns="" id="{A134B406-E8D8-2841-87CA-F0D5BD7960CE}"/>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1261889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6E7C5-7761-D242-9046-05C36086B84A}"/>
              </a:ext>
            </a:extLst>
          </p:cNvPr>
          <p:cNvSpPr>
            <a:spLocks noGrp="1"/>
          </p:cNvSpPr>
          <p:nvPr>
            <p:ph type="title"/>
          </p:nvPr>
        </p:nvSpPr>
        <p:spPr/>
        <p:txBody>
          <a:bodyPr/>
          <a:lstStyle>
            <a:lvl1pPr>
              <a:defRPr>
                <a:latin typeface="Proxima Nova Rg" panose="0200050603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xmlns="" id="{0D373AD8-17ED-5148-8C43-1567A4372BDD}"/>
              </a:ext>
            </a:extLst>
          </p:cNvPr>
          <p:cNvSpPr>
            <a:spLocks noGrp="1"/>
          </p:cNvSpPr>
          <p:nvPr>
            <p:ph sz="half" idx="1"/>
          </p:nvPr>
        </p:nvSpPr>
        <p:spPr>
          <a:xfrm>
            <a:off x="838200" y="1825625"/>
            <a:ext cx="5181600" cy="4351338"/>
          </a:xfrm>
        </p:spPr>
        <p:txBody>
          <a:bodyPr/>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D4E3A9-278C-6940-8EEA-B3C442926DB5}"/>
              </a:ext>
            </a:extLst>
          </p:cNvPr>
          <p:cNvSpPr>
            <a:spLocks noGrp="1"/>
          </p:cNvSpPr>
          <p:nvPr>
            <p:ph sz="half" idx="2"/>
          </p:nvPr>
        </p:nvSpPr>
        <p:spPr>
          <a:xfrm>
            <a:off x="6172200" y="1825625"/>
            <a:ext cx="5181600" cy="4351338"/>
          </a:xfrm>
        </p:spPr>
        <p:txBody>
          <a:bodyPr/>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DDE5E90-EA37-194E-B15E-ED4C0EDDB7FC}"/>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6" name="Footer Placeholder 5">
            <a:extLst>
              <a:ext uri="{FF2B5EF4-FFF2-40B4-BE49-F238E27FC236}">
                <a16:creationId xmlns:a16="http://schemas.microsoft.com/office/drawing/2014/main" xmlns="" id="{881ACC12-FCE7-CC43-8625-AD44716D3210}"/>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7" name="Slide Number Placeholder 6">
            <a:extLst>
              <a:ext uri="{FF2B5EF4-FFF2-40B4-BE49-F238E27FC236}">
                <a16:creationId xmlns:a16="http://schemas.microsoft.com/office/drawing/2014/main" xmlns="" id="{251B212A-EE27-2044-AEAB-EEE45D614868}"/>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1820208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226A7F-1126-6C48-8A2B-059972E0D958}"/>
              </a:ext>
            </a:extLst>
          </p:cNvPr>
          <p:cNvSpPr>
            <a:spLocks noGrp="1"/>
          </p:cNvSpPr>
          <p:nvPr>
            <p:ph type="title"/>
          </p:nvPr>
        </p:nvSpPr>
        <p:spPr>
          <a:xfrm>
            <a:off x="839788" y="365125"/>
            <a:ext cx="10515600" cy="1325563"/>
          </a:xfrm>
        </p:spPr>
        <p:txBody>
          <a:bodyPr/>
          <a:lstStyle>
            <a:lvl1pPr>
              <a:defRPr>
                <a:latin typeface="Proxima Nova Rg" panose="02000506030000020004"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xmlns="" id="{18C683AF-876F-5144-AFA2-8D4B656E4A22}"/>
              </a:ext>
            </a:extLst>
          </p:cNvPr>
          <p:cNvSpPr>
            <a:spLocks noGrp="1"/>
          </p:cNvSpPr>
          <p:nvPr>
            <p:ph type="body" idx="1"/>
          </p:nvPr>
        </p:nvSpPr>
        <p:spPr>
          <a:xfrm>
            <a:off x="839788" y="1681163"/>
            <a:ext cx="5157787" cy="823912"/>
          </a:xfrm>
        </p:spPr>
        <p:txBody>
          <a:bodyPr anchor="b"/>
          <a:lstStyle>
            <a:lvl1pPr marL="0" indent="0">
              <a:buNone/>
              <a:defRPr sz="2400" b="1">
                <a:latin typeface="Proxima Nova Rg" panose="0200050603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2E1849C-6C7C-D849-886A-5806DC87F255}"/>
              </a:ext>
            </a:extLst>
          </p:cNvPr>
          <p:cNvSpPr>
            <a:spLocks noGrp="1"/>
          </p:cNvSpPr>
          <p:nvPr>
            <p:ph sz="half" idx="2"/>
          </p:nvPr>
        </p:nvSpPr>
        <p:spPr>
          <a:xfrm>
            <a:off x="839788" y="2505075"/>
            <a:ext cx="5157787" cy="3684588"/>
          </a:xfrm>
        </p:spPr>
        <p:txBody>
          <a:bodyPr/>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5318E98-D283-9048-B8AB-4E4B090C5E71}"/>
              </a:ext>
            </a:extLst>
          </p:cNvPr>
          <p:cNvSpPr>
            <a:spLocks noGrp="1"/>
          </p:cNvSpPr>
          <p:nvPr>
            <p:ph type="body" sz="quarter" idx="3"/>
          </p:nvPr>
        </p:nvSpPr>
        <p:spPr>
          <a:xfrm>
            <a:off x="6172200" y="1681163"/>
            <a:ext cx="5183188" cy="823912"/>
          </a:xfrm>
        </p:spPr>
        <p:txBody>
          <a:bodyPr anchor="b"/>
          <a:lstStyle>
            <a:lvl1pPr marL="0" indent="0">
              <a:buNone/>
              <a:defRPr sz="2400" b="1">
                <a:latin typeface="Proxima Nova Rg" panose="0200050603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A42F9A5-AA9A-DA41-B24E-7075AC35C93A}"/>
              </a:ext>
            </a:extLst>
          </p:cNvPr>
          <p:cNvSpPr>
            <a:spLocks noGrp="1"/>
          </p:cNvSpPr>
          <p:nvPr>
            <p:ph sz="quarter" idx="4"/>
          </p:nvPr>
        </p:nvSpPr>
        <p:spPr>
          <a:xfrm>
            <a:off x="6172200" y="2505075"/>
            <a:ext cx="5183188" cy="3684588"/>
          </a:xfrm>
        </p:spPr>
        <p:txBody>
          <a:bodyPr/>
          <a:lstStyle>
            <a:lvl1pPr>
              <a:defRPr>
                <a:latin typeface="Proxima Nova Rg" panose="02000506030000020004" pitchFamily="2" charset="77"/>
              </a:defRPr>
            </a:lvl1pPr>
            <a:lvl2pPr>
              <a:defRPr>
                <a:latin typeface="Proxima Nova Rg" panose="02000506030000020004" pitchFamily="2" charset="77"/>
              </a:defRPr>
            </a:lvl2pPr>
            <a:lvl3pPr>
              <a:defRPr>
                <a:latin typeface="Proxima Nova Rg" panose="02000506030000020004" pitchFamily="2" charset="77"/>
              </a:defRPr>
            </a:lvl3pPr>
            <a:lvl4pPr>
              <a:defRPr>
                <a:latin typeface="Proxima Nova Rg" panose="02000506030000020004" pitchFamily="2" charset="77"/>
              </a:defRPr>
            </a:lvl4pPr>
            <a:lvl5pPr>
              <a:defRPr>
                <a:latin typeface="Proxima Nova Rg" panose="02000506030000020004"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A0CF4D-76A5-B844-A8CC-06746A18867B}"/>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8" name="Footer Placeholder 7">
            <a:extLst>
              <a:ext uri="{FF2B5EF4-FFF2-40B4-BE49-F238E27FC236}">
                <a16:creationId xmlns:a16="http://schemas.microsoft.com/office/drawing/2014/main" xmlns="" id="{1F7E5A4F-6B8D-0342-A65E-E9EE2C9FCEC0}"/>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9" name="Slide Number Placeholder 8">
            <a:extLst>
              <a:ext uri="{FF2B5EF4-FFF2-40B4-BE49-F238E27FC236}">
                <a16:creationId xmlns:a16="http://schemas.microsoft.com/office/drawing/2014/main" xmlns="" id="{737CB4AE-33CD-9A47-B7A3-0EBF4302C3F9}"/>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106041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780ED-9622-EB42-9105-AF3EBB80D422}"/>
              </a:ext>
            </a:extLst>
          </p:cNvPr>
          <p:cNvSpPr>
            <a:spLocks noGrp="1"/>
          </p:cNvSpPr>
          <p:nvPr>
            <p:ph type="title"/>
          </p:nvPr>
        </p:nvSpPr>
        <p:spPr/>
        <p:txBody>
          <a:bodyPr/>
          <a:lstStyle>
            <a:lvl1pPr>
              <a:defRPr>
                <a:latin typeface="Proxima Nova Rg" panose="02000506030000020004" pitchFamily="2" charset="77"/>
              </a:defRPr>
            </a:lvl1pPr>
          </a:lstStyle>
          <a:p>
            <a:r>
              <a:rPr lang="en-US"/>
              <a:t>Click to edit Master title style</a:t>
            </a:r>
          </a:p>
        </p:txBody>
      </p:sp>
      <p:sp>
        <p:nvSpPr>
          <p:cNvPr id="3" name="Date Placeholder 2">
            <a:extLst>
              <a:ext uri="{FF2B5EF4-FFF2-40B4-BE49-F238E27FC236}">
                <a16:creationId xmlns:a16="http://schemas.microsoft.com/office/drawing/2014/main" xmlns="" id="{B5792F92-4F9C-954F-87FE-C03D1C975C5D}"/>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4" name="Footer Placeholder 3">
            <a:extLst>
              <a:ext uri="{FF2B5EF4-FFF2-40B4-BE49-F238E27FC236}">
                <a16:creationId xmlns:a16="http://schemas.microsoft.com/office/drawing/2014/main" xmlns="" id="{C8071A80-FDEC-B344-AE03-29E00884B931}"/>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5" name="Slide Number Placeholder 4">
            <a:extLst>
              <a:ext uri="{FF2B5EF4-FFF2-40B4-BE49-F238E27FC236}">
                <a16:creationId xmlns:a16="http://schemas.microsoft.com/office/drawing/2014/main" xmlns="" id="{961A6659-D924-2145-81A0-56833C16C903}"/>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216094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33AB86-64FC-3146-B70C-33C97202361E}"/>
              </a:ext>
            </a:extLst>
          </p:cNvPr>
          <p:cNvSpPr>
            <a:spLocks noGrp="1"/>
          </p:cNvSpPr>
          <p:nvPr>
            <p:ph type="dt" sz="half" idx="10"/>
          </p:nvPr>
        </p:nvSpPr>
        <p:spPr/>
        <p:txBody>
          <a:bodyPr/>
          <a:lstStyle/>
          <a:p>
            <a:fld id="{C7CC2D17-6450-5842-8C28-8B928610B2F4}" type="datetimeFigureOut">
              <a:rPr lang="en-US" smtClean="0"/>
              <a:t>12/21/2021</a:t>
            </a:fld>
            <a:endParaRPr lang="en-US"/>
          </a:p>
        </p:txBody>
      </p:sp>
      <p:sp>
        <p:nvSpPr>
          <p:cNvPr id="3" name="Footer Placeholder 2">
            <a:extLst>
              <a:ext uri="{FF2B5EF4-FFF2-40B4-BE49-F238E27FC236}">
                <a16:creationId xmlns:a16="http://schemas.microsoft.com/office/drawing/2014/main" xmlns="" id="{1C8BE547-01B8-EB46-8D7C-78E9808D7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9441270-3656-774B-AE1F-2275BA5379B7}"/>
              </a:ext>
            </a:extLst>
          </p:cNvPr>
          <p:cNvSpPr>
            <a:spLocks noGrp="1"/>
          </p:cNvSpPr>
          <p:nvPr>
            <p:ph type="sldNum" sz="quarter" idx="12"/>
          </p:nvPr>
        </p:nvSpPr>
        <p:spPr/>
        <p:txBody>
          <a:bodyPr/>
          <a:lstStyle/>
          <a:p>
            <a:fld id="{5E9C55FE-5CFB-8640-AA84-B77BDA515975}" type="slidenum">
              <a:rPr lang="en-US" smtClean="0"/>
              <a:t>‹#›</a:t>
            </a:fld>
            <a:endParaRPr lang="en-US"/>
          </a:p>
        </p:txBody>
      </p:sp>
    </p:spTree>
    <p:extLst>
      <p:ext uri="{BB962C8B-B14F-4D97-AF65-F5344CB8AC3E}">
        <p14:creationId xmlns:p14="http://schemas.microsoft.com/office/powerpoint/2010/main" val="274908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85A9A-ECEF-144B-9420-5C4D7B6A9D35}"/>
              </a:ext>
            </a:extLst>
          </p:cNvPr>
          <p:cNvSpPr>
            <a:spLocks noGrp="1"/>
          </p:cNvSpPr>
          <p:nvPr>
            <p:ph type="title"/>
          </p:nvPr>
        </p:nvSpPr>
        <p:spPr>
          <a:xfrm>
            <a:off x="839788" y="457200"/>
            <a:ext cx="3932237" cy="1600200"/>
          </a:xfrm>
        </p:spPr>
        <p:txBody>
          <a:bodyPr anchor="b"/>
          <a:lstStyle>
            <a:lvl1pPr>
              <a:defRPr sz="3200">
                <a:latin typeface="Proxima Nova Rg" panose="02000506030000020004"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xmlns="" id="{FE96784B-5B30-7140-A8F9-11028F6D46C2}"/>
              </a:ext>
            </a:extLst>
          </p:cNvPr>
          <p:cNvSpPr>
            <a:spLocks noGrp="1"/>
          </p:cNvSpPr>
          <p:nvPr>
            <p:ph idx="1"/>
          </p:nvPr>
        </p:nvSpPr>
        <p:spPr>
          <a:xfrm>
            <a:off x="5183188" y="987425"/>
            <a:ext cx="6172200" cy="4873625"/>
          </a:xfrm>
        </p:spPr>
        <p:txBody>
          <a:bodyPr/>
          <a:lstStyle>
            <a:lvl1pPr>
              <a:defRPr sz="3200">
                <a:latin typeface="Proxima Nova Rg" panose="02000506030000020004" pitchFamily="2" charset="77"/>
              </a:defRPr>
            </a:lvl1pPr>
            <a:lvl2pPr>
              <a:defRPr sz="2800">
                <a:latin typeface="Proxima Nova Rg" panose="02000506030000020004" pitchFamily="2" charset="77"/>
              </a:defRPr>
            </a:lvl2pPr>
            <a:lvl3pPr>
              <a:defRPr sz="2400">
                <a:latin typeface="Proxima Nova Rg" panose="02000506030000020004" pitchFamily="2" charset="77"/>
              </a:defRPr>
            </a:lvl3pPr>
            <a:lvl4pPr>
              <a:defRPr sz="2000">
                <a:latin typeface="Proxima Nova Rg" panose="02000506030000020004" pitchFamily="2" charset="77"/>
              </a:defRPr>
            </a:lvl4pPr>
            <a:lvl5pPr>
              <a:defRPr sz="2000">
                <a:latin typeface="Proxima Nova Rg" panose="02000506030000020004" pitchFamily="2"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34292E-419A-A846-9242-2AF07F2BDEC1}"/>
              </a:ext>
            </a:extLst>
          </p:cNvPr>
          <p:cNvSpPr>
            <a:spLocks noGrp="1"/>
          </p:cNvSpPr>
          <p:nvPr>
            <p:ph type="body" sz="half" idx="2"/>
          </p:nvPr>
        </p:nvSpPr>
        <p:spPr>
          <a:xfrm>
            <a:off x="839788" y="2057400"/>
            <a:ext cx="3932237" cy="3811588"/>
          </a:xfrm>
        </p:spPr>
        <p:txBody>
          <a:bodyPr/>
          <a:lstStyle>
            <a:lvl1pPr marL="0" indent="0">
              <a:buNone/>
              <a:defRPr sz="1600">
                <a:latin typeface="Proxima Nova Rg" panose="02000506030000020004"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46DC3D-57E8-554E-A023-23B09C97A15C}"/>
              </a:ext>
            </a:extLst>
          </p:cNvPr>
          <p:cNvSpPr>
            <a:spLocks noGrp="1"/>
          </p:cNvSpPr>
          <p:nvPr>
            <p:ph type="dt" sz="half" idx="10"/>
          </p:nvPr>
        </p:nvSpPr>
        <p:spPr/>
        <p:txBody>
          <a:bodyPr/>
          <a:lstStyle>
            <a:lvl1pPr>
              <a:defRPr>
                <a:latin typeface="Proxima Nova Rg" panose="02000506030000020004" pitchFamily="2" charset="77"/>
              </a:defRPr>
            </a:lvl1pPr>
          </a:lstStyle>
          <a:p>
            <a:fld id="{C7CC2D17-6450-5842-8C28-8B928610B2F4}" type="datetimeFigureOut">
              <a:rPr lang="en-US" smtClean="0"/>
              <a:pPr/>
              <a:t>12/21/2021</a:t>
            </a:fld>
            <a:endParaRPr lang="en-US"/>
          </a:p>
        </p:txBody>
      </p:sp>
      <p:sp>
        <p:nvSpPr>
          <p:cNvPr id="6" name="Footer Placeholder 5">
            <a:extLst>
              <a:ext uri="{FF2B5EF4-FFF2-40B4-BE49-F238E27FC236}">
                <a16:creationId xmlns:a16="http://schemas.microsoft.com/office/drawing/2014/main" xmlns="" id="{39FDBA6C-12EE-EF4B-86C2-F8F1B3594376}"/>
              </a:ext>
            </a:extLst>
          </p:cNvPr>
          <p:cNvSpPr>
            <a:spLocks noGrp="1"/>
          </p:cNvSpPr>
          <p:nvPr>
            <p:ph type="ftr" sz="quarter" idx="11"/>
          </p:nvPr>
        </p:nvSpPr>
        <p:spPr/>
        <p:txBody>
          <a:bodyPr/>
          <a:lstStyle>
            <a:lvl1pPr>
              <a:defRPr>
                <a:latin typeface="Proxima Nova Rg" panose="02000506030000020004" pitchFamily="2" charset="77"/>
              </a:defRPr>
            </a:lvl1pPr>
          </a:lstStyle>
          <a:p>
            <a:endParaRPr lang="en-US"/>
          </a:p>
        </p:txBody>
      </p:sp>
      <p:sp>
        <p:nvSpPr>
          <p:cNvPr id="7" name="Slide Number Placeholder 6">
            <a:extLst>
              <a:ext uri="{FF2B5EF4-FFF2-40B4-BE49-F238E27FC236}">
                <a16:creationId xmlns:a16="http://schemas.microsoft.com/office/drawing/2014/main" xmlns="" id="{DE67C7C5-B44B-A341-965B-8B605126B2AD}"/>
              </a:ext>
            </a:extLst>
          </p:cNvPr>
          <p:cNvSpPr>
            <a:spLocks noGrp="1"/>
          </p:cNvSpPr>
          <p:nvPr>
            <p:ph type="sldNum" sz="quarter" idx="12"/>
          </p:nvPr>
        </p:nvSpPr>
        <p:spPr/>
        <p:txBody>
          <a:bodyPr/>
          <a:lstStyle>
            <a:lvl1pPr>
              <a:defRPr>
                <a:latin typeface="Proxima Nova Rg" panose="02000506030000020004" pitchFamily="2" charset="77"/>
              </a:defRPr>
            </a:lvl1pPr>
          </a:lstStyle>
          <a:p>
            <a:fld id="{5E9C55FE-5CFB-8640-AA84-B77BDA515975}" type="slidenum">
              <a:rPr lang="en-US" smtClean="0"/>
              <a:pPr/>
              <a:t>‹#›</a:t>
            </a:fld>
            <a:endParaRPr lang="en-US"/>
          </a:p>
        </p:txBody>
      </p:sp>
    </p:spTree>
    <p:extLst>
      <p:ext uri="{BB962C8B-B14F-4D97-AF65-F5344CB8AC3E}">
        <p14:creationId xmlns:p14="http://schemas.microsoft.com/office/powerpoint/2010/main" val="101373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2A111-F65A-2948-8FAB-093E7BD2E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17EDD3-8203-AB46-9D6F-4E437EC65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F2B11AB-49F9-804A-BDCC-5E870C571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D8E2CBA-295D-CF44-A9B8-EAFA54695E9A}"/>
              </a:ext>
            </a:extLst>
          </p:cNvPr>
          <p:cNvSpPr>
            <a:spLocks noGrp="1"/>
          </p:cNvSpPr>
          <p:nvPr>
            <p:ph type="dt" sz="half" idx="10"/>
          </p:nvPr>
        </p:nvSpPr>
        <p:spPr/>
        <p:txBody>
          <a:bodyPr/>
          <a:lstStyle/>
          <a:p>
            <a:fld id="{C7CC2D17-6450-5842-8C28-8B928610B2F4}" type="datetimeFigureOut">
              <a:rPr lang="en-US" smtClean="0"/>
              <a:t>12/21/2021</a:t>
            </a:fld>
            <a:endParaRPr lang="en-US"/>
          </a:p>
        </p:txBody>
      </p:sp>
      <p:sp>
        <p:nvSpPr>
          <p:cNvPr id="6" name="Footer Placeholder 5">
            <a:extLst>
              <a:ext uri="{FF2B5EF4-FFF2-40B4-BE49-F238E27FC236}">
                <a16:creationId xmlns:a16="http://schemas.microsoft.com/office/drawing/2014/main" xmlns="" id="{0E881268-803E-2B44-A3AA-F5CC5345A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76D989-FAA8-5C4B-A579-260C8F69F746}"/>
              </a:ext>
            </a:extLst>
          </p:cNvPr>
          <p:cNvSpPr>
            <a:spLocks noGrp="1"/>
          </p:cNvSpPr>
          <p:nvPr>
            <p:ph type="sldNum" sz="quarter" idx="12"/>
          </p:nvPr>
        </p:nvSpPr>
        <p:spPr/>
        <p:txBody>
          <a:bodyPr/>
          <a:lstStyle/>
          <a:p>
            <a:fld id="{5E9C55FE-5CFB-8640-AA84-B77BDA515975}" type="slidenum">
              <a:rPr lang="en-US" smtClean="0"/>
              <a:t>‹#›</a:t>
            </a:fld>
            <a:endParaRPr lang="en-US"/>
          </a:p>
        </p:txBody>
      </p:sp>
    </p:spTree>
    <p:extLst>
      <p:ext uri="{BB962C8B-B14F-4D97-AF65-F5344CB8AC3E}">
        <p14:creationId xmlns:p14="http://schemas.microsoft.com/office/powerpoint/2010/main" val="139474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8663987-6042-4C4B-BE91-3CD00361D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AB73D3-5259-DC4F-9E3A-4E18E4244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18681A-BC96-524A-8043-A212CC64A1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2D17-6450-5842-8C28-8B928610B2F4}" type="datetimeFigureOut">
              <a:rPr lang="en-US" smtClean="0"/>
              <a:t>12/21/2021</a:t>
            </a:fld>
            <a:endParaRPr lang="en-US"/>
          </a:p>
        </p:txBody>
      </p:sp>
      <p:sp>
        <p:nvSpPr>
          <p:cNvPr id="5" name="Footer Placeholder 4">
            <a:extLst>
              <a:ext uri="{FF2B5EF4-FFF2-40B4-BE49-F238E27FC236}">
                <a16:creationId xmlns:a16="http://schemas.microsoft.com/office/drawing/2014/main" xmlns="" id="{70EA0D79-8E7B-4346-B72B-3EBE43B68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6C87D40-ED0D-0F4D-ACE6-0660A0737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C55FE-5CFB-8640-AA84-B77BDA515975}" type="slidenum">
              <a:rPr lang="en-US" smtClean="0"/>
              <a:t>‹#›</a:t>
            </a:fld>
            <a:endParaRPr lang="en-US"/>
          </a:p>
        </p:txBody>
      </p:sp>
    </p:spTree>
    <p:extLst>
      <p:ext uri="{BB962C8B-B14F-4D97-AF65-F5344CB8AC3E}">
        <p14:creationId xmlns:p14="http://schemas.microsoft.com/office/powerpoint/2010/main" val="121320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mra@cabq.gov"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view of a city&#10;&#10;Description automatically generated">
            <a:extLst>
              <a:ext uri="{FF2B5EF4-FFF2-40B4-BE49-F238E27FC236}">
                <a16:creationId xmlns:a16="http://schemas.microsoft.com/office/drawing/2014/main" xmlns="" id="{57B2820F-3CB1-D74A-B35D-55E53A378312}"/>
              </a:ext>
            </a:extLst>
          </p:cNvPr>
          <p:cNvPicPr>
            <a:picLocks noChangeAspect="1"/>
          </p:cNvPicPr>
          <p:nvPr/>
        </p:nvPicPr>
        <p:blipFill rotWithShape="1">
          <a:blip r:embed="rId3"/>
          <a:srcRect l="9091" t="9091"/>
          <a:stretch/>
        </p:blipFill>
        <p:spPr>
          <a:xfrm>
            <a:off x="0" y="-1"/>
            <a:ext cx="10307614" cy="6857999"/>
          </a:xfrm>
          <a:prstGeom prst="rect">
            <a:avLst/>
          </a:prstGeom>
        </p:spPr>
      </p:pic>
      <p:sp>
        <p:nvSpPr>
          <p:cNvPr id="18" name="Rectangle 17">
            <a:extLst>
              <a:ext uri="{FF2B5EF4-FFF2-40B4-BE49-F238E27FC236}">
                <a16:creationId xmlns:a16="http://schemas.microsoft.com/office/drawing/2014/main" xmlns="" id="{34795E48-D607-3543-8B5E-051AFD22044B}"/>
              </a:ext>
            </a:extLst>
          </p:cNvPr>
          <p:cNvSpPr/>
          <p:nvPr/>
        </p:nvSpPr>
        <p:spPr>
          <a:xfrm>
            <a:off x="-30506" y="-3"/>
            <a:ext cx="8629649" cy="6858000"/>
          </a:xfrm>
          <a:prstGeom prst="rect">
            <a:avLst/>
          </a:prstGeom>
          <a:solidFill>
            <a:srgbClr val="EF9823">
              <a:alpha val="6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A334215D-4938-1E40-BF55-9E31DFCFCBE3}"/>
              </a:ext>
            </a:extLst>
          </p:cNvPr>
          <p:cNvSpPr/>
          <p:nvPr/>
        </p:nvSpPr>
        <p:spPr>
          <a:xfrm>
            <a:off x="8600303" y="0"/>
            <a:ext cx="3591697" cy="6858000"/>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xmlns="" id="{8BD323CB-820A-CA46-A810-EBF4F0E1DBA1}"/>
              </a:ext>
            </a:extLst>
          </p:cNvPr>
          <p:cNvPicPr>
            <a:picLocks noChangeAspect="1"/>
          </p:cNvPicPr>
          <p:nvPr/>
        </p:nvPicPr>
        <p:blipFill rotWithShape="1">
          <a:blip r:embed="rId4">
            <a:alphaModFix amt="15000"/>
          </a:blip>
          <a:srcRect t="-1" r="74465" b="42747"/>
          <a:stretch/>
        </p:blipFill>
        <p:spPr>
          <a:xfrm>
            <a:off x="8599143" y="1335167"/>
            <a:ext cx="4671379" cy="5616618"/>
          </a:xfrm>
          <a:prstGeom prst="rect">
            <a:avLst/>
          </a:prstGeom>
        </p:spPr>
      </p:pic>
      <p:pic>
        <p:nvPicPr>
          <p:cNvPr id="12" name="Picture 11">
            <a:extLst>
              <a:ext uri="{FF2B5EF4-FFF2-40B4-BE49-F238E27FC236}">
                <a16:creationId xmlns:a16="http://schemas.microsoft.com/office/drawing/2014/main" xmlns="" id="{ACE44505-27F5-DF4B-920E-B63C2F67E8B6}"/>
              </a:ext>
            </a:extLst>
          </p:cNvPr>
          <p:cNvPicPr>
            <a:picLocks noChangeAspect="1"/>
          </p:cNvPicPr>
          <p:nvPr/>
        </p:nvPicPr>
        <p:blipFill>
          <a:blip r:embed="rId5"/>
          <a:stretch>
            <a:fillRect/>
          </a:stretch>
        </p:blipFill>
        <p:spPr>
          <a:xfrm>
            <a:off x="9075670" y="1425772"/>
            <a:ext cx="1859162" cy="2697935"/>
          </a:xfrm>
          <a:prstGeom prst="rect">
            <a:avLst/>
          </a:prstGeom>
        </p:spPr>
      </p:pic>
      <p:sp>
        <p:nvSpPr>
          <p:cNvPr id="11" name="Title 1">
            <a:extLst>
              <a:ext uri="{FF2B5EF4-FFF2-40B4-BE49-F238E27FC236}">
                <a16:creationId xmlns:a16="http://schemas.microsoft.com/office/drawing/2014/main" xmlns="" id="{24439471-B22D-8D45-B9B5-F3A602D6E347}"/>
              </a:ext>
            </a:extLst>
          </p:cNvPr>
          <p:cNvSpPr txBox="1">
            <a:spLocks/>
          </p:cNvSpPr>
          <p:nvPr/>
        </p:nvSpPr>
        <p:spPr>
          <a:xfrm>
            <a:off x="740654" y="1478116"/>
            <a:ext cx="6779967" cy="6364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Proxima Nova Rg" panose="02000506030000020004" pitchFamily="2" charset="77"/>
                <a:ea typeface="+mj-ea"/>
                <a:cs typeface="+mj-cs"/>
              </a:defRPr>
            </a:lvl1pPr>
          </a:lstStyle>
          <a:p>
            <a:pPr algn="l"/>
            <a:r>
              <a:rPr lang="en-US" sz="4500" b="1" dirty="0">
                <a:solidFill>
                  <a:schemeClr val="bg1"/>
                </a:solidFill>
              </a:rPr>
              <a:t>Albuquerque Community Safety</a:t>
            </a:r>
          </a:p>
        </p:txBody>
      </p:sp>
      <p:sp>
        <p:nvSpPr>
          <p:cNvPr id="13" name="Rectangle 12">
            <a:extLst>
              <a:ext uri="{FF2B5EF4-FFF2-40B4-BE49-F238E27FC236}">
                <a16:creationId xmlns:a16="http://schemas.microsoft.com/office/drawing/2014/main" xmlns="" id="{D862B548-4A92-4A26-82EC-AE0373528C06}"/>
              </a:ext>
            </a:extLst>
          </p:cNvPr>
          <p:cNvSpPr/>
          <p:nvPr/>
        </p:nvSpPr>
        <p:spPr>
          <a:xfrm>
            <a:off x="510073" y="4421295"/>
            <a:ext cx="5289692" cy="1631216"/>
          </a:xfrm>
          <a:prstGeom prst="rect">
            <a:avLst/>
          </a:prstGeom>
        </p:spPr>
        <p:txBody>
          <a:bodyPr wrap="square">
            <a:spAutoFit/>
          </a:bodyPr>
          <a:lstStyle/>
          <a:p>
            <a:pPr lvl="0" algn="ctr">
              <a:defRPr/>
            </a:pPr>
            <a:r>
              <a:rPr lang="en-US" sz="2500" dirty="0">
                <a:solidFill>
                  <a:prstClr val="black"/>
                </a:solidFill>
                <a:latin typeface="Arial" panose="020B0604020202020204" pitchFamily="34" charset="0"/>
                <a:ea typeface="Ebrima" panose="02000000000000000000" pitchFamily="2" charset="0"/>
                <a:cs typeface="Arial" panose="020B0604020202020204" pitchFamily="34" charset="0"/>
              </a:rPr>
              <a:t>Mariela Ruiz-Angel, MSW, MBA</a:t>
            </a:r>
          </a:p>
          <a:p>
            <a:pPr lvl="0" algn="ctr">
              <a:defRPr/>
            </a:pPr>
            <a:r>
              <a:rPr lang="en-US" sz="2500" dirty="0">
                <a:solidFill>
                  <a:prstClr val="black"/>
                </a:solidFill>
                <a:latin typeface="Arial" panose="020B0604020202020204" pitchFamily="34" charset="0"/>
                <a:ea typeface="Ebrima" panose="02000000000000000000" pitchFamily="2" charset="0"/>
                <a:cs typeface="Arial" panose="020B0604020202020204" pitchFamily="34" charset="0"/>
              </a:rPr>
              <a:t>Director | ACS </a:t>
            </a:r>
          </a:p>
          <a:p>
            <a:pPr lvl="0" algn="ctr">
              <a:defRPr/>
            </a:pPr>
            <a:r>
              <a:rPr lang="en-US" sz="2500" dirty="0">
                <a:solidFill>
                  <a:schemeClr val="bg1"/>
                </a:solidFill>
                <a:latin typeface="Arial" panose="020B0604020202020204" pitchFamily="34" charset="0"/>
                <a:ea typeface="Ebrima" panose="02000000000000000000" pitchFamily="2" charset="0"/>
                <a:cs typeface="Arial" panose="020B0604020202020204" pitchFamily="34" charset="0"/>
                <a:hlinkClick r:id="rId6">
                  <a:extLst>
                    <a:ext uri="{A12FA001-AC4F-418D-AE19-62706E023703}">
                      <ahyp:hlinkClr xmlns:ahyp="http://schemas.microsoft.com/office/drawing/2018/hyperlinkcolor" xmlns="" val="tx"/>
                    </a:ext>
                  </a:extLst>
                </a:hlinkClick>
              </a:rPr>
              <a:t>mra@cabq.gov</a:t>
            </a:r>
            <a:endParaRPr lang="en-US" sz="2500" dirty="0">
              <a:solidFill>
                <a:schemeClr val="bg1"/>
              </a:solidFill>
              <a:latin typeface="Arial" panose="020B0604020202020204" pitchFamily="34" charset="0"/>
              <a:ea typeface="Ebrima" panose="02000000000000000000" pitchFamily="2" charset="0"/>
              <a:cs typeface="Arial" panose="020B0604020202020204" pitchFamily="34" charset="0"/>
            </a:endParaRPr>
          </a:p>
          <a:p>
            <a:pPr lvl="0" algn="ctr">
              <a:defRPr/>
            </a:pPr>
            <a:r>
              <a:rPr lang="en-US" sz="2500" dirty="0">
                <a:solidFill>
                  <a:prstClr val="black"/>
                </a:solidFill>
                <a:latin typeface="Arial" panose="020B0604020202020204" pitchFamily="34" charset="0"/>
                <a:ea typeface="Ebrima" panose="02000000000000000000" pitchFamily="2" charset="0"/>
                <a:cs typeface="Arial" panose="020B0604020202020204" pitchFamily="34" charset="0"/>
              </a:rPr>
              <a:t>505-768-3036</a:t>
            </a:r>
          </a:p>
        </p:txBody>
      </p:sp>
      <p:sp>
        <p:nvSpPr>
          <p:cNvPr id="15" name="Rectangle 14">
            <a:extLst>
              <a:ext uri="{FF2B5EF4-FFF2-40B4-BE49-F238E27FC236}">
                <a16:creationId xmlns:a16="http://schemas.microsoft.com/office/drawing/2014/main" xmlns="" id="{AAE02FFB-7240-41C9-BAB9-B2523E5DAD94}"/>
              </a:ext>
            </a:extLst>
          </p:cNvPr>
          <p:cNvSpPr/>
          <p:nvPr/>
        </p:nvSpPr>
        <p:spPr>
          <a:xfrm>
            <a:off x="722874" y="2774740"/>
            <a:ext cx="646840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libri"/>
                <a:ea typeface="+mn-ea"/>
                <a:cs typeface="+mn-cs"/>
              </a:rPr>
              <a:t>The Right Response at the Right Time </a:t>
            </a:r>
          </a:p>
        </p:txBody>
      </p:sp>
    </p:spTree>
    <p:extLst>
      <p:ext uri="{BB962C8B-B14F-4D97-AF65-F5344CB8AC3E}">
        <p14:creationId xmlns:p14="http://schemas.microsoft.com/office/powerpoint/2010/main" val="16087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21490-6C00-4BE0-AC52-36C56934B3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38C59D-C9E5-42F4-86F1-27E767B0980C}"/>
              </a:ext>
            </a:extLst>
          </p:cNvPr>
          <p:cNvPicPr>
            <a:picLocks noGrp="1" noChangeAspect="1"/>
          </p:cNvPicPr>
          <p:nvPr>
            <p:ph idx="1"/>
          </p:nvPr>
        </p:nvPicPr>
        <p:blipFill>
          <a:blip r:embed="rId2"/>
          <a:stretch>
            <a:fillRect/>
          </a:stretch>
        </p:blipFill>
        <p:spPr>
          <a:xfrm>
            <a:off x="2" y="0"/>
            <a:ext cx="12191996" cy="6857998"/>
          </a:xfrm>
        </p:spPr>
      </p:pic>
    </p:spTree>
    <p:extLst>
      <p:ext uri="{BB962C8B-B14F-4D97-AF65-F5344CB8AC3E}">
        <p14:creationId xmlns:p14="http://schemas.microsoft.com/office/powerpoint/2010/main" val="33773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21490-6C00-4BE0-AC52-36C56934B3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38C59D-C9E5-42F4-86F1-27E767B0980C}"/>
              </a:ext>
            </a:extLst>
          </p:cNvPr>
          <p:cNvPicPr>
            <a:picLocks noGrp="1" noChangeAspect="1"/>
          </p:cNvPicPr>
          <p:nvPr>
            <p:ph idx="1"/>
          </p:nvPr>
        </p:nvPicPr>
        <p:blipFill>
          <a:blip r:embed="rId2"/>
          <a:stretch>
            <a:fillRect/>
          </a:stretch>
        </p:blipFill>
        <p:spPr>
          <a:xfrm>
            <a:off x="1" y="0"/>
            <a:ext cx="12191998" cy="6857998"/>
          </a:xfrm>
        </p:spPr>
      </p:pic>
    </p:spTree>
    <p:extLst>
      <p:ext uri="{BB962C8B-B14F-4D97-AF65-F5344CB8AC3E}">
        <p14:creationId xmlns:p14="http://schemas.microsoft.com/office/powerpoint/2010/main" val="401341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63C4D-DC69-4519-90F3-1EE8165088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1E8186B-04F6-4692-99BB-8FBCF65F981B}"/>
              </a:ext>
            </a:extLst>
          </p:cNvPr>
          <p:cNvPicPr>
            <a:picLocks noGrp="1" noChangeAspect="1"/>
          </p:cNvPicPr>
          <p:nvPr>
            <p:ph idx="1"/>
          </p:nvPr>
        </p:nvPicPr>
        <p:blipFill>
          <a:blip r:embed="rId2"/>
          <a:stretch>
            <a:fillRect/>
          </a:stretch>
        </p:blipFill>
        <p:spPr>
          <a:xfrm>
            <a:off x="1" y="0"/>
            <a:ext cx="12191998" cy="6857998"/>
          </a:xfrm>
        </p:spPr>
      </p:pic>
    </p:spTree>
    <p:extLst>
      <p:ext uri="{BB962C8B-B14F-4D97-AF65-F5344CB8AC3E}">
        <p14:creationId xmlns:p14="http://schemas.microsoft.com/office/powerpoint/2010/main" val="264110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63C4D-DC69-4519-90F3-1EE8165088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1E8186B-04F6-4692-99BB-8FBCF65F981B}"/>
              </a:ext>
            </a:extLst>
          </p:cNvPr>
          <p:cNvPicPr>
            <a:picLocks noGrp="1" noChangeAspect="1"/>
          </p:cNvPicPr>
          <p:nvPr>
            <p:ph idx="1"/>
          </p:nvPr>
        </p:nvPicPr>
        <p:blipFill>
          <a:blip r:embed="rId2"/>
          <a:stretch>
            <a:fillRect/>
          </a:stretch>
        </p:blipFill>
        <p:spPr>
          <a:xfrm>
            <a:off x="2" y="0"/>
            <a:ext cx="12191996" cy="6857998"/>
          </a:xfrm>
        </p:spPr>
      </p:pic>
    </p:spTree>
    <p:extLst>
      <p:ext uri="{BB962C8B-B14F-4D97-AF65-F5344CB8AC3E}">
        <p14:creationId xmlns:p14="http://schemas.microsoft.com/office/powerpoint/2010/main" val="352992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4688-5253-4A8A-AFB5-A54C44A905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09A78A2A-990D-4B83-9B26-2F946F7CEDBF}"/>
              </a:ext>
            </a:extLst>
          </p:cNvPr>
          <p:cNvPicPr>
            <a:picLocks noGrp="1" noChangeAspect="1"/>
          </p:cNvPicPr>
          <p:nvPr>
            <p:ph idx="1"/>
          </p:nvPr>
        </p:nvPicPr>
        <p:blipFill>
          <a:blip r:embed="rId2"/>
          <a:stretch>
            <a:fillRect/>
          </a:stretch>
        </p:blipFill>
        <p:spPr>
          <a:xfrm>
            <a:off x="1" y="0"/>
            <a:ext cx="12191998" cy="6857998"/>
          </a:xfrm>
        </p:spPr>
      </p:pic>
    </p:spTree>
    <p:extLst>
      <p:ext uri="{BB962C8B-B14F-4D97-AF65-F5344CB8AC3E}">
        <p14:creationId xmlns:p14="http://schemas.microsoft.com/office/powerpoint/2010/main" val="287969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ECD3-114A-4ED6-9E77-254CE429A4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CEF6C29-4E58-486D-9F9A-F58ECA7D9543}"/>
              </a:ext>
            </a:extLst>
          </p:cNvPr>
          <p:cNvPicPr>
            <a:picLocks noGrp="1" noChangeAspect="1"/>
          </p:cNvPicPr>
          <p:nvPr>
            <p:ph idx="1"/>
          </p:nvPr>
        </p:nvPicPr>
        <p:blipFill>
          <a:blip r:embed="rId2"/>
          <a:stretch>
            <a:fillRect/>
          </a:stretch>
        </p:blipFill>
        <p:spPr>
          <a:xfrm>
            <a:off x="0" y="0"/>
            <a:ext cx="12192000" cy="6857999"/>
          </a:xfrm>
        </p:spPr>
      </p:pic>
    </p:spTree>
    <p:extLst>
      <p:ext uri="{BB962C8B-B14F-4D97-AF65-F5344CB8AC3E}">
        <p14:creationId xmlns:p14="http://schemas.microsoft.com/office/powerpoint/2010/main" val="2560481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view of a city&#10;&#10;Description automatically generated">
            <a:extLst>
              <a:ext uri="{FF2B5EF4-FFF2-40B4-BE49-F238E27FC236}">
                <a16:creationId xmlns:a16="http://schemas.microsoft.com/office/drawing/2014/main" xmlns="" id="{57B2820F-3CB1-D74A-B35D-55E53A378312}"/>
              </a:ext>
            </a:extLst>
          </p:cNvPr>
          <p:cNvPicPr>
            <a:picLocks noChangeAspect="1"/>
          </p:cNvPicPr>
          <p:nvPr/>
        </p:nvPicPr>
        <p:blipFill rotWithShape="1">
          <a:blip r:embed="rId2"/>
          <a:srcRect l="9091" t="9091"/>
          <a:stretch/>
        </p:blipFill>
        <p:spPr>
          <a:xfrm>
            <a:off x="0" y="-1"/>
            <a:ext cx="10307614" cy="6857999"/>
          </a:xfrm>
          <a:prstGeom prst="rect">
            <a:avLst/>
          </a:prstGeom>
        </p:spPr>
      </p:pic>
      <p:sp>
        <p:nvSpPr>
          <p:cNvPr id="18" name="Rectangle 17">
            <a:extLst>
              <a:ext uri="{FF2B5EF4-FFF2-40B4-BE49-F238E27FC236}">
                <a16:creationId xmlns:a16="http://schemas.microsoft.com/office/drawing/2014/main" xmlns="" id="{34795E48-D607-3543-8B5E-051AFD22044B}"/>
              </a:ext>
            </a:extLst>
          </p:cNvPr>
          <p:cNvSpPr/>
          <p:nvPr/>
        </p:nvSpPr>
        <p:spPr>
          <a:xfrm>
            <a:off x="-30506" y="-3"/>
            <a:ext cx="8629649" cy="6858000"/>
          </a:xfrm>
          <a:prstGeom prst="rect">
            <a:avLst/>
          </a:prstGeom>
          <a:solidFill>
            <a:srgbClr val="EF982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334215D-4938-1E40-BF55-9E31DFCFCBE3}"/>
              </a:ext>
            </a:extLst>
          </p:cNvPr>
          <p:cNvSpPr/>
          <p:nvPr/>
        </p:nvSpPr>
        <p:spPr>
          <a:xfrm>
            <a:off x="8600303" y="0"/>
            <a:ext cx="3591697" cy="6858000"/>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9267E803-0B92-4142-A117-364359C4E621}"/>
              </a:ext>
            </a:extLst>
          </p:cNvPr>
          <p:cNvSpPr txBox="1">
            <a:spLocks/>
          </p:cNvSpPr>
          <p:nvPr/>
        </p:nvSpPr>
        <p:spPr>
          <a:xfrm>
            <a:off x="740654" y="2224002"/>
            <a:ext cx="7276632" cy="17926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Proxima Nova Rg" panose="02000506030000020004" pitchFamily="2" charset="77"/>
                <a:ea typeface="+mj-ea"/>
                <a:cs typeface="+mj-cs"/>
              </a:defRPr>
            </a:lvl1pPr>
          </a:lstStyle>
          <a:p>
            <a:pPr algn="l">
              <a:lnSpc>
                <a:spcPct val="75000"/>
              </a:lnSpc>
            </a:pPr>
            <a:endParaRPr lang="en-US" sz="7000" b="1" dirty="0">
              <a:solidFill>
                <a:schemeClr val="bg1"/>
              </a:solidFill>
            </a:endParaRPr>
          </a:p>
        </p:txBody>
      </p:sp>
      <p:pic>
        <p:nvPicPr>
          <p:cNvPr id="14" name="Picture 13" descr="A picture containing drawing&#10;&#10;Description automatically generated">
            <a:extLst>
              <a:ext uri="{FF2B5EF4-FFF2-40B4-BE49-F238E27FC236}">
                <a16:creationId xmlns:a16="http://schemas.microsoft.com/office/drawing/2014/main" xmlns="" id="{8BD323CB-820A-CA46-A810-EBF4F0E1DBA1}"/>
              </a:ext>
            </a:extLst>
          </p:cNvPr>
          <p:cNvPicPr>
            <a:picLocks noChangeAspect="1"/>
          </p:cNvPicPr>
          <p:nvPr/>
        </p:nvPicPr>
        <p:blipFill rotWithShape="1">
          <a:blip r:embed="rId3">
            <a:alphaModFix amt="15000"/>
          </a:blip>
          <a:srcRect t="-1" r="74465" b="42747"/>
          <a:stretch/>
        </p:blipFill>
        <p:spPr>
          <a:xfrm>
            <a:off x="8599143" y="1335167"/>
            <a:ext cx="4671379" cy="5616618"/>
          </a:xfrm>
          <a:prstGeom prst="rect">
            <a:avLst/>
          </a:prstGeom>
        </p:spPr>
      </p:pic>
      <p:pic>
        <p:nvPicPr>
          <p:cNvPr id="12" name="Picture 11">
            <a:extLst>
              <a:ext uri="{FF2B5EF4-FFF2-40B4-BE49-F238E27FC236}">
                <a16:creationId xmlns:a16="http://schemas.microsoft.com/office/drawing/2014/main" xmlns="" id="{ACE44505-27F5-DF4B-920E-B63C2F67E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274" y="1241038"/>
            <a:ext cx="1859162" cy="3062881"/>
          </a:xfrm>
          <a:prstGeom prst="rect">
            <a:avLst/>
          </a:prstGeom>
        </p:spPr>
      </p:pic>
      <p:sp>
        <p:nvSpPr>
          <p:cNvPr id="11" name="Title 1">
            <a:extLst>
              <a:ext uri="{FF2B5EF4-FFF2-40B4-BE49-F238E27FC236}">
                <a16:creationId xmlns:a16="http://schemas.microsoft.com/office/drawing/2014/main" xmlns="" id="{24439471-B22D-8D45-B9B5-F3A602D6E347}"/>
              </a:ext>
            </a:extLst>
          </p:cNvPr>
          <p:cNvSpPr txBox="1">
            <a:spLocks/>
          </p:cNvSpPr>
          <p:nvPr/>
        </p:nvSpPr>
        <p:spPr>
          <a:xfrm>
            <a:off x="988986" y="2454237"/>
            <a:ext cx="6779967" cy="63648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Proxima Nova Rg" panose="02000506030000020004" pitchFamily="2" charset="77"/>
                <a:ea typeface="+mj-ea"/>
                <a:cs typeface="+mj-cs"/>
              </a:defRPr>
            </a:lvl1pPr>
          </a:lstStyle>
          <a:p>
            <a:r>
              <a:rPr lang="en-US" sz="3500" b="1" dirty="0">
                <a:solidFill>
                  <a:schemeClr val="bg1"/>
                </a:solidFill>
              </a:rPr>
              <a:t>Thank you.</a:t>
            </a:r>
          </a:p>
        </p:txBody>
      </p:sp>
    </p:spTree>
    <p:extLst>
      <p:ext uri="{BB962C8B-B14F-4D97-AF65-F5344CB8AC3E}">
        <p14:creationId xmlns:p14="http://schemas.microsoft.com/office/powerpoint/2010/main" val="180008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D261C700-6AEF-0843-AB08-1AB33C99F070}"/>
              </a:ext>
            </a:extLst>
          </p:cNvPr>
          <p:cNvGrpSpPr/>
          <p:nvPr/>
        </p:nvGrpSpPr>
        <p:grpSpPr>
          <a:xfrm>
            <a:off x="0" y="5701053"/>
            <a:ext cx="12192001" cy="1156947"/>
            <a:chOff x="0" y="5701053"/>
            <a:chExt cx="12192001" cy="1156947"/>
          </a:xfrm>
        </p:grpSpPr>
        <p:sp>
          <p:nvSpPr>
            <p:cNvPr id="21" name="Rectangle 20">
              <a:extLst>
                <a:ext uri="{FF2B5EF4-FFF2-40B4-BE49-F238E27FC236}">
                  <a16:creationId xmlns:a16="http://schemas.microsoft.com/office/drawing/2014/main" xmlns="" id="{D497873E-038D-6B42-BC5E-4C0C5DB5330C}"/>
                </a:ext>
              </a:extLst>
            </p:cNvPr>
            <p:cNvSpPr/>
            <p:nvPr/>
          </p:nvSpPr>
          <p:spPr>
            <a:xfrm>
              <a:off x="0" y="5701054"/>
              <a:ext cx="12192001" cy="1156945"/>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drawing&#10;&#10;Description automatically generated">
              <a:extLst>
                <a:ext uri="{FF2B5EF4-FFF2-40B4-BE49-F238E27FC236}">
                  <a16:creationId xmlns:a16="http://schemas.microsoft.com/office/drawing/2014/main" xmlns="" id="{5E721AE4-3ADD-9049-8FE6-7E647BC18EED}"/>
                </a:ext>
              </a:extLst>
            </p:cNvPr>
            <p:cNvPicPr>
              <a:picLocks noChangeAspect="1"/>
            </p:cNvPicPr>
            <p:nvPr/>
          </p:nvPicPr>
          <p:blipFill rotWithShape="1">
            <a:blip r:embed="rId3">
              <a:alphaModFix amt="15000"/>
            </a:blip>
            <a:srcRect l="-1" t="19824" r="76587" b="49800"/>
            <a:stretch/>
          </p:blipFill>
          <p:spPr>
            <a:xfrm>
              <a:off x="10529047" y="5701053"/>
              <a:ext cx="1662953" cy="1156947"/>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xmlns="" id="{975DF962-494C-5444-B365-6DADC4F2E28B}"/>
                </a:ext>
              </a:extLst>
            </p:cNvPr>
            <p:cNvPicPr>
              <a:picLocks noChangeAspect="1"/>
            </p:cNvPicPr>
            <p:nvPr/>
          </p:nvPicPr>
          <p:blipFill rotWithShape="1">
            <a:blip r:embed="rId3">
              <a:alphaModFix amt="15000"/>
            </a:blip>
            <a:srcRect l="32100" t="36128" r="45300" b="50084"/>
            <a:stretch/>
          </p:blipFill>
          <p:spPr>
            <a:xfrm>
              <a:off x="0" y="5701053"/>
              <a:ext cx="3536575" cy="1156947"/>
            </a:xfrm>
            <a:prstGeom prst="rect">
              <a:avLst/>
            </a:prstGeom>
          </p:spPr>
        </p:pic>
        <p:pic>
          <p:nvPicPr>
            <p:cNvPr id="24" name="Picture 23">
              <a:extLst>
                <a:ext uri="{FF2B5EF4-FFF2-40B4-BE49-F238E27FC236}">
                  <a16:creationId xmlns:a16="http://schemas.microsoft.com/office/drawing/2014/main" xmlns="" id="{EC01317E-AC3A-464E-8437-9DB61210A282}"/>
                </a:ext>
              </a:extLst>
            </p:cNvPr>
            <p:cNvPicPr>
              <a:picLocks noChangeAspect="1"/>
            </p:cNvPicPr>
            <p:nvPr/>
          </p:nvPicPr>
          <p:blipFill>
            <a:blip r:embed="rId4"/>
            <a:stretch>
              <a:fillRect/>
            </a:stretch>
          </p:blipFill>
          <p:spPr>
            <a:xfrm>
              <a:off x="9708244" y="5941053"/>
              <a:ext cx="1834345" cy="702439"/>
            </a:xfrm>
            <a:prstGeom prst="rect">
              <a:avLst/>
            </a:prstGeom>
          </p:spPr>
        </p:pic>
      </p:grpSp>
      <p:sp>
        <p:nvSpPr>
          <p:cNvPr id="16" name="Title 1">
            <a:extLst>
              <a:ext uri="{FF2B5EF4-FFF2-40B4-BE49-F238E27FC236}">
                <a16:creationId xmlns:a16="http://schemas.microsoft.com/office/drawing/2014/main" xmlns="" id="{3C83DCCF-D9DC-6E4D-AC9F-5A78A22196C8}"/>
              </a:ext>
            </a:extLst>
          </p:cNvPr>
          <p:cNvSpPr txBox="1">
            <a:spLocks/>
          </p:cNvSpPr>
          <p:nvPr/>
        </p:nvSpPr>
        <p:spPr>
          <a:xfrm>
            <a:off x="1023778" y="2627897"/>
            <a:ext cx="9795271" cy="2752916"/>
          </a:xfrm>
          <a:prstGeom prst="rect">
            <a:avLst/>
          </a:prstGeom>
          <a:solidFill>
            <a:srgbClr val="EF9823"/>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Proxima Nova Rg" panose="02000506030000020004" pitchFamily="2" charset="77"/>
                <a:ea typeface="+mj-ea"/>
                <a:cs typeface="+mj-cs"/>
              </a:defRPr>
            </a:lvl1pPr>
          </a:lstStyle>
          <a:p>
            <a:pPr algn="l">
              <a:lnSpc>
                <a:spcPct val="110000"/>
              </a:lnSpc>
            </a:pPr>
            <a:r>
              <a:rPr lang="en-US" sz="2200" b="1" dirty="0">
                <a:solidFill>
                  <a:schemeClr val="bg1"/>
                </a:solidFill>
              </a:rPr>
              <a:t>The Albuquerque Community Safety department (ACS) is the third branch of the City’s public safety system. </a:t>
            </a:r>
          </a:p>
          <a:p>
            <a:pPr algn="l">
              <a:lnSpc>
                <a:spcPct val="110000"/>
              </a:lnSpc>
            </a:pPr>
            <a:endParaRPr lang="en-US" sz="2200" b="1" dirty="0">
              <a:solidFill>
                <a:schemeClr val="bg1"/>
              </a:solidFill>
            </a:endParaRPr>
          </a:p>
          <a:p>
            <a:pPr algn="l">
              <a:lnSpc>
                <a:spcPct val="110000"/>
              </a:lnSpc>
            </a:pPr>
            <a:r>
              <a:rPr lang="en-US" sz="2200" b="1" dirty="0">
                <a:solidFill>
                  <a:schemeClr val="bg1"/>
                </a:solidFill>
              </a:rPr>
              <a:t>ACS sends trained professionals to non-violent and non-medical 911 calls for service involving issues such as mental/behavioral health, homelessness, and addiction as well as non-behavioral issues such as abandoned vehicles and needle pick ups. </a:t>
            </a:r>
          </a:p>
        </p:txBody>
      </p:sp>
      <p:pic>
        <p:nvPicPr>
          <p:cNvPr id="3" name="Picture 2">
            <a:extLst>
              <a:ext uri="{FF2B5EF4-FFF2-40B4-BE49-F238E27FC236}">
                <a16:creationId xmlns:a16="http://schemas.microsoft.com/office/drawing/2014/main" xmlns="" id="{5267F428-FA2A-4C87-9C1E-2C46E9570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6" y="0"/>
            <a:ext cx="6910796" cy="2307658"/>
          </a:xfrm>
          <a:prstGeom prst="rect">
            <a:avLst/>
          </a:prstGeom>
        </p:spPr>
      </p:pic>
    </p:spTree>
    <p:extLst>
      <p:ext uri="{BB962C8B-B14F-4D97-AF65-F5344CB8AC3E}">
        <p14:creationId xmlns:p14="http://schemas.microsoft.com/office/powerpoint/2010/main" val="235830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view of a city&#10;&#10;Description automatically generated">
            <a:extLst>
              <a:ext uri="{FF2B5EF4-FFF2-40B4-BE49-F238E27FC236}">
                <a16:creationId xmlns:a16="http://schemas.microsoft.com/office/drawing/2014/main" xmlns="" id="{57B2820F-3CB1-D74A-B35D-55E53A378312}"/>
              </a:ext>
            </a:extLst>
          </p:cNvPr>
          <p:cNvPicPr>
            <a:picLocks noChangeAspect="1"/>
          </p:cNvPicPr>
          <p:nvPr/>
        </p:nvPicPr>
        <p:blipFill rotWithShape="1">
          <a:blip r:embed="rId3"/>
          <a:srcRect l="9091" t="9091"/>
          <a:stretch/>
        </p:blipFill>
        <p:spPr>
          <a:xfrm>
            <a:off x="0" y="-1"/>
            <a:ext cx="10307614" cy="6857999"/>
          </a:xfrm>
          <a:prstGeom prst="rect">
            <a:avLst/>
          </a:prstGeom>
        </p:spPr>
      </p:pic>
      <p:sp>
        <p:nvSpPr>
          <p:cNvPr id="18" name="Rectangle 17">
            <a:extLst>
              <a:ext uri="{FF2B5EF4-FFF2-40B4-BE49-F238E27FC236}">
                <a16:creationId xmlns:a16="http://schemas.microsoft.com/office/drawing/2014/main" xmlns="" id="{34795E48-D607-3543-8B5E-051AFD22044B}"/>
              </a:ext>
            </a:extLst>
          </p:cNvPr>
          <p:cNvSpPr/>
          <p:nvPr/>
        </p:nvSpPr>
        <p:spPr>
          <a:xfrm>
            <a:off x="-30506" y="-3"/>
            <a:ext cx="8629649" cy="6858000"/>
          </a:xfrm>
          <a:prstGeom prst="rect">
            <a:avLst/>
          </a:prstGeom>
          <a:solidFill>
            <a:srgbClr val="EF9823">
              <a:alpha val="6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A334215D-4938-1E40-BF55-9E31DFCFCBE3}"/>
              </a:ext>
            </a:extLst>
          </p:cNvPr>
          <p:cNvSpPr/>
          <p:nvPr/>
        </p:nvSpPr>
        <p:spPr>
          <a:xfrm>
            <a:off x="8006664" y="0"/>
            <a:ext cx="4185337" cy="6858000"/>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xmlns="" id="{8BD323CB-820A-CA46-A810-EBF4F0E1DBA1}"/>
              </a:ext>
            </a:extLst>
          </p:cNvPr>
          <p:cNvPicPr>
            <a:picLocks noChangeAspect="1"/>
          </p:cNvPicPr>
          <p:nvPr/>
        </p:nvPicPr>
        <p:blipFill rotWithShape="1">
          <a:blip r:embed="rId4">
            <a:alphaModFix amt="15000"/>
          </a:blip>
          <a:srcRect t="-1" r="74465" b="42747"/>
          <a:stretch/>
        </p:blipFill>
        <p:spPr>
          <a:xfrm>
            <a:off x="8428666" y="1335167"/>
            <a:ext cx="4671379" cy="5616618"/>
          </a:xfrm>
          <a:prstGeom prst="rect">
            <a:avLst/>
          </a:prstGeom>
        </p:spPr>
      </p:pic>
      <p:pic>
        <p:nvPicPr>
          <p:cNvPr id="12" name="Picture 11">
            <a:extLst>
              <a:ext uri="{FF2B5EF4-FFF2-40B4-BE49-F238E27FC236}">
                <a16:creationId xmlns:a16="http://schemas.microsoft.com/office/drawing/2014/main" xmlns="" id="{ACE44505-27F5-DF4B-920E-B63C2F67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620" y="1243300"/>
            <a:ext cx="1859162" cy="3062881"/>
          </a:xfrm>
          <a:prstGeom prst="rect">
            <a:avLst/>
          </a:prstGeom>
        </p:spPr>
      </p:pic>
      <p:pic>
        <p:nvPicPr>
          <p:cNvPr id="6" name="Picture 5">
            <a:extLst>
              <a:ext uri="{FF2B5EF4-FFF2-40B4-BE49-F238E27FC236}">
                <a16:creationId xmlns:a16="http://schemas.microsoft.com/office/drawing/2014/main" xmlns="" id="{00864B6D-431E-4C8C-958D-C4E12E25EC17}"/>
              </a:ext>
            </a:extLst>
          </p:cNvPr>
          <p:cNvPicPr>
            <a:picLocks noChangeAspect="1"/>
          </p:cNvPicPr>
          <p:nvPr/>
        </p:nvPicPr>
        <p:blipFill>
          <a:blip r:embed="rId6"/>
          <a:stretch>
            <a:fillRect/>
          </a:stretch>
        </p:blipFill>
        <p:spPr>
          <a:xfrm>
            <a:off x="-415371" y="-6"/>
            <a:ext cx="8875058" cy="6857999"/>
          </a:xfrm>
          <a:prstGeom prst="rect">
            <a:avLst/>
          </a:prstGeom>
        </p:spPr>
      </p:pic>
    </p:spTree>
    <p:extLst>
      <p:ext uri="{BB962C8B-B14F-4D97-AF65-F5344CB8AC3E}">
        <p14:creationId xmlns:p14="http://schemas.microsoft.com/office/powerpoint/2010/main" val="3521265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D261C700-6AEF-0843-AB08-1AB33C99F070}"/>
              </a:ext>
            </a:extLst>
          </p:cNvPr>
          <p:cNvGrpSpPr/>
          <p:nvPr/>
        </p:nvGrpSpPr>
        <p:grpSpPr>
          <a:xfrm>
            <a:off x="0" y="5701053"/>
            <a:ext cx="12192001" cy="1156947"/>
            <a:chOff x="0" y="5701053"/>
            <a:chExt cx="12192001" cy="1156947"/>
          </a:xfrm>
        </p:grpSpPr>
        <p:sp>
          <p:nvSpPr>
            <p:cNvPr id="21" name="Rectangle 20">
              <a:extLst>
                <a:ext uri="{FF2B5EF4-FFF2-40B4-BE49-F238E27FC236}">
                  <a16:creationId xmlns:a16="http://schemas.microsoft.com/office/drawing/2014/main" xmlns="" id="{D497873E-038D-6B42-BC5E-4C0C5DB5330C}"/>
                </a:ext>
              </a:extLst>
            </p:cNvPr>
            <p:cNvSpPr/>
            <p:nvPr/>
          </p:nvSpPr>
          <p:spPr>
            <a:xfrm>
              <a:off x="0" y="5701054"/>
              <a:ext cx="12192001" cy="1156945"/>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Rg" panose="02000506030000020004" pitchFamily="2" charset="77"/>
              </a:endParaRPr>
            </a:p>
          </p:txBody>
        </p:sp>
        <p:pic>
          <p:nvPicPr>
            <p:cNvPr id="22" name="Picture 21" descr="A picture containing drawing&#10;&#10;Description automatically generated">
              <a:extLst>
                <a:ext uri="{FF2B5EF4-FFF2-40B4-BE49-F238E27FC236}">
                  <a16:creationId xmlns:a16="http://schemas.microsoft.com/office/drawing/2014/main" xmlns="" id="{5E721AE4-3ADD-9049-8FE6-7E647BC18EED}"/>
                </a:ext>
              </a:extLst>
            </p:cNvPr>
            <p:cNvPicPr>
              <a:picLocks noChangeAspect="1"/>
            </p:cNvPicPr>
            <p:nvPr/>
          </p:nvPicPr>
          <p:blipFill rotWithShape="1">
            <a:blip r:embed="rId3">
              <a:alphaModFix amt="15000"/>
            </a:blip>
            <a:srcRect l="-1" t="19824" r="76587" b="49800"/>
            <a:stretch/>
          </p:blipFill>
          <p:spPr>
            <a:xfrm>
              <a:off x="10529047" y="5701053"/>
              <a:ext cx="1662953" cy="1156947"/>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xmlns="" id="{975DF962-494C-5444-B365-6DADC4F2E28B}"/>
                </a:ext>
              </a:extLst>
            </p:cNvPr>
            <p:cNvPicPr>
              <a:picLocks noChangeAspect="1"/>
            </p:cNvPicPr>
            <p:nvPr/>
          </p:nvPicPr>
          <p:blipFill rotWithShape="1">
            <a:blip r:embed="rId3">
              <a:alphaModFix amt="15000"/>
            </a:blip>
            <a:srcRect l="32100" t="36128" r="45300" b="50084"/>
            <a:stretch/>
          </p:blipFill>
          <p:spPr>
            <a:xfrm>
              <a:off x="0" y="5701053"/>
              <a:ext cx="3536575" cy="1156947"/>
            </a:xfrm>
            <a:prstGeom prst="rect">
              <a:avLst/>
            </a:prstGeom>
          </p:spPr>
        </p:pic>
        <p:pic>
          <p:nvPicPr>
            <p:cNvPr id="24" name="Picture 23">
              <a:extLst>
                <a:ext uri="{FF2B5EF4-FFF2-40B4-BE49-F238E27FC236}">
                  <a16:creationId xmlns:a16="http://schemas.microsoft.com/office/drawing/2014/main" xmlns="" id="{EC01317E-AC3A-464E-8437-9DB61210A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244" y="5881551"/>
              <a:ext cx="1834345" cy="821444"/>
            </a:xfrm>
            <a:prstGeom prst="rect">
              <a:avLst/>
            </a:prstGeom>
          </p:spPr>
        </p:pic>
      </p:grpSp>
      <p:sp>
        <p:nvSpPr>
          <p:cNvPr id="2" name="Rectangle 1">
            <a:extLst>
              <a:ext uri="{FF2B5EF4-FFF2-40B4-BE49-F238E27FC236}">
                <a16:creationId xmlns:a16="http://schemas.microsoft.com/office/drawing/2014/main" xmlns="" id="{BE2B9CF7-C196-014F-951E-EC0EC0B79A37}"/>
              </a:ext>
            </a:extLst>
          </p:cNvPr>
          <p:cNvSpPr/>
          <p:nvPr/>
        </p:nvSpPr>
        <p:spPr>
          <a:xfrm>
            <a:off x="944589" y="927236"/>
            <a:ext cx="1185472" cy="637675"/>
          </a:xfrm>
          <a:prstGeom prst="rect">
            <a:avLst/>
          </a:prstGeom>
        </p:spPr>
        <p:txBody>
          <a:bodyPr wrap="square">
            <a:spAutoFit/>
          </a:bodyPr>
          <a:lstStyle/>
          <a:p>
            <a:pPr>
              <a:lnSpc>
                <a:spcPct val="107000"/>
              </a:lnSpc>
              <a:spcAft>
                <a:spcPts val="800"/>
              </a:spcAft>
            </a:pPr>
            <a:r>
              <a:rPr lang="en-US" sz="3500" b="1" dirty="0">
                <a:solidFill>
                  <a:schemeClr val="bg1"/>
                </a:solidFill>
                <a:latin typeface="Proxima Nova Rg" panose="02000506030000020004" pitchFamily="2" charset="77"/>
                <a:ea typeface="Calibri" panose="020F0502020204030204" pitchFamily="34" charset="0"/>
                <a:cs typeface="Times New Roman" panose="02020603050405020304" pitchFamily="18" charset="0"/>
              </a:rPr>
              <a:t>286</a:t>
            </a:r>
            <a:endParaRPr lang="en-US" sz="3500" dirty="0">
              <a:solidFill>
                <a:schemeClr val="bg1"/>
              </a:solidFill>
              <a:latin typeface="Proxima Nova Rg" panose="02000506030000020004" pitchFamily="2" charset="77"/>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DE7ABDB2-16B5-204C-ACF8-72DE42B9D215}"/>
              </a:ext>
            </a:extLst>
          </p:cNvPr>
          <p:cNvSpPr/>
          <p:nvPr/>
        </p:nvSpPr>
        <p:spPr>
          <a:xfrm>
            <a:off x="1865039" y="928975"/>
            <a:ext cx="1833422" cy="646331"/>
          </a:xfrm>
          <a:prstGeom prst="rect">
            <a:avLst/>
          </a:prstGeom>
        </p:spPr>
        <p:txBody>
          <a:bodyPr wrap="square">
            <a:spAutoFit/>
          </a:bodyPr>
          <a:lstStyle/>
          <a:p>
            <a:pPr>
              <a:spcAft>
                <a:spcPts val="800"/>
              </a:spcAft>
            </a:pPr>
            <a:r>
              <a:rPr lang="en-US" b="1" dirty="0">
                <a:solidFill>
                  <a:schemeClr val="bg1"/>
                </a:solidFill>
                <a:latin typeface="Proxima Nova Rg" panose="02000506030000020004" pitchFamily="2" charset="77"/>
                <a:ea typeface="Calibri" panose="020F0502020204030204" pitchFamily="34" charset="0"/>
                <a:cs typeface="Times New Roman" panose="02020603050405020304" pitchFamily="18" charset="0"/>
              </a:rPr>
              <a:t>Online Intake Form</a:t>
            </a:r>
            <a:endParaRPr lang="en-US" dirty="0">
              <a:solidFill>
                <a:schemeClr val="bg1"/>
              </a:solidFill>
              <a:latin typeface="Proxima Nova Rg" panose="02000506030000020004" pitchFamily="2" charset="77"/>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AA56CF82-BF5D-46C6-B1CA-3BA9CEEE83CA}"/>
              </a:ext>
            </a:extLst>
          </p:cNvPr>
          <p:cNvSpPr txBox="1"/>
          <p:nvPr/>
        </p:nvSpPr>
        <p:spPr>
          <a:xfrm>
            <a:off x="0" y="85806"/>
            <a:ext cx="5334000" cy="707886"/>
          </a:xfrm>
          <a:prstGeom prst="rect">
            <a:avLst/>
          </a:prstGeom>
          <a:noFill/>
        </p:spPr>
        <p:txBody>
          <a:bodyPr wrap="square" rtlCol="0">
            <a:spAutoFit/>
          </a:bodyPr>
          <a:lstStyle/>
          <a:p>
            <a:pPr algn="ctr"/>
            <a:r>
              <a:rPr lang="en-US" sz="4000" b="1" dirty="0">
                <a:solidFill>
                  <a:srgbClr val="EF9823"/>
                </a:solidFill>
              </a:rPr>
              <a:t>ACS Field Responders</a:t>
            </a:r>
            <a:endParaRPr lang="en-US" sz="4000" dirty="0">
              <a:solidFill>
                <a:srgbClr val="EF9823"/>
              </a:solidFill>
            </a:endParaRPr>
          </a:p>
        </p:txBody>
      </p:sp>
      <p:sp>
        <p:nvSpPr>
          <p:cNvPr id="25" name="Rectangle 24">
            <a:extLst>
              <a:ext uri="{FF2B5EF4-FFF2-40B4-BE49-F238E27FC236}">
                <a16:creationId xmlns:a16="http://schemas.microsoft.com/office/drawing/2014/main" xmlns="" id="{81D012DC-3A03-499C-8744-10AB5E0EBEB5}"/>
              </a:ext>
            </a:extLst>
          </p:cNvPr>
          <p:cNvSpPr/>
          <p:nvPr/>
        </p:nvSpPr>
        <p:spPr>
          <a:xfrm>
            <a:off x="300086" y="1126263"/>
            <a:ext cx="3348032" cy="367216"/>
          </a:xfrm>
          <a:prstGeom prst="rect">
            <a:avLst/>
          </a:prstGeom>
        </p:spPr>
        <p:txBody>
          <a:bodyPr wrap="none">
            <a:spAutoFit/>
          </a:bodyPr>
          <a:lstStyle/>
          <a:p>
            <a:pPr algn="ctr">
              <a:lnSpc>
                <a:spcPct val="107000"/>
              </a:lnSpc>
              <a:spcAft>
                <a:spcPts val="800"/>
              </a:spcAft>
            </a:pPr>
            <a:r>
              <a:rPr lang="en-US" b="1" cap="all" dirty="0">
                <a:solidFill>
                  <a:srgbClr val="EF9823"/>
                </a:solidFill>
                <a:latin typeface="Arial" panose="020B0604020202020204" pitchFamily="34" charset="0"/>
                <a:cs typeface="Arial" panose="020B0604020202020204" pitchFamily="34" charset="0"/>
              </a:rPr>
              <a:t>Community responders </a:t>
            </a:r>
          </a:p>
        </p:txBody>
      </p:sp>
      <p:sp>
        <p:nvSpPr>
          <p:cNvPr id="26" name="Rectangle 25">
            <a:extLst>
              <a:ext uri="{FF2B5EF4-FFF2-40B4-BE49-F238E27FC236}">
                <a16:creationId xmlns:a16="http://schemas.microsoft.com/office/drawing/2014/main" xmlns="" id="{0A7BA65B-C97C-436F-B920-235B9145CBFC}"/>
              </a:ext>
            </a:extLst>
          </p:cNvPr>
          <p:cNvSpPr/>
          <p:nvPr/>
        </p:nvSpPr>
        <p:spPr>
          <a:xfrm>
            <a:off x="351400" y="1446050"/>
            <a:ext cx="5464628" cy="981423"/>
          </a:xfrm>
          <a:prstGeom prst="rect">
            <a:avLst/>
          </a:prstGeom>
        </p:spPr>
        <p:txBody>
          <a:bodyPr wrap="square">
            <a:spAutoFit/>
          </a:bodyPr>
          <a:lstStyle/>
          <a:p>
            <a:pPr>
              <a:lnSpc>
                <a:spcPct val="107000"/>
              </a:lnSpc>
              <a:spcAft>
                <a:spcPts val="800"/>
              </a:spcAf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Respond to minor injuries or incapacitation, abandoned vehicles, non-injury accidents, or other calls for service in the community. </a:t>
            </a:r>
          </a:p>
        </p:txBody>
      </p:sp>
      <p:sp>
        <p:nvSpPr>
          <p:cNvPr id="27" name="Rectangle 26">
            <a:extLst>
              <a:ext uri="{FF2B5EF4-FFF2-40B4-BE49-F238E27FC236}">
                <a16:creationId xmlns:a16="http://schemas.microsoft.com/office/drawing/2014/main" xmlns="" id="{CDE2AA0E-3515-4995-BBE6-9E9B1A4F3118}"/>
              </a:ext>
            </a:extLst>
          </p:cNvPr>
          <p:cNvSpPr/>
          <p:nvPr/>
        </p:nvSpPr>
        <p:spPr>
          <a:xfrm>
            <a:off x="351400" y="2790786"/>
            <a:ext cx="4416658" cy="367216"/>
          </a:xfrm>
          <a:prstGeom prst="rect">
            <a:avLst/>
          </a:prstGeom>
        </p:spPr>
        <p:txBody>
          <a:bodyPr wrap="none">
            <a:spAutoFit/>
          </a:bodyPr>
          <a:lstStyle/>
          <a:p>
            <a:pPr algn="ctr">
              <a:lnSpc>
                <a:spcPct val="107000"/>
              </a:lnSpc>
              <a:spcAft>
                <a:spcPts val="800"/>
              </a:spcAft>
            </a:pPr>
            <a:r>
              <a:rPr lang="en-US" b="1" cap="all" dirty="0">
                <a:solidFill>
                  <a:srgbClr val="EF9823"/>
                </a:solidFill>
                <a:latin typeface="Arial" panose="020B0604020202020204" pitchFamily="34" charset="0"/>
                <a:cs typeface="Arial" panose="020B0604020202020204" pitchFamily="34" charset="0"/>
              </a:rPr>
              <a:t>Behavioral Health Responders </a:t>
            </a:r>
            <a:endParaRPr lang="en-US" dirty="0">
              <a:solidFill>
                <a:srgbClr val="EF9823"/>
              </a:solidFill>
              <a:latin typeface="Arial" panose="020B0604020202020204" pitchFamily="34" charset="0"/>
              <a:ea typeface="Calibri" panose="020F050202020403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1602251A-0C01-41D7-816C-6C5240AC6035}"/>
              </a:ext>
            </a:extLst>
          </p:cNvPr>
          <p:cNvSpPr/>
          <p:nvPr/>
        </p:nvSpPr>
        <p:spPr>
          <a:xfrm>
            <a:off x="351400" y="3222130"/>
            <a:ext cx="5464628" cy="1870512"/>
          </a:xfrm>
          <a:prstGeom prst="rect">
            <a:avLst/>
          </a:prstGeom>
        </p:spPr>
        <p:txBody>
          <a:bodyPr wrap="square">
            <a:spAutoFit/>
          </a:bodyPr>
          <a:lstStyle/>
          <a:p>
            <a:pPr>
              <a:lnSpc>
                <a:spcPct val="107000"/>
              </a:lnSpc>
              <a:spcAft>
                <a:spcPts val="800"/>
              </a:spcAf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Respond in person in pairs or by phone to requests for assistance with individuals experiencing issues with mental and behavioral health, inebriation, homelessness, addiction, chronic mental illness as well as other issues that do not require Police, Fire or EMT response.</a:t>
            </a:r>
          </a:p>
        </p:txBody>
      </p:sp>
      <p:sp>
        <p:nvSpPr>
          <p:cNvPr id="29" name="Rectangle 28">
            <a:extLst>
              <a:ext uri="{FF2B5EF4-FFF2-40B4-BE49-F238E27FC236}">
                <a16:creationId xmlns:a16="http://schemas.microsoft.com/office/drawing/2014/main" xmlns="" id="{09E55818-4E26-45E4-9162-AB3D308D8AB6}"/>
              </a:ext>
            </a:extLst>
          </p:cNvPr>
          <p:cNvSpPr/>
          <p:nvPr/>
        </p:nvSpPr>
        <p:spPr>
          <a:xfrm>
            <a:off x="5963660" y="4111219"/>
            <a:ext cx="5578929" cy="981423"/>
          </a:xfrm>
          <a:prstGeom prst="rect">
            <a:avLst/>
          </a:prstGeom>
        </p:spPr>
        <p:txBody>
          <a:bodyPr wrap="square">
            <a:spAutoFit/>
          </a:bodyPr>
          <a:lstStyle/>
          <a:p>
            <a:pPr marR="0" lvl="0">
              <a:lnSpc>
                <a:spcPct val="107000"/>
              </a:lnSpc>
              <a:spcBef>
                <a:spcPts val="0"/>
              </a:spcBef>
              <a:spcAft>
                <a:spcPts val="0"/>
              </a:spcAf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Provide professional behavioral health services in a co-response model with Albuquerque Police officers, Sheriff’s deputies, and other first responders. </a:t>
            </a:r>
          </a:p>
        </p:txBody>
      </p:sp>
      <p:sp>
        <p:nvSpPr>
          <p:cNvPr id="30" name="Rectangle 29">
            <a:extLst>
              <a:ext uri="{FF2B5EF4-FFF2-40B4-BE49-F238E27FC236}">
                <a16:creationId xmlns:a16="http://schemas.microsoft.com/office/drawing/2014/main" xmlns="" id="{946D064C-F9E1-4302-A0E4-04D940C35A17}"/>
              </a:ext>
            </a:extLst>
          </p:cNvPr>
          <p:cNvSpPr/>
          <p:nvPr/>
        </p:nvSpPr>
        <p:spPr>
          <a:xfrm>
            <a:off x="5958397" y="1124147"/>
            <a:ext cx="6246197" cy="369332"/>
          </a:xfrm>
          <a:prstGeom prst="rect">
            <a:avLst/>
          </a:prstGeom>
        </p:spPr>
        <p:txBody>
          <a:bodyPr wrap="none">
            <a:spAutoFit/>
          </a:bodyPr>
          <a:lstStyle/>
          <a:p>
            <a:r>
              <a:rPr lang="en-US" b="1" cap="all" dirty="0">
                <a:solidFill>
                  <a:srgbClr val="EF9823"/>
                </a:solidFill>
                <a:latin typeface="Arial" panose="020B0604020202020204" pitchFamily="34" charset="0"/>
                <a:cs typeface="Arial" panose="020B0604020202020204" pitchFamily="34" charset="0"/>
              </a:rPr>
              <a:t>Street Outreach and Resource Coordinator </a:t>
            </a:r>
            <a:endParaRPr lang="en-US" dirty="0">
              <a:solidFill>
                <a:srgbClr val="EF9823"/>
              </a:solidFill>
            </a:endParaRPr>
          </a:p>
        </p:txBody>
      </p:sp>
      <p:sp>
        <p:nvSpPr>
          <p:cNvPr id="31" name="Rectangle 30">
            <a:extLst>
              <a:ext uri="{FF2B5EF4-FFF2-40B4-BE49-F238E27FC236}">
                <a16:creationId xmlns:a16="http://schemas.microsoft.com/office/drawing/2014/main" xmlns="" id="{931DCD9C-EF38-4BE3-8FE3-CFD45B5C1E45}"/>
              </a:ext>
            </a:extLst>
          </p:cNvPr>
          <p:cNvSpPr/>
          <p:nvPr/>
        </p:nvSpPr>
        <p:spPr>
          <a:xfrm>
            <a:off x="5963660" y="1447823"/>
            <a:ext cx="5578929" cy="1754326"/>
          </a:xfrm>
          <a:prstGeom prst="rect">
            <a:avLst/>
          </a:prstGeom>
        </p:spPr>
        <p:txBody>
          <a:bodyPr wrap="square">
            <a:spAutoFit/>
          </a:bodyPr>
          <a:lstStyle/>
          <a:p>
            <a:r>
              <a:rPr lang="en-US" dirty="0">
                <a:latin typeface="Helvetica" panose="020B0604020202020204" pitchFamily="34" charset="0"/>
                <a:ea typeface="Times New Roman" panose="02020603050405020304" pitchFamily="18" charset="0"/>
              </a:rPr>
              <a:t>Provide street outreach in coordination with City departments and organizations to individuals experiencing homelessness in encampments; conduct in-person assessments; assist with screening, organizing and prioritizing reports regarding homeless encampments.</a:t>
            </a:r>
            <a:endParaRPr lang="en-US" dirty="0"/>
          </a:p>
        </p:txBody>
      </p:sp>
      <p:sp>
        <p:nvSpPr>
          <p:cNvPr id="33" name="Rectangle 32">
            <a:extLst>
              <a:ext uri="{FF2B5EF4-FFF2-40B4-BE49-F238E27FC236}">
                <a16:creationId xmlns:a16="http://schemas.microsoft.com/office/drawing/2014/main" xmlns="" id="{B3005D10-3F39-4448-AA36-587D5B0F8A74}"/>
              </a:ext>
            </a:extLst>
          </p:cNvPr>
          <p:cNvSpPr/>
          <p:nvPr/>
        </p:nvSpPr>
        <p:spPr>
          <a:xfrm>
            <a:off x="5963660" y="3400150"/>
            <a:ext cx="6096000" cy="663580"/>
          </a:xfrm>
          <a:prstGeom prst="rect">
            <a:avLst/>
          </a:prstGeom>
        </p:spPr>
        <p:txBody>
          <a:bodyPr>
            <a:spAutoFit/>
          </a:bodyPr>
          <a:lstStyle/>
          <a:p>
            <a:pPr>
              <a:lnSpc>
                <a:spcPct val="107000"/>
              </a:lnSpc>
            </a:pPr>
            <a:r>
              <a:rPr lang="en-US" b="1" cap="all" dirty="0">
                <a:solidFill>
                  <a:srgbClr val="EF9823"/>
                </a:solidFill>
                <a:latin typeface="Arial" panose="020B0604020202020204" pitchFamily="34" charset="0"/>
                <a:cs typeface="Arial" panose="020B0604020202020204" pitchFamily="34" charset="0"/>
              </a:rPr>
              <a:t>Mobile Crisis Team (MCT)</a:t>
            </a:r>
            <a:endParaRPr lang="en-US" sz="1600" dirty="0">
              <a:solidFill>
                <a:srgbClr val="EF9823"/>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1" cap="all" dirty="0">
                <a:solidFill>
                  <a:srgbClr val="EF9823"/>
                </a:solidFill>
                <a:latin typeface="Arial" panose="020B0604020202020204" pitchFamily="34" charset="0"/>
                <a:cs typeface="Arial" panose="020B0604020202020204" pitchFamily="34" charset="0"/>
              </a:rPr>
              <a:t>Licensed Clinicians </a:t>
            </a:r>
          </a:p>
        </p:txBody>
      </p:sp>
    </p:spTree>
    <p:extLst>
      <p:ext uri="{BB962C8B-B14F-4D97-AF65-F5344CB8AC3E}">
        <p14:creationId xmlns:p14="http://schemas.microsoft.com/office/powerpoint/2010/main" val="405908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14F89CC-D7A4-9041-ADE2-ECD26ED69783}"/>
              </a:ext>
            </a:extLst>
          </p:cNvPr>
          <p:cNvSpPr/>
          <p:nvPr/>
        </p:nvSpPr>
        <p:spPr>
          <a:xfrm>
            <a:off x="6613864" y="773291"/>
            <a:ext cx="5578136" cy="4962134"/>
          </a:xfrm>
          <a:prstGeom prst="rect">
            <a:avLst/>
          </a:prstGeom>
          <a:solidFill>
            <a:srgbClr val="EF9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2" charset="77"/>
            </a:endParaRPr>
          </a:p>
        </p:txBody>
      </p:sp>
      <p:grpSp>
        <p:nvGrpSpPr>
          <p:cNvPr id="19" name="Group 18">
            <a:extLst>
              <a:ext uri="{FF2B5EF4-FFF2-40B4-BE49-F238E27FC236}">
                <a16:creationId xmlns:a16="http://schemas.microsoft.com/office/drawing/2014/main" xmlns="" id="{D261C700-6AEF-0843-AB08-1AB33C99F070}"/>
              </a:ext>
            </a:extLst>
          </p:cNvPr>
          <p:cNvGrpSpPr/>
          <p:nvPr/>
        </p:nvGrpSpPr>
        <p:grpSpPr>
          <a:xfrm>
            <a:off x="0" y="5709931"/>
            <a:ext cx="12192001" cy="1156947"/>
            <a:chOff x="0" y="5701053"/>
            <a:chExt cx="12192001" cy="1156947"/>
          </a:xfrm>
        </p:grpSpPr>
        <p:sp>
          <p:nvSpPr>
            <p:cNvPr id="21" name="Rectangle 20">
              <a:extLst>
                <a:ext uri="{FF2B5EF4-FFF2-40B4-BE49-F238E27FC236}">
                  <a16:creationId xmlns:a16="http://schemas.microsoft.com/office/drawing/2014/main" xmlns="" id="{D497873E-038D-6B42-BC5E-4C0C5DB5330C}"/>
                </a:ext>
              </a:extLst>
            </p:cNvPr>
            <p:cNvSpPr/>
            <p:nvPr/>
          </p:nvSpPr>
          <p:spPr>
            <a:xfrm>
              <a:off x="0" y="5701054"/>
              <a:ext cx="12192001" cy="1156945"/>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Rg" panose="02000506030000020004" pitchFamily="2" charset="77"/>
              </a:endParaRPr>
            </a:p>
          </p:txBody>
        </p:sp>
        <p:pic>
          <p:nvPicPr>
            <p:cNvPr id="22" name="Picture 21" descr="A picture containing drawing&#10;&#10;Description automatically generated">
              <a:extLst>
                <a:ext uri="{FF2B5EF4-FFF2-40B4-BE49-F238E27FC236}">
                  <a16:creationId xmlns:a16="http://schemas.microsoft.com/office/drawing/2014/main" xmlns="" id="{5E721AE4-3ADD-9049-8FE6-7E647BC18EED}"/>
                </a:ext>
              </a:extLst>
            </p:cNvPr>
            <p:cNvPicPr>
              <a:picLocks noChangeAspect="1"/>
            </p:cNvPicPr>
            <p:nvPr/>
          </p:nvPicPr>
          <p:blipFill rotWithShape="1">
            <a:blip r:embed="rId3">
              <a:alphaModFix amt="15000"/>
            </a:blip>
            <a:srcRect l="-1" t="19824" r="76587" b="49800"/>
            <a:stretch/>
          </p:blipFill>
          <p:spPr>
            <a:xfrm>
              <a:off x="10529047" y="5701053"/>
              <a:ext cx="1662953" cy="1156947"/>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xmlns="" id="{975DF962-494C-5444-B365-6DADC4F2E28B}"/>
                </a:ext>
              </a:extLst>
            </p:cNvPr>
            <p:cNvPicPr>
              <a:picLocks noChangeAspect="1"/>
            </p:cNvPicPr>
            <p:nvPr/>
          </p:nvPicPr>
          <p:blipFill rotWithShape="1">
            <a:blip r:embed="rId3">
              <a:alphaModFix amt="15000"/>
            </a:blip>
            <a:srcRect l="32100" t="36128" r="45300" b="50084"/>
            <a:stretch/>
          </p:blipFill>
          <p:spPr>
            <a:xfrm>
              <a:off x="0" y="5701053"/>
              <a:ext cx="3536575" cy="1156947"/>
            </a:xfrm>
            <a:prstGeom prst="rect">
              <a:avLst/>
            </a:prstGeom>
          </p:spPr>
        </p:pic>
        <p:pic>
          <p:nvPicPr>
            <p:cNvPr id="24" name="Picture 23">
              <a:extLst>
                <a:ext uri="{FF2B5EF4-FFF2-40B4-BE49-F238E27FC236}">
                  <a16:creationId xmlns:a16="http://schemas.microsoft.com/office/drawing/2014/main" xmlns="" id="{EC01317E-AC3A-464E-8437-9DB61210A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244" y="5881551"/>
              <a:ext cx="1834345" cy="821444"/>
            </a:xfrm>
            <a:prstGeom prst="rect">
              <a:avLst/>
            </a:prstGeom>
          </p:spPr>
        </p:pic>
      </p:grpSp>
      <p:sp>
        <p:nvSpPr>
          <p:cNvPr id="20" name="Text Box 2">
            <a:extLst>
              <a:ext uri="{FF2B5EF4-FFF2-40B4-BE49-F238E27FC236}">
                <a16:creationId xmlns:a16="http://schemas.microsoft.com/office/drawing/2014/main" xmlns="" id="{55157A2E-B800-42CB-A7DC-5F220E8A5E8A}"/>
              </a:ext>
            </a:extLst>
          </p:cNvPr>
          <p:cNvSpPr txBox="1">
            <a:spLocks noChangeArrowheads="1"/>
          </p:cNvSpPr>
          <p:nvPr/>
        </p:nvSpPr>
        <p:spPr bwMode="auto">
          <a:xfrm>
            <a:off x="8197858" y="773291"/>
            <a:ext cx="3641340" cy="1690291"/>
          </a:xfrm>
          <a:prstGeom prst="rect">
            <a:avLst/>
          </a:prstGeom>
          <a:solidFill>
            <a:srgbClr val="003B5C"/>
          </a:solidFill>
          <a:ln w="38100">
            <a:noFill/>
            <a:headEnd/>
            <a:tailEnd/>
          </a:ln>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t" anchorCtr="0">
            <a:noAutofit/>
          </a:bodyPr>
          <a:lstStyle/>
          <a:p>
            <a:pPr marL="0" marR="0" algn="ctr">
              <a:lnSpc>
                <a:spcPct val="107000"/>
              </a:lnSpc>
              <a:spcBef>
                <a:spcPts val="0"/>
              </a:spcBef>
              <a:spcAft>
                <a:spcPts val="800"/>
              </a:spcAft>
            </a:pPr>
            <a:endParaRPr lang="en-US" sz="1100" dirty="0">
              <a:effectLst/>
              <a:latin typeface="Proxima Nova Rg" panose="02000506030000020004" pitchFamily="2" charset="77"/>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DE7ABDB2-16B5-204C-ACF8-72DE42B9D215}"/>
              </a:ext>
            </a:extLst>
          </p:cNvPr>
          <p:cNvSpPr/>
          <p:nvPr/>
        </p:nvSpPr>
        <p:spPr>
          <a:xfrm>
            <a:off x="8469116" y="1017033"/>
            <a:ext cx="2808609" cy="1446550"/>
          </a:xfrm>
          <a:prstGeom prst="rect">
            <a:avLst/>
          </a:prstGeom>
        </p:spPr>
        <p:txBody>
          <a:bodyPr wrap="square">
            <a:spAutoFit/>
          </a:bodyPr>
          <a:lstStyle/>
          <a:p>
            <a:pPr>
              <a:spcAft>
                <a:spcPts val="800"/>
              </a:spcAft>
            </a:pPr>
            <a:r>
              <a:rPr lang="en-US" sz="4400" b="1" dirty="0">
                <a:solidFill>
                  <a:schemeClr val="bg1"/>
                </a:solidFill>
                <a:latin typeface="Proxima Nova Rg" panose="02000506030000020004" pitchFamily="2" charset="77"/>
                <a:ea typeface="Calibri" panose="020F0502020204030204" pitchFamily="34" charset="0"/>
                <a:cs typeface="Times New Roman" panose="02020603050405020304" pitchFamily="18" charset="0"/>
              </a:rPr>
              <a:t>Training Plan</a:t>
            </a:r>
          </a:p>
        </p:txBody>
      </p:sp>
      <p:sp>
        <p:nvSpPr>
          <p:cNvPr id="13" name="TextBox 12">
            <a:extLst>
              <a:ext uri="{FF2B5EF4-FFF2-40B4-BE49-F238E27FC236}">
                <a16:creationId xmlns:a16="http://schemas.microsoft.com/office/drawing/2014/main" xmlns="" id="{6E331289-2A0D-493D-B302-D4DBD8DCE05A}"/>
              </a:ext>
            </a:extLst>
          </p:cNvPr>
          <p:cNvSpPr txBox="1"/>
          <p:nvPr/>
        </p:nvSpPr>
        <p:spPr>
          <a:xfrm>
            <a:off x="260059" y="36666"/>
            <a:ext cx="4907559" cy="369332"/>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xmlns="" id="{23A92401-B7CE-4D0E-ADE9-C512846DD31B}"/>
              </a:ext>
            </a:extLst>
          </p:cNvPr>
          <p:cNvSpPr/>
          <p:nvPr/>
        </p:nvSpPr>
        <p:spPr>
          <a:xfrm>
            <a:off x="-1" y="0"/>
            <a:ext cx="6613864" cy="6901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6AE6EE4-63CA-4742-985C-4B11DB70BA3F}"/>
              </a:ext>
            </a:extLst>
          </p:cNvPr>
          <p:cNvPicPr>
            <a:picLocks noChangeAspect="1"/>
          </p:cNvPicPr>
          <p:nvPr/>
        </p:nvPicPr>
        <p:blipFill>
          <a:blip r:embed="rId5"/>
          <a:stretch>
            <a:fillRect/>
          </a:stretch>
        </p:blipFill>
        <p:spPr>
          <a:xfrm>
            <a:off x="234628" y="221332"/>
            <a:ext cx="6416040" cy="6733032"/>
          </a:xfrm>
          <a:prstGeom prst="rect">
            <a:avLst/>
          </a:prstGeom>
        </p:spPr>
      </p:pic>
    </p:spTree>
    <p:extLst>
      <p:ext uri="{BB962C8B-B14F-4D97-AF65-F5344CB8AC3E}">
        <p14:creationId xmlns:p14="http://schemas.microsoft.com/office/powerpoint/2010/main" val="175622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14F89CC-D7A4-9041-ADE2-ECD26ED69783}"/>
              </a:ext>
            </a:extLst>
          </p:cNvPr>
          <p:cNvSpPr/>
          <p:nvPr/>
        </p:nvSpPr>
        <p:spPr>
          <a:xfrm>
            <a:off x="3641341" y="-12751"/>
            <a:ext cx="8550659" cy="5726550"/>
          </a:xfrm>
          <a:prstGeom prst="rect">
            <a:avLst/>
          </a:prstGeom>
          <a:solidFill>
            <a:srgbClr val="EF9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34795E48-D607-3543-8B5E-051AFD22044B}"/>
              </a:ext>
            </a:extLst>
          </p:cNvPr>
          <p:cNvSpPr/>
          <p:nvPr/>
        </p:nvSpPr>
        <p:spPr>
          <a:xfrm>
            <a:off x="3641341" y="-3"/>
            <a:ext cx="2815479" cy="5701055"/>
          </a:xfrm>
          <a:prstGeom prst="rect">
            <a:avLst/>
          </a:prstGeom>
          <a:solidFill>
            <a:srgbClr val="EF982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xmlns="" id="{D261C700-6AEF-0843-AB08-1AB33C99F070}"/>
              </a:ext>
            </a:extLst>
          </p:cNvPr>
          <p:cNvGrpSpPr/>
          <p:nvPr/>
        </p:nvGrpSpPr>
        <p:grpSpPr>
          <a:xfrm>
            <a:off x="0" y="5701053"/>
            <a:ext cx="12192001" cy="1156947"/>
            <a:chOff x="0" y="5701053"/>
            <a:chExt cx="12192001" cy="1156947"/>
          </a:xfrm>
        </p:grpSpPr>
        <p:sp>
          <p:nvSpPr>
            <p:cNvPr id="21" name="Rectangle 20">
              <a:extLst>
                <a:ext uri="{FF2B5EF4-FFF2-40B4-BE49-F238E27FC236}">
                  <a16:creationId xmlns:a16="http://schemas.microsoft.com/office/drawing/2014/main" xmlns="" id="{D497873E-038D-6B42-BC5E-4C0C5DB5330C}"/>
                </a:ext>
              </a:extLst>
            </p:cNvPr>
            <p:cNvSpPr/>
            <p:nvPr/>
          </p:nvSpPr>
          <p:spPr>
            <a:xfrm>
              <a:off x="0" y="5701054"/>
              <a:ext cx="12192001" cy="1156945"/>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drawing&#10;&#10;Description automatically generated">
              <a:extLst>
                <a:ext uri="{FF2B5EF4-FFF2-40B4-BE49-F238E27FC236}">
                  <a16:creationId xmlns:a16="http://schemas.microsoft.com/office/drawing/2014/main" xmlns="" id="{5E721AE4-3ADD-9049-8FE6-7E647BC18EED}"/>
                </a:ext>
              </a:extLst>
            </p:cNvPr>
            <p:cNvPicPr>
              <a:picLocks noChangeAspect="1"/>
            </p:cNvPicPr>
            <p:nvPr/>
          </p:nvPicPr>
          <p:blipFill rotWithShape="1">
            <a:blip r:embed="rId3">
              <a:alphaModFix amt="15000"/>
            </a:blip>
            <a:srcRect l="-1" t="19824" r="76587" b="49800"/>
            <a:stretch/>
          </p:blipFill>
          <p:spPr>
            <a:xfrm>
              <a:off x="10529047" y="5701053"/>
              <a:ext cx="1662953" cy="1156947"/>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xmlns="" id="{975DF962-494C-5444-B365-6DADC4F2E28B}"/>
                </a:ext>
              </a:extLst>
            </p:cNvPr>
            <p:cNvPicPr>
              <a:picLocks noChangeAspect="1"/>
            </p:cNvPicPr>
            <p:nvPr/>
          </p:nvPicPr>
          <p:blipFill rotWithShape="1">
            <a:blip r:embed="rId3">
              <a:alphaModFix amt="15000"/>
            </a:blip>
            <a:srcRect l="32100" t="36128" r="45300" b="50084"/>
            <a:stretch/>
          </p:blipFill>
          <p:spPr>
            <a:xfrm>
              <a:off x="0" y="5701053"/>
              <a:ext cx="3536575" cy="1156947"/>
            </a:xfrm>
            <a:prstGeom prst="rect">
              <a:avLst/>
            </a:prstGeom>
          </p:spPr>
        </p:pic>
        <p:pic>
          <p:nvPicPr>
            <p:cNvPr id="24" name="Picture 23">
              <a:extLst>
                <a:ext uri="{FF2B5EF4-FFF2-40B4-BE49-F238E27FC236}">
                  <a16:creationId xmlns:a16="http://schemas.microsoft.com/office/drawing/2014/main" xmlns="" id="{EC01317E-AC3A-464E-8437-9DB61210A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244" y="5881551"/>
              <a:ext cx="1834345" cy="821444"/>
            </a:xfrm>
            <a:prstGeom prst="rect">
              <a:avLst/>
            </a:prstGeom>
          </p:spPr>
        </p:pic>
      </p:grpSp>
      <p:pic>
        <p:nvPicPr>
          <p:cNvPr id="11" name="Picture 10">
            <a:extLst>
              <a:ext uri="{FF2B5EF4-FFF2-40B4-BE49-F238E27FC236}">
                <a16:creationId xmlns:a16="http://schemas.microsoft.com/office/drawing/2014/main" xmlns="" id="{AF98891C-16DB-4C38-8404-5AEC090FBA80}"/>
              </a:ext>
            </a:extLst>
          </p:cNvPr>
          <p:cNvPicPr>
            <a:picLocks noChangeAspect="1"/>
          </p:cNvPicPr>
          <p:nvPr/>
        </p:nvPicPr>
        <p:blipFill>
          <a:blip r:embed="rId5"/>
          <a:stretch>
            <a:fillRect/>
          </a:stretch>
        </p:blipFill>
        <p:spPr>
          <a:xfrm>
            <a:off x="2050743" y="-12752"/>
            <a:ext cx="10141258" cy="5704457"/>
          </a:xfrm>
          <a:prstGeom prst="rect">
            <a:avLst/>
          </a:prstGeom>
        </p:spPr>
      </p:pic>
      <p:sp>
        <p:nvSpPr>
          <p:cNvPr id="12" name="Text Box 2">
            <a:extLst>
              <a:ext uri="{FF2B5EF4-FFF2-40B4-BE49-F238E27FC236}">
                <a16:creationId xmlns:a16="http://schemas.microsoft.com/office/drawing/2014/main" xmlns="" id="{9FD79500-048A-4F56-AF29-AB8EB9FB4D48}"/>
              </a:ext>
            </a:extLst>
          </p:cNvPr>
          <p:cNvSpPr txBox="1">
            <a:spLocks noChangeArrowheads="1"/>
          </p:cNvSpPr>
          <p:nvPr/>
        </p:nvSpPr>
        <p:spPr bwMode="auto">
          <a:xfrm>
            <a:off x="181554" y="3694454"/>
            <a:ext cx="2640718" cy="1690291"/>
          </a:xfrm>
          <a:prstGeom prst="rect">
            <a:avLst/>
          </a:prstGeom>
          <a:solidFill>
            <a:srgbClr val="003B5C"/>
          </a:solidFill>
          <a:ln w="38100">
            <a:noFill/>
            <a:headEnd/>
            <a:tailEnd/>
          </a:ln>
        </p:spPr>
        <p:style>
          <a:lnRef idx="2">
            <a:schemeClr val="accent1"/>
          </a:lnRef>
          <a:fillRef idx="1">
            <a:schemeClr val="lt1"/>
          </a:fillRef>
          <a:effectRef idx="0">
            <a:schemeClr val="accent1"/>
          </a:effectRef>
          <a:fontRef idx="minor">
            <a:schemeClr val="dk1"/>
          </a:fontRef>
        </p:style>
        <p:txBody>
          <a:bodyPr rot="0" vert="horz" wrap="square" lIns="91440" tIns="45720" rIns="91440" bIns="45720" anchor="t" anchorCtr="0">
            <a:noAutofit/>
          </a:bodyPr>
          <a:lstStyle/>
          <a:p>
            <a:pPr marL="0" marR="0" algn="ctr">
              <a:lnSpc>
                <a:spcPct val="107000"/>
              </a:lnSpc>
              <a:spcBef>
                <a:spcPts val="0"/>
              </a:spcBef>
              <a:spcAft>
                <a:spcPts val="800"/>
              </a:spcAft>
            </a:pPr>
            <a:endParaRPr lang="en-US" sz="1100" dirty="0">
              <a:effectLst/>
              <a:latin typeface="Proxima Nova Rg" panose="02000506030000020004" pitchFamily="2" charset="77"/>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149F1F2B-0FDB-4A58-BB26-6A58FA129E7A}"/>
              </a:ext>
            </a:extLst>
          </p:cNvPr>
          <p:cNvSpPr/>
          <p:nvPr/>
        </p:nvSpPr>
        <p:spPr>
          <a:xfrm>
            <a:off x="181554" y="3727342"/>
            <a:ext cx="2808609" cy="1446550"/>
          </a:xfrm>
          <a:prstGeom prst="rect">
            <a:avLst/>
          </a:prstGeom>
        </p:spPr>
        <p:txBody>
          <a:bodyPr wrap="square">
            <a:spAutoFit/>
          </a:bodyPr>
          <a:lstStyle/>
          <a:p>
            <a:pPr>
              <a:spcAft>
                <a:spcPts val="800"/>
              </a:spcAft>
            </a:pPr>
            <a:r>
              <a:rPr lang="en-US" sz="4400" b="1" dirty="0">
                <a:solidFill>
                  <a:schemeClr val="bg1"/>
                </a:solidFill>
                <a:latin typeface="Proxima Nova Rg" panose="02000506030000020004" pitchFamily="2" charset="77"/>
                <a:ea typeface="Calibri" panose="020F0502020204030204" pitchFamily="34" charset="0"/>
                <a:cs typeface="Times New Roman" panose="02020603050405020304" pitchFamily="18" charset="0"/>
              </a:rPr>
              <a:t>Dispatch Process</a:t>
            </a:r>
          </a:p>
        </p:txBody>
      </p:sp>
    </p:spTree>
    <p:extLst>
      <p:ext uri="{BB962C8B-B14F-4D97-AF65-F5344CB8AC3E}">
        <p14:creationId xmlns:p14="http://schemas.microsoft.com/office/powerpoint/2010/main" val="291067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D261C700-6AEF-0843-AB08-1AB33C99F070}"/>
              </a:ext>
            </a:extLst>
          </p:cNvPr>
          <p:cNvGrpSpPr/>
          <p:nvPr/>
        </p:nvGrpSpPr>
        <p:grpSpPr>
          <a:xfrm>
            <a:off x="0" y="5701053"/>
            <a:ext cx="12192001" cy="1156947"/>
            <a:chOff x="0" y="5701053"/>
            <a:chExt cx="12192001" cy="1156947"/>
          </a:xfrm>
        </p:grpSpPr>
        <p:sp>
          <p:nvSpPr>
            <p:cNvPr id="21" name="Rectangle 20">
              <a:extLst>
                <a:ext uri="{FF2B5EF4-FFF2-40B4-BE49-F238E27FC236}">
                  <a16:creationId xmlns:a16="http://schemas.microsoft.com/office/drawing/2014/main" xmlns="" id="{D497873E-038D-6B42-BC5E-4C0C5DB5330C}"/>
                </a:ext>
              </a:extLst>
            </p:cNvPr>
            <p:cNvSpPr/>
            <p:nvPr/>
          </p:nvSpPr>
          <p:spPr>
            <a:xfrm>
              <a:off x="0" y="5701054"/>
              <a:ext cx="12192001" cy="1156945"/>
            </a:xfrm>
            <a:prstGeom prst="rect">
              <a:avLst/>
            </a:prstGeom>
            <a:solidFill>
              <a:srgbClr val="00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2" charset="77"/>
              </a:endParaRPr>
            </a:p>
          </p:txBody>
        </p:sp>
        <p:pic>
          <p:nvPicPr>
            <p:cNvPr id="22" name="Picture 21" descr="A picture containing drawing&#10;&#10;Description automatically generated">
              <a:extLst>
                <a:ext uri="{FF2B5EF4-FFF2-40B4-BE49-F238E27FC236}">
                  <a16:creationId xmlns:a16="http://schemas.microsoft.com/office/drawing/2014/main" xmlns="" id="{5E721AE4-3ADD-9049-8FE6-7E647BC18EED}"/>
                </a:ext>
              </a:extLst>
            </p:cNvPr>
            <p:cNvPicPr>
              <a:picLocks noChangeAspect="1"/>
            </p:cNvPicPr>
            <p:nvPr/>
          </p:nvPicPr>
          <p:blipFill rotWithShape="1">
            <a:blip r:embed="rId3">
              <a:alphaModFix amt="15000"/>
            </a:blip>
            <a:srcRect l="-1" t="19824" r="76587" b="49800"/>
            <a:stretch/>
          </p:blipFill>
          <p:spPr>
            <a:xfrm>
              <a:off x="10529047" y="5701053"/>
              <a:ext cx="1662953" cy="1156947"/>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xmlns="" id="{975DF962-494C-5444-B365-6DADC4F2E28B}"/>
                </a:ext>
              </a:extLst>
            </p:cNvPr>
            <p:cNvPicPr>
              <a:picLocks noChangeAspect="1"/>
            </p:cNvPicPr>
            <p:nvPr/>
          </p:nvPicPr>
          <p:blipFill rotWithShape="1">
            <a:blip r:embed="rId3">
              <a:alphaModFix amt="15000"/>
            </a:blip>
            <a:srcRect l="32100" t="36128" r="45300" b="50084"/>
            <a:stretch/>
          </p:blipFill>
          <p:spPr>
            <a:xfrm>
              <a:off x="0" y="5701053"/>
              <a:ext cx="3536575" cy="1156947"/>
            </a:xfrm>
            <a:prstGeom prst="rect">
              <a:avLst/>
            </a:prstGeom>
          </p:spPr>
        </p:pic>
        <p:pic>
          <p:nvPicPr>
            <p:cNvPr id="24" name="Picture 23">
              <a:extLst>
                <a:ext uri="{FF2B5EF4-FFF2-40B4-BE49-F238E27FC236}">
                  <a16:creationId xmlns:a16="http://schemas.microsoft.com/office/drawing/2014/main" xmlns="" id="{EC01317E-AC3A-464E-8437-9DB61210A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244" y="5881551"/>
              <a:ext cx="1834345" cy="821444"/>
            </a:xfrm>
            <a:prstGeom prst="rect">
              <a:avLst/>
            </a:prstGeom>
          </p:spPr>
        </p:pic>
      </p:grpSp>
      <p:sp>
        <p:nvSpPr>
          <p:cNvPr id="14" name="Rectangle 13">
            <a:extLst>
              <a:ext uri="{FF2B5EF4-FFF2-40B4-BE49-F238E27FC236}">
                <a16:creationId xmlns:a16="http://schemas.microsoft.com/office/drawing/2014/main" xmlns="" id="{26E32477-87D6-4B30-B87A-CDB081C8D210}"/>
              </a:ext>
            </a:extLst>
          </p:cNvPr>
          <p:cNvSpPr/>
          <p:nvPr/>
        </p:nvSpPr>
        <p:spPr>
          <a:xfrm>
            <a:off x="0" y="-1"/>
            <a:ext cx="64293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2" charset="77"/>
            </a:endParaRPr>
          </a:p>
        </p:txBody>
      </p:sp>
      <p:sp>
        <p:nvSpPr>
          <p:cNvPr id="16" name="Rectangle 15">
            <a:extLst>
              <a:ext uri="{FF2B5EF4-FFF2-40B4-BE49-F238E27FC236}">
                <a16:creationId xmlns:a16="http://schemas.microsoft.com/office/drawing/2014/main" xmlns="" id="{814F89CC-D7A4-9041-ADE2-ECD26ED69783}"/>
              </a:ext>
            </a:extLst>
          </p:cNvPr>
          <p:cNvSpPr/>
          <p:nvPr/>
        </p:nvSpPr>
        <p:spPr>
          <a:xfrm>
            <a:off x="6429374" y="0"/>
            <a:ext cx="5762625" cy="5736439"/>
          </a:xfrm>
          <a:prstGeom prst="rect">
            <a:avLst/>
          </a:prstGeom>
          <a:solidFill>
            <a:srgbClr val="EF9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2" charset="77"/>
            </a:endParaRPr>
          </a:p>
        </p:txBody>
      </p:sp>
      <p:sp>
        <p:nvSpPr>
          <p:cNvPr id="2" name="Rectangle 1">
            <a:extLst>
              <a:ext uri="{FF2B5EF4-FFF2-40B4-BE49-F238E27FC236}">
                <a16:creationId xmlns:a16="http://schemas.microsoft.com/office/drawing/2014/main" xmlns="" id="{BE2B9CF7-C196-014F-951E-EC0EC0B79A37}"/>
              </a:ext>
            </a:extLst>
          </p:cNvPr>
          <p:cNvSpPr/>
          <p:nvPr/>
        </p:nvSpPr>
        <p:spPr>
          <a:xfrm>
            <a:off x="944589" y="912953"/>
            <a:ext cx="1185472" cy="637675"/>
          </a:xfrm>
          <a:prstGeom prst="rect">
            <a:avLst/>
          </a:prstGeom>
        </p:spPr>
        <p:txBody>
          <a:bodyPr wrap="square">
            <a:spAutoFit/>
          </a:bodyPr>
          <a:lstStyle/>
          <a:p>
            <a:pPr>
              <a:lnSpc>
                <a:spcPct val="107000"/>
              </a:lnSpc>
              <a:spcAft>
                <a:spcPts val="800"/>
              </a:spcAft>
            </a:pPr>
            <a:r>
              <a:rPr lang="en-US" sz="3500" b="1" dirty="0">
                <a:solidFill>
                  <a:schemeClr val="bg1"/>
                </a:solidFill>
                <a:latin typeface="Proxima Nova Rg" panose="02000506030000020004" pitchFamily="2" charset="77"/>
                <a:ea typeface="Calibri" panose="020F0502020204030204" pitchFamily="34" charset="0"/>
                <a:cs typeface="Times New Roman" panose="02020603050405020304" pitchFamily="18" charset="0"/>
              </a:rPr>
              <a:t>228</a:t>
            </a:r>
            <a:endParaRPr lang="en-US" sz="3500" dirty="0">
              <a:solidFill>
                <a:schemeClr val="bg1"/>
              </a:solidFill>
              <a:latin typeface="Proxima Nova Rg" panose="02000506030000020004" pitchFamily="2" charset="77"/>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1AD30A5-DAE5-4D3D-8CE1-2832BC6F445B}"/>
              </a:ext>
            </a:extLst>
          </p:cNvPr>
          <p:cNvSpPr txBox="1"/>
          <p:nvPr/>
        </p:nvSpPr>
        <p:spPr>
          <a:xfrm>
            <a:off x="6753726" y="478639"/>
            <a:ext cx="5021179" cy="4985980"/>
          </a:xfrm>
          <a:prstGeom prst="rect">
            <a:avLst/>
          </a:prstGeom>
          <a:noFill/>
        </p:spPr>
        <p:txBody>
          <a:bodyPr wrap="square" rtlCol="0">
            <a:spAutoFit/>
          </a:bodyPr>
          <a:lstStyle/>
          <a:p>
            <a:pPr marL="285750" indent="-285750">
              <a:buFont typeface="Arial" panose="020B0604020202020204" pitchFamily="34" charset="0"/>
              <a:buChar char="•"/>
            </a:pPr>
            <a:r>
              <a:rPr lang="en-US" sz="3000" dirty="0"/>
              <a:t>Starting with lower acuity calls</a:t>
            </a:r>
          </a:p>
          <a:p>
            <a:endParaRPr lang="en-US" sz="3000" dirty="0"/>
          </a:p>
          <a:p>
            <a:pPr marL="285750" indent="-285750">
              <a:buFont typeface="Arial" panose="020B0604020202020204" pitchFamily="34" charset="0"/>
              <a:buChar char="•"/>
            </a:pPr>
            <a:r>
              <a:rPr lang="en-US" sz="3000" dirty="0"/>
              <a:t>About 3,000 to 3,500 calls a month</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dirty="0"/>
              <a:t>Calls will be received via 911 dispatch, 311 ticket, self-dispatch, direct calls, and starting in 2022 via 988.</a:t>
            </a:r>
          </a:p>
          <a:p>
            <a:endParaRPr lang="en-US" dirty="0"/>
          </a:p>
        </p:txBody>
      </p:sp>
      <p:pic>
        <p:nvPicPr>
          <p:cNvPr id="7" name="Picture 6">
            <a:extLst>
              <a:ext uri="{FF2B5EF4-FFF2-40B4-BE49-F238E27FC236}">
                <a16:creationId xmlns:a16="http://schemas.microsoft.com/office/drawing/2014/main" xmlns="" id="{B7952260-0D23-4BAD-9167-F250CDE75166}"/>
              </a:ext>
            </a:extLst>
          </p:cNvPr>
          <p:cNvPicPr>
            <a:picLocks noChangeAspect="1"/>
          </p:cNvPicPr>
          <p:nvPr/>
        </p:nvPicPr>
        <p:blipFill>
          <a:blip r:embed="rId5"/>
          <a:stretch>
            <a:fillRect/>
          </a:stretch>
        </p:blipFill>
        <p:spPr>
          <a:xfrm>
            <a:off x="268760" y="117629"/>
            <a:ext cx="5891851" cy="6858000"/>
          </a:xfrm>
          <a:prstGeom prst="rect">
            <a:avLst/>
          </a:prstGeom>
        </p:spPr>
      </p:pic>
    </p:spTree>
    <p:extLst>
      <p:ext uri="{BB962C8B-B14F-4D97-AF65-F5344CB8AC3E}">
        <p14:creationId xmlns:p14="http://schemas.microsoft.com/office/powerpoint/2010/main" val="358087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95C534-3DB9-4269-B0F9-41935204D2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6A1A36A5-2C28-4B0C-8E94-08548D71C30C}"/>
              </a:ext>
            </a:extLst>
          </p:cNvPr>
          <p:cNvPicPr>
            <a:picLocks noGrp="1" noChangeAspect="1"/>
          </p:cNvPicPr>
          <p:nvPr>
            <p:ph idx="1"/>
          </p:nvPr>
        </p:nvPicPr>
        <p:blipFill>
          <a:blip r:embed="rId2"/>
          <a:stretch>
            <a:fillRect/>
          </a:stretch>
        </p:blipFill>
        <p:spPr>
          <a:xfrm>
            <a:off x="1" y="0"/>
            <a:ext cx="12191998" cy="6857999"/>
          </a:xfrm>
        </p:spPr>
      </p:pic>
    </p:spTree>
    <p:extLst>
      <p:ext uri="{BB962C8B-B14F-4D97-AF65-F5344CB8AC3E}">
        <p14:creationId xmlns:p14="http://schemas.microsoft.com/office/powerpoint/2010/main" val="382007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21490-6C00-4BE0-AC52-36C56934B3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38C59D-C9E5-42F4-86F1-27E767B0980C}"/>
              </a:ext>
            </a:extLst>
          </p:cNvPr>
          <p:cNvPicPr>
            <a:picLocks noGrp="1" noChangeAspect="1"/>
          </p:cNvPicPr>
          <p:nvPr>
            <p:ph idx="1"/>
          </p:nvPr>
        </p:nvPicPr>
        <p:blipFill>
          <a:blip r:embed="rId2"/>
          <a:stretch>
            <a:fillRect/>
          </a:stretch>
        </p:blipFill>
        <p:spPr>
          <a:xfrm>
            <a:off x="1" y="0"/>
            <a:ext cx="12191998" cy="6857998"/>
          </a:xfrm>
        </p:spPr>
      </p:pic>
    </p:spTree>
    <p:extLst>
      <p:ext uri="{BB962C8B-B14F-4D97-AF65-F5344CB8AC3E}">
        <p14:creationId xmlns:p14="http://schemas.microsoft.com/office/powerpoint/2010/main" val="1487936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3162</TotalTime>
  <Words>274</Words>
  <Application>Microsoft Office PowerPoint</Application>
  <PresentationFormat>Widescreen</PresentationFormat>
  <Paragraphs>35</Paragraphs>
  <Slides>16</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Ebrima</vt:lpstr>
      <vt:lpstr>Helvetica</vt:lpstr>
      <vt:lpstr>Proxima Nova Rg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CABQ Economic Development Director</dc:title>
  <dc:creator>Microsoft Office User</dc:creator>
  <cp:lastModifiedBy>Norris, Scott</cp:lastModifiedBy>
  <cp:revision>205</cp:revision>
  <dcterms:created xsi:type="dcterms:W3CDTF">2020-08-21T21:10:58Z</dcterms:created>
  <dcterms:modified xsi:type="dcterms:W3CDTF">2021-12-22T01:01:35Z</dcterms:modified>
</cp:coreProperties>
</file>