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27"/>
  </p:notesMasterIdLst>
  <p:sldIdLst>
    <p:sldId id="256" r:id="rId2"/>
    <p:sldId id="282" r:id="rId3"/>
    <p:sldId id="279" r:id="rId4"/>
    <p:sldId id="283" r:id="rId5"/>
    <p:sldId id="272" r:id="rId6"/>
    <p:sldId id="273" r:id="rId7"/>
    <p:sldId id="274" r:id="rId8"/>
    <p:sldId id="275" r:id="rId9"/>
    <p:sldId id="257" r:id="rId10"/>
    <p:sldId id="265" r:id="rId11"/>
    <p:sldId id="259" r:id="rId12"/>
    <p:sldId id="277" r:id="rId13"/>
    <p:sldId id="271" r:id="rId14"/>
    <p:sldId id="266" r:id="rId15"/>
    <p:sldId id="267" r:id="rId16"/>
    <p:sldId id="276" r:id="rId17"/>
    <p:sldId id="268" r:id="rId18"/>
    <p:sldId id="281" r:id="rId19"/>
    <p:sldId id="280" r:id="rId20"/>
    <p:sldId id="258" r:id="rId21"/>
    <p:sldId id="269" r:id="rId22"/>
    <p:sldId id="270" r:id="rId23"/>
    <p:sldId id="260" r:id="rId24"/>
    <p:sldId id="261"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drino, Patricia A." initials="PPA" lastIdx="4" clrIdx="0">
    <p:extLst>
      <p:ext uri="{19B8F6BF-5375-455C-9EA6-DF929625EA0E}">
        <p15:presenceInfo xmlns:p15="http://schemas.microsoft.com/office/powerpoint/2012/main" userId="S-1-5-21-495126559-16604539-1757479407-54223" providerId="AD"/>
      </p:ext>
    </p:extLst>
  </p:cmAuthor>
  <p:cmAuthor id="2" name="Maden, Shawn M." initials="MSM" lastIdx="1" clrIdx="1">
    <p:extLst>
      <p:ext uri="{19B8F6BF-5375-455C-9EA6-DF929625EA0E}">
        <p15:presenceInfo xmlns:p15="http://schemas.microsoft.com/office/powerpoint/2012/main" userId="S-1-5-21-495126559-16604539-1757479407-132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9C8AE4-4599-4F15-A2FE-4A994E626455}" type="datetimeFigureOut">
              <a:rPr lang="en-US" smtClean="0"/>
              <a:t>11/4/2021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A374D6-BE68-420D-A3DD-7B01DB4FFDCB}" type="slidenum">
              <a:rPr lang="en-US" smtClean="0"/>
              <a:t>‹#›</a:t>
            </a:fld>
            <a:endParaRPr lang="en-US"/>
          </a:p>
        </p:txBody>
      </p:sp>
    </p:spTree>
    <p:extLst>
      <p:ext uri="{BB962C8B-B14F-4D97-AF65-F5344CB8AC3E}">
        <p14:creationId xmlns:p14="http://schemas.microsoft.com/office/powerpoint/2010/main" val="1175826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A374D6-BE68-420D-A3DD-7B01DB4FFDCB}" type="slidenum">
              <a:rPr lang="en-US" smtClean="0"/>
              <a:t>20</a:t>
            </a:fld>
            <a:endParaRPr lang="en-US"/>
          </a:p>
        </p:txBody>
      </p:sp>
    </p:spTree>
    <p:extLst>
      <p:ext uri="{BB962C8B-B14F-4D97-AF65-F5344CB8AC3E}">
        <p14:creationId xmlns:p14="http://schemas.microsoft.com/office/powerpoint/2010/main" val="210042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4267002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96055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97039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3101472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76492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756342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667867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379648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3824732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76B5E4-661B-46A9-8902-DB53EEAE3840}" type="datetimeFigureOut">
              <a:rPr lang="en-US" smtClean="0"/>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828467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76B5E4-661B-46A9-8902-DB53EEAE3840}"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39536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76B5E4-661B-46A9-8902-DB53EEAE3840}" type="datetimeFigureOut">
              <a:rPr lang="en-US" smtClean="0"/>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13944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76B5E4-661B-46A9-8902-DB53EEAE3840}" type="datetimeFigureOut">
              <a:rPr lang="en-US" smtClean="0"/>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108691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76B5E4-661B-46A9-8902-DB53EEAE3840}" type="datetimeFigureOut">
              <a:rPr lang="en-US" smtClean="0"/>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933284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76B5E4-661B-46A9-8902-DB53EEAE3840}"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854292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876B5E4-661B-46A9-8902-DB53EEAE3840}" type="datetimeFigureOut">
              <a:rPr lang="en-US" smtClean="0"/>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6B3FB-C9BD-45CA-9C72-CF8E0FB78094}" type="slidenum">
              <a:rPr lang="en-US" smtClean="0"/>
              <a:t>‹#›</a:t>
            </a:fld>
            <a:endParaRPr lang="en-US"/>
          </a:p>
        </p:txBody>
      </p:sp>
    </p:spTree>
    <p:extLst>
      <p:ext uri="{BB962C8B-B14F-4D97-AF65-F5344CB8AC3E}">
        <p14:creationId xmlns:p14="http://schemas.microsoft.com/office/powerpoint/2010/main" val="2244127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76B5E4-661B-46A9-8902-DB53EEAE3840}" type="datetimeFigureOut">
              <a:rPr lang="en-US" smtClean="0"/>
              <a:t>11/4/2021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56B3FB-C9BD-45CA-9C72-CF8E0FB78094}" type="slidenum">
              <a:rPr lang="en-US" smtClean="0"/>
              <a:t>‹#›</a:t>
            </a:fld>
            <a:endParaRPr lang="en-US"/>
          </a:p>
        </p:txBody>
      </p:sp>
    </p:spTree>
    <p:extLst>
      <p:ext uri="{BB962C8B-B14F-4D97-AF65-F5344CB8AC3E}">
        <p14:creationId xmlns:p14="http://schemas.microsoft.com/office/powerpoint/2010/main" val="399210179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www.cabq.gov/municipaldevelopment/programs/state-capital-outlay-for-non-profits" TargetMode="External"/><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mailto:smaden@cabq.gov"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smaden@cabq.gov"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mailto:mmotsko@cabq.gov" TargetMode="External"/><Relationship Id="rId2" Type="http://schemas.openxmlformats.org/officeDocument/2006/relationships/hyperlink" Target="mailto:smaden@cabq.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ate.nm.us/capitalprojects/index.js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maden@cabq.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tx1"/>
                </a:solidFill>
              </a:rPr>
              <a:t>State Capital Funds</a:t>
            </a:r>
          </a:p>
        </p:txBody>
      </p:sp>
      <p:sp>
        <p:nvSpPr>
          <p:cNvPr id="3" name="Subtitle 2"/>
          <p:cNvSpPr>
            <a:spLocks noGrp="1"/>
          </p:cNvSpPr>
          <p:nvPr>
            <p:ph type="subTitle" idx="1"/>
          </p:nvPr>
        </p:nvSpPr>
        <p:spPr/>
        <p:txBody>
          <a:bodyPr/>
          <a:lstStyle/>
          <a:p>
            <a:r>
              <a:rPr lang="en-US" dirty="0"/>
              <a:t>Non-Profit Orgs</a:t>
            </a:r>
          </a:p>
        </p:txBody>
      </p:sp>
    </p:spTree>
    <p:extLst>
      <p:ext uri="{BB962C8B-B14F-4D97-AF65-F5344CB8AC3E}">
        <p14:creationId xmlns:p14="http://schemas.microsoft.com/office/powerpoint/2010/main" val="2303210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2021-2022 </a:t>
            </a:r>
            <a:r>
              <a:rPr lang="en-US" dirty="0" smtClean="0">
                <a:solidFill>
                  <a:schemeClr val="tx1"/>
                </a:solidFill>
              </a:rPr>
              <a:t>Timeline </a:t>
            </a:r>
            <a:r>
              <a:rPr lang="en-US" dirty="0">
                <a:solidFill>
                  <a:schemeClr val="tx1"/>
                </a:solidFill>
              </a:rPr>
              <a:t>– Legislation</a:t>
            </a:r>
          </a:p>
        </p:txBody>
      </p:sp>
      <p:sp>
        <p:nvSpPr>
          <p:cNvPr id="3" name="Content Placeholder 2"/>
          <p:cNvSpPr>
            <a:spLocks noGrp="1"/>
          </p:cNvSpPr>
          <p:nvPr>
            <p:ph idx="1"/>
          </p:nvPr>
        </p:nvSpPr>
        <p:spPr/>
        <p:txBody>
          <a:bodyPr>
            <a:normAutofit/>
          </a:bodyPr>
          <a:lstStyle/>
          <a:p>
            <a:r>
              <a:rPr lang="en-US" dirty="0" smtClean="0">
                <a:solidFill>
                  <a:schemeClr val="tx1"/>
                </a:solidFill>
              </a:rPr>
              <a:t>Feb </a:t>
            </a:r>
            <a:r>
              <a:rPr lang="en-US" dirty="0">
                <a:solidFill>
                  <a:schemeClr val="tx1"/>
                </a:solidFill>
              </a:rPr>
              <a:t>17</a:t>
            </a:r>
            <a:r>
              <a:rPr lang="en-US" baseline="30000" dirty="0">
                <a:solidFill>
                  <a:schemeClr val="tx1"/>
                </a:solidFill>
              </a:rPr>
              <a:t>th</a:t>
            </a:r>
            <a:r>
              <a:rPr lang="en-US" dirty="0">
                <a:solidFill>
                  <a:schemeClr val="tx1"/>
                </a:solidFill>
              </a:rPr>
              <a:t> – Session Ends</a:t>
            </a:r>
          </a:p>
          <a:p>
            <a:r>
              <a:rPr lang="en-US" dirty="0">
                <a:solidFill>
                  <a:schemeClr val="tx1"/>
                </a:solidFill>
              </a:rPr>
              <a:t>Mar 9</a:t>
            </a:r>
            <a:r>
              <a:rPr lang="en-US" baseline="30000" dirty="0">
                <a:solidFill>
                  <a:schemeClr val="tx1"/>
                </a:solidFill>
              </a:rPr>
              <a:t>th</a:t>
            </a:r>
            <a:r>
              <a:rPr lang="en-US" dirty="0">
                <a:solidFill>
                  <a:schemeClr val="tx1"/>
                </a:solidFill>
              </a:rPr>
              <a:t> – Deadline for Governor action – may Line Item </a:t>
            </a:r>
            <a:r>
              <a:rPr lang="en-US" dirty="0" smtClean="0">
                <a:solidFill>
                  <a:schemeClr val="tx1"/>
                </a:solidFill>
              </a:rPr>
              <a:t>Veto</a:t>
            </a:r>
          </a:p>
          <a:p>
            <a:endParaRPr lang="en-US" dirty="0">
              <a:solidFill>
                <a:schemeClr val="tx1"/>
              </a:solidFill>
            </a:endParaRPr>
          </a:p>
          <a:p>
            <a:r>
              <a:rPr lang="en-US" dirty="0">
                <a:solidFill>
                  <a:schemeClr val="tx1"/>
                </a:solidFill>
              </a:rPr>
              <a:t>Questionnaires and follow-up by </a:t>
            </a:r>
            <a:r>
              <a:rPr lang="en-US" dirty="0" smtClean="0">
                <a:solidFill>
                  <a:schemeClr val="tx1"/>
                </a:solidFill>
              </a:rPr>
              <a:t>DFA/</a:t>
            </a:r>
            <a:r>
              <a:rPr lang="en-US" dirty="0" err="1" smtClean="0">
                <a:solidFill>
                  <a:schemeClr val="tx1"/>
                </a:solidFill>
              </a:rPr>
              <a:t>SBoF</a:t>
            </a:r>
            <a:endParaRPr lang="en-US" dirty="0" smtClean="0">
              <a:solidFill>
                <a:schemeClr val="tx1"/>
              </a:solidFill>
            </a:endParaRPr>
          </a:p>
          <a:p>
            <a:endParaRPr lang="en-US" dirty="0">
              <a:solidFill>
                <a:schemeClr val="tx1"/>
              </a:solidFill>
            </a:endParaRPr>
          </a:p>
          <a:p>
            <a:r>
              <a:rPr lang="en-US" dirty="0" smtClean="0">
                <a:solidFill>
                  <a:schemeClr val="tx1"/>
                </a:solidFill>
              </a:rPr>
              <a:t>Bond </a:t>
            </a:r>
            <a:r>
              <a:rPr lang="en-US" dirty="0">
                <a:solidFill>
                  <a:schemeClr val="tx1"/>
                </a:solidFill>
              </a:rPr>
              <a:t>Sales – Typically June and </a:t>
            </a:r>
            <a:r>
              <a:rPr lang="en-US" dirty="0" smtClean="0">
                <a:solidFill>
                  <a:schemeClr val="tx1"/>
                </a:solidFill>
              </a:rPr>
              <a:t>December</a:t>
            </a:r>
          </a:p>
          <a:p>
            <a:endParaRPr lang="en-US" dirty="0">
              <a:solidFill>
                <a:schemeClr val="tx1"/>
              </a:solidFill>
            </a:endParaRPr>
          </a:p>
          <a:p>
            <a:r>
              <a:rPr lang="en-US" b="1" dirty="0">
                <a:solidFill>
                  <a:schemeClr val="tx1"/>
                </a:solidFill>
              </a:rPr>
              <a:t>Sponsors and Legislators have a different set of Deadlines than we do!</a:t>
            </a:r>
          </a:p>
          <a:p>
            <a:endParaRPr lang="en-US" dirty="0"/>
          </a:p>
        </p:txBody>
      </p:sp>
    </p:spTree>
    <p:extLst>
      <p:ext uri="{BB962C8B-B14F-4D97-AF65-F5344CB8AC3E}">
        <p14:creationId xmlns:p14="http://schemas.microsoft.com/office/powerpoint/2010/main" val="3861625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Main Rules</a:t>
            </a:r>
            <a:endParaRPr lang="en-US" strike="sngStrike" dirty="0">
              <a:solidFill>
                <a:schemeClr val="tx1"/>
              </a:solidFill>
            </a:endParaRPr>
          </a:p>
        </p:txBody>
      </p:sp>
      <p:sp>
        <p:nvSpPr>
          <p:cNvPr id="3" name="Content Placeholder 2"/>
          <p:cNvSpPr>
            <a:spLocks noGrp="1"/>
          </p:cNvSpPr>
          <p:nvPr>
            <p:ph idx="1"/>
          </p:nvPr>
        </p:nvSpPr>
        <p:spPr>
          <a:xfrm>
            <a:off x="677334" y="2294791"/>
            <a:ext cx="8596668" cy="3842239"/>
          </a:xfrm>
        </p:spPr>
        <p:txBody>
          <a:bodyPr>
            <a:normAutofit lnSpcReduction="10000"/>
          </a:bodyPr>
          <a:lstStyle/>
          <a:p>
            <a:pPr lvl="0"/>
            <a:r>
              <a:rPr lang="en-US" dirty="0"/>
              <a:t>The Non-Profit Organization (NPO) must have an active Use Agreement/Contract with the City of Albuquerque before the project will be placed in the bond sale.</a:t>
            </a:r>
          </a:p>
          <a:p>
            <a:pPr lvl="0"/>
            <a:r>
              <a:rPr lang="en-US" dirty="0" smtClean="0"/>
              <a:t>Any </a:t>
            </a:r>
            <a:r>
              <a:rPr lang="en-US" dirty="0"/>
              <a:t>and all items procured with these funds belong to the City of Albuquerque, even after the expiration of the Use Agreement/Contract.</a:t>
            </a:r>
          </a:p>
          <a:p>
            <a:r>
              <a:rPr lang="en-US" dirty="0"/>
              <a:t>Building renovation/improvement funds may only be used on/for a building owned by the City of Albuquerque.</a:t>
            </a:r>
          </a:p>
          <a:p>
            <a:pPr lvl="0"/>
            <a:r>
              <a:rPr lang="en-US" dirty="0"/>
              <a:t>All outlay funds/items/projects must be used in furtherance of the service contracted by the City of Albuquerque. </a:t>
            </a:r>
          </a:p>
          <a:p>
            <a:pPr lvl="1"/>
            <a:r>
              <a:rPr lang="en-US" sz="1300" dirty="0"/>
              <a:t>Building habitability projects (bathrooms, HVAC, etc.) are permitted.</a:t>
            </a:r>
          </a:p>
          <a:p>
            <a:pPr lvl="0"/>
            <a:r>
              <a:rPr lang="en-US" dirty="0"/>
              <a:t>Capital funds may only be used for the items/project/locations defined in the Legislation as passed. </a:t>
            </a:r>
          </a:p>
        </p:txBody>
      </p:sp>
    </p:spTree>
    <p:extLst>
      <p:ext uri="{BB962C8B-B14F-4D97-AF65-F5344CB8AC3E}">
        <p14:creationId xmlns:p14="http://schemas.microsoft.com/office/powerpoint/2010/main" val="2126766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A82C0-1D7F-4DCD-A01E-66FC18A6666D}"/>
              </a:ext>
            </a:extLst>
          </p:cNvPr>
          <p:cNvSpPr>
            <a:spLocks noGrp="1"/>
          </p:cNvSpPr>
          <p:nvPr>
            <p:ph type="title"/>
          </p:nvPr>
        </p:nvSpPr>
        <p:spPr/>
        <p:txBody>
          <a:bodyPr/>
          <a:lstStyle/>
          <a:p>
            <a:r>
              <a:rPr lang="en-US" dirty="0">
                <a:solidFill>
                  <a:schemeClr val="tx1"/>
                </a:solidFill>
              </a:rPr>
              <a:t>Procurement and Anti-Donation</a:t>
            </a:r>
          </a:p>
        </p:txBody>
      </p:sp>
      <p:sp>
        <p:nvSpPr>
          <p:cNvPr id="3" name="Content Placeholder 2">
            <a:extLst>
              <a:ext uri="{FF2B5EF4-FFF2-40B4-BE49-F238E27FC236}">
                <a16:creationId xmlns:a16="http://schemas.microsoft.com/office/drawing/2014/main" id="{820FE1F3-429E-4E5D-B934-5F7FC365E38E}"/>
              </a:ext>
            </a:extLst>
          </p:cNvPr>
          <p:cNvSpPr>
            <a:spLocks noGrp="1"/>
          </p:cNvSpPr>
          <p:nvPr>
            <p:ph idx="1"/>
          </p:nvPr>
        </p:nvSpPr>
        <p:spPr>
          <a:xfrm>
            <a:off x="677334" y="1400425"/>
            <a:ext cx="8596668" cy="4614785"/>
          </a:xfrm>
        </p:spPr>
        <p:txBody>
          <a:bodyPr>
            <a:normAutofit/>
          </a:bodyPr>
          <a:lstStyle/>
          <a:p>
            <a:r>
              <a:rPr lang="en-US" dirty="0"/>
              <a:t>The two main hurdles to jump for purposes of the Use Agreement/Contract (on the City-side), are anti-donation and </a:t>
            </a:r>
            <a:r>
              <a:rPr lang="en-US" dirty="0" smtClean="0"/>
              <a:t>procurement.</a:t>
            </a:r>
          </a:p>
          <a:p>
            <a:endParaRPr lang="en-US" dirty="0"/>
          </a:p>
          <a:p>
            <a:endParaRPr lang="en-US" dirty="0" smtClean="0"/>
          </a:p>
          <a:p>
            <a:r>
              <a:rPr lang="en-US" dirty="0" smtClean="0"/>
              <a:t>Procurement </a:t>
            </a:r>
            <a:r>
              <a:rPr lang="en-US" dirty="0"/>
              <a:t>refers to the Rules the City has to follow in order to buy or procure services and goods. </a:t>
            </a:r>
            <a:endParaRPr lang="en-US" dirty="0" smtClean="0"/>
          </a:p>
          <a:p>
            <a:endParaRPr lang="en-US" dirty="0"/>
          </a:p>
          <a:p>
            <a:r>
              <a:rPr lang="en-US" dirty="0" smtClean="0"/>
              <a:t>Anti-donation </a:t>
            </a:r>
            <a:r>
              <a:rPr lang="en-US" dirty="0"/>
              <a:t>refers to the prohibition in the NM Constitution that prevents the government (including the City) from giving money or anything of value to any private entity – even a non-profit entity. </a:t>
            </a:r>
          </a:p>
          <a:p>
            <a:pPr marL="0" indent="0">
              <a:buNone/>
            </a:pPr>
            <a:endParaRPr lang="en-US" dirty="0"/>
          </a:p>
        </p:txBody>
      </p:sp>
    </p:spTree>
    <p:extLst>
      <p:ext uri="{BB962C8B-B14F-4D97-AF65-F5344CB8AC3E}">
        <p14:creationId xmlns:p14="http://schemas.microsoft.com/office/powerpoint/2010/main" val="3526494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301696" cy="6858000"/>
          </a:xfrm>
          <a:prstGeom prst="rect">
            <a:avLst/>
          </a:prstGeom>
        </p:spPr>
      </p:pic>
      <p:sp>
        <p:nvSpPr>
          <p:cNvPr id="6" name="Content Placeholder 5"/>
          <p:cNvSpPr>
            <a:spLocks noGrp="1"/>
          </p:cNvSpPr>
          <p:nvPr>
            <p:ph sz="half" idx="2"/>
          </p:nvPr>
        </p:nvSpPr>
        <p:spPr>
          <a:xfrm>
            <a:off x="5133931" y="1488613"/>
            <a:ext cx="4184034" cy="3880773"/>
          </a:xfrm>
        </p:spPr>
        <p:txBody>
          <a:bodyPr>
            <a:normAutofit/>
          </a:bodyPr>
          <a:lstStyle/>
          <a:p>
            <a:r>
              <a:rPr lang="en-US" dirty="0"/>
              <a:t>This is </a:t>
            </a:r>
            <a:r>
              <a:rPr lang="en-US" dirty="0" smtClean="0"/>
              <a:t>a </a:t>
            </a:r>
            <a:r>
              <a:rPr lang="en-US" dirty="0"/>
              <a:t>flowchart from the State outlining their process for determining Anti-Donation. </a:t>
            </a:r>
          </a:p>
          <a:p>
            <a:endParaRPr lang="en-US" dirty="0"/>
          </a:p>
          <a:p>
            <a:endParaRPr lang="en-US" dirty="0"/>
          </a:p>
          <a:p>
            <a:r>
              <a:rPr lang="en-US" dirty="0"/>
              <a:t>Notice the lack of a link leading from DFA Legal review to Issue Grant Agreement?   That’s not an omission: Legal review can be a long and complicated process. </a:t>
            </a:r>
          </a:p>
        </p:txBody>
      </p:sp>
    </p:spTree>
    <p:extLst>
      <p:ext uri="{BB962C8B-B14F-4D97-AF65-F5344CB8AC3E}">
        <p14:creationId xmlns:p14="http://schemas.microsoft.com/office/powerpoint/2010/main" val="29066258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City Fiscal Agent Application</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4570" y="1930401"/>
            <a:ext cx="5216887" cy="3623706"/>
          </a:xfrm>
        </p:spPr>
      </p:pic>
      <p:sp>
        <p:nvSpPr>
          <p:cNvPr id="5" name="Content Placeholder 4"/>
          <p:cNvSpPr>
            <a:spLocks noGrp="1"/>
          </p:cNvSpPr>
          <p:nvPr>
            <p:ph sz="half" idx="2"/>
          </p:nvPr>
        </p:nvSpPr>
        <p:spPr/>
        <p:txBody>
          <a:bodyPr>
            <a:normAutofit lnSpcReduction="10000"/>
          </a:bodyPr>
          <a:lstStyle/>
          <a:p>
            <a:r>
              <a:rPr lang="en-US" dirty="0"/>
              <a:t>Can be found </a:t>
            </a:r>
            <a:r>
              <a:rPr lang="en-US" dirty="0" smtClean="0"/>
              <a:t>at </a:t>
            </a:r>
            <a:r>
              <a:rPr lang="en-US" u="sng" dirty="0">
                <a:hlinkClick r:id="rId3"/>
              </a:rPr>
              <a:t>https://www.cabq.gov/municipaldevelopment/programs/state-capital-outlay-for-non-profits</a:t>
            </a:r>
            <a:r>
              <a:rPr lang="en-US" dirty="0"/>
              <a:t>​</a:t>
            </a:r>
          </a:p>
          <a:p>
            <a:r>
              <a:rPr lang="en-US" dirty="0"/>
              <a:t>Return by email to </a:t>
            </a:r>
            <a:r>
              <a:rPr lang="en-US" dirty="0">
                <a:hlinkClick r:id="rId4"/>
              </a:rPr>
              <a:t>smaden@cabq.gov</a:t>
            </a:r>
            <a:endParaRPr lang="en-US" dirty="0"/>
          </a:p>
          <a:p>
            <a:r>
              <a:rPr lang="en-US" dirty="0"/>
              <a:t>Please use Subject Line:		 2022-1 FA </a:t>
            </a:r>
            <a:r>
              <a:rPr lang="en-US" i="1" dirty="0"/>
              <a:t>(your org name)</a:t>
            </a:r>
          </a:p>
          <a:p>
            <a:r>
              <a:rPr lang="en-US" dirty="0" smtClean="0"/>
              <a:t>City’s Deadline </a:t>
            </a:r>
            <a:r>
              <a:rPr lang="en-US" dirty="0"/>
              <a:t>to return to Shawn is 12/30/2021 5pm</a:t>
            </a:r>
          </a:p>
          <a:p>
            <a:r>
              <a:rPr lang="en-US" dirty="0"/>
              <a:t>Applications will be sent to sponsoring Department Director and Mayors’ Office for approval</a:t>
            </a:r>
          </a:p>
          <a:p>
            <a:endParaRPr lang="en-US" dirty="0"/>
          </a:p>
        </p:txBody>
      </p:sp>
    </p:spTree>
    <p:extLst>
      <p:ext uri="{BB962C8B-B14F-4D97-AF65-F5344CB8AC3E}">
        <p14:creationId xmlns:p14="http://schemas.microsoft.com/office/powerpoint/2010/main" val="1498919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Application – Project Information Form</a:t>
            </a:r>
            <a:br>
              <a:rPr lang="en-US" dirty="0">
                <a:solidFill>
                  <a:schemeClr val="tx1"/>
                </a:solidFill>
              </a:rPr>
            </a:br>
            <a:r>
              <a:rPr lang="en-US" dirty="0">
                <a:solidFill>
                  <a:schemeClr val="tx1"/>
                </a:solidFill>
              </a:rPr>
              <a:t>Page 3</a:t>
            </a:r>
          </a:p>
        </p:txBody>
      </p:sp>
      <p:sp>
        <p:nvSpPr>
          <p:cNvPr id="4" name="Content Placeholder 3"/>
          <p:cNvSpPr>
            <a:spLocks noGrp="1"/>
          </p:cNvSpPr>
          <p:nvPr>
            <p:ph sz="half" idx="2"/>
          </p:nvPr>
        </p:nvSpPr>
        <p:spPr/>
        <p:txBody>
          <a:bodyPr>
            <a:normAutofit fontScale="92500" lnSpcReduction="20000"/>
          </a:bodyPr>
          <a:lstStyle/>
          <a:p>
            <a:r>
              <a:rPr lang="en-US" dirty="0"/>
              <a:t>Legislative Language used, this is the “Scope” of the project.</a:t>
            </a:r>
          </a:p>
          <a:p>
            <a:endParaRPr lang="en-US" dirty="0" smtClean="0"/>
          </a:p>
          <a:p>
            <a:r>
              <a:rPr lang="en-US" dirty="0" smtClean="0"/>
              <a:t>“Or otherwise improve”/”Or otherwise provide for”</a:t>
            </a:r>
          </a:p>
          <a:p>
            <a:endParaRPr lang="en-US" dirty="0"/>
          </a:p>
          <a:p>
            <a:r>
              <a:rPr lang="en-US" dirty="0" smtClean="0"/>
              <a:t>“for”</a:t>
            </a:r>
          </a:p>
          <a:p>
            <a:endParaRPr lang="en-US" dirty="0"/>
          </a:p>
          <a:p>
            <a:r>
              <a:rPr lang="en-US" dirty="0" smtClean="0"/>
              <a:t>“to acquire land, right of way, construct, equip, furnish, install, and otherwise provide for a teen homeless shelter in Albuquerque in Bernalillo County.”</a:t>
            </a:r>
            <a:endParaRPr lang="en-US" dirty="0"/>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687" y="2242037"/>
            <a:ext cx="5083794" cy="3158861"/>
          </a:xfrm>
        </p:spPr>
      </p:pic>
    </p:spTree>
    <p:extLst>
      <p:ext uri="{BB962C8B-B14F-4D97-AF65-F5344CB8AC3E}">
        <p14:creationId xmlns:p14="http://schemas.microsoft.com/office/powerpoint/2010/main" val="27954266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Scope vs Scope</a:t>
            </a:r>
          </a:p>
        </p:txBody>
      </p:sp>
      <p:sp>
        <p:nvSpPr>
          <p:cNvPr id="3" name="Content Placeholder 2"/>
          <p:cNvSpPr>
            <a:spLocks noGrp="1"/>
          </p:cNvSpPr>
          <p:nvPr>
            <p:ph idx="1"/>
          </p:nvPr>
        </p:nvSpPr>
        <p:spPr/>
        <p:txBody>
          <a:bodyPr>
            <a:normAutofit fontScale="92500"/>
          </a:bodyPr>
          <a:lstStyle/>
          <a:p>
            <a:r>
              <a:rPr lang="en-US" dirty="0"/>
              <a:t>The Scope of your project, as defined by the spending bill “legislative language” is NOT the “Scope of Services” in your Use Agreement with the City.</a:t>
            </a:r>
          </a:p>
          <a:p>
            <a:r>
              <a:rPr lang="en-US" dirty="0"/>
              <a:t>The Scope of your project defines what the Capital Outlay may legally be used for.  This is what is placed in your City FA Application and the Online Capital Outlay Portal.</a:t>
            </a:r>
          </a:p>
          <a:p>
            <a:pPr lvl="1"/>
            <a:r>
              <a:rPr lang="en-US" dirty="0"/>
              <a:t>i.e. to purchase, modify, and equip hot food delivery trucks in ABQ in Bernalillo </a:t>
            </a:r>
            <a:r>
              <a:rPr lang="en-US" dirty="0" smtClean="0"/>
              <a:t>County</a:t>
            </a:r>
            <a:endParaRPr lang="en-US" dirty="0"/>
          </a:p>
          <a:p>
            <a:r>
              <a:rPr lang="en-US" dirty="0"/>
              <a:t>The Scope of Services in your Use Agreement is the description of the services that you will provide for the City in return for use of the equipment/facilities purchased by said Capital funds.</a:t>
            </a:r>
          </a:p>
          <a:p>
            <a:pPr lvl="1"/>
            <a:r>
              <a:rPr lang="en-US" dirty="0"/>
              <a:t>i.e. </a:t>
            </a:r>
            <a:r>
              <a:rPr lang="en-US" dirty="0" err="1"/>
              <a:t>KindFolks</a:t>
            </a:r>
            <a:r>
              <a:rPr lang="en-US" dirty="0"/>
              <a:t> shall shelter, feed, and support homeless teens, up to 5 at a time, at the rate of $30/person/day for the Family and Community Services Department of the City of Albuquerque. Feeding shall be 3 hot meals, support shall be access to social services, behavioral health, and tutoring…  </a:t>
            </a:r>
          </a:p>
        </p:txBody>
      </p:sp>
    </p:spTree>
    <p:extLst>
      <p:ext uri="{BB962C8B-B14F-4D97-AF65-F5344CB8AC3E}">
        <p14:creationId xmlns:p14="http://schemas.microsoft.com/office/powerpoint/2010/main" val="26226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Application – Previous Capital Outlay Identification Form, Page 4</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5087" y="2444262"/>
            <a:ext cx="5205914" cy="2769870"/>
          </a:xfrm>
        </p:spPr>
      </p:pic>
      <p:sp>
        <p:nvSpPr>
          <p:cNvPr id="4" name="Content Placeholder 3"/>
          <p:cNvSpPr>
            <a:spLocks noGrp="1"/>
          </p:cNvSpPr>
          <p:nvPr>
            <p:ph sz="half" idx="2"/>
          </p:nvPr>
        </p:nvSpPr>
        <p:spPr/>
        <p:txBody>
          <a:bodyPr/>
          <a:lstStyle/>
          <a:p>
            <a:r>
              <a:rPr lang="en-US" dirty="0"/>
              <a:t>ALL previous Capital Outlay funding requests that have been signed into law by the Governor AND are still in process of being expended or approved</a:t>
            </a:r>
            <a:r>
              <a:rPr lang="en-US" dirty="0" smtClean="0"/>
              <a:t>.</a:t>
            </a:r>
          </a:p>
          <a:p>
            <a:endParaRPr lang="en-US" dirty="0"/>
          </a:p>
          <a:p>
            <a:endParaRPr lang="en-US" dirty="0"/>
          </a:p>
          <a:p>
            <a:r>
              <a:rPr lang="en-US" dirty="0"/>
              <a:t>Do not include projects/funding that have been completed</a:t>
            </a:r>
            <a:r>
              <a:rPr lang="en-US" dirty="0" smtClean="0"/>
              <a:t>.</a:t>
            </a:r>
            <a:endParaRPr lang="en-US" dirty="0"/>
          </a:p>
        </p:txBody>
      </p:sp>
    </p:spTree>
    <p:extLst>
      <p:ext uri="{BB962C8B-B14F-4D97-AF65-F5344CB8AC3E}">
        <p14:creationId xmlns:p14="http://schemas.microsoft.com/office/powerpoint/2010/main" val="504509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Online Application</a:t>
            </a:r>
            <a:endParaRPr lang="en-US" dirty="0">
              <a:solidFill>
                <a:schemeClr val="tx1"/>
              </a:solidFill>
            </a:endParaRPr>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2559" y="1336431"/>
            <a:ext cx="5191728" cy="4630183"/>
          </a:xfrm>
        </p:spPr>
      </p:pic>
      <p:sp>
        <p:nvSpPr>
          <p:cNvPr id="4" name="Content Placeholder 3"/>
          <p:cNvSpPr>
            <a:spLocks noGrp="1"/>
          </p:cNvSpPr>
          <p:nvPr>
            <p:ph sz="half" idx="2"/>
          </p:nvPr>
        </p:nvSpPr>
        <p:spPr>
          <a:xfrm>
            <a:off x="5089970" y="1336431"/>
            <a:ext cx="4184034" cy="4704931"/>
          </a:xfrm>
        </p:spPr>
        <p:txBody>
          <a:bodyPr>
            <a:normAutofit fontScale="85000" lnSpcReduction="20000"/>
          </a:bodyPr>
          <a:lstStyle/>
          <a:p>
            <a:r>
              <a:rPr lang="en-US" dirty="0"/>
              <a:t>This is mostly </a:t>
            </a:r>
            <a:r>
              <a:rPr lang="en-US" dirty="0" smtClean="0"/>
              <a:t>self-explanatory</a:t>
            </a:r>
            <a:r>
              <a:rPr lang="en-US" dirty="0"/>
              <a:t>, but here are a few things to know:</a:t>
            </a:r>
          </a:p>
          <a:p>
            <a:pPr lvl="1"/>
            <a:r>
              <a:rPr lang="en-US" dirty="0"/>
              <a:t>Line 1 – </a:t>
            </a:r>
            <a:r>
              <a:rPr lang="en-US" i="1" dirty="0"/>
              <a:t>Leave Blank</a:t>
            </a:r>
          </a:p>
          <a:p>
            <a:pPr lvl="1"/>
            <a:r>
              <a:rPr lang="en-US" dirty="0"/>
              <a:t>Line 6 – </a:t>
            </a:r>
            <a:r>
              <a:rPr lang="en-US" i="1" dirty="0"/>
              <a:t>Albuquerque</a:t>
            </a:r>
          </a:p>
          <a:p>
            <a:pPr lvl="1"/>
            <a:r>
              <a:rPr lang="en-US" dirty="0"/>
              <a:t>Line 7 – </a:t>
            </a:r>
            <a:r>
              <a:rPr lang="en-US" i="1" dirty="0" smtClean="0"/>
              <a:t>Albuquerque</a:t>
            </a:r>
            <a:endParaRPr lang="en-US" i="1" dirty="0"/>
          </a:p>
          <a:p>
            <a:pPr lvl="1"/>
            <a:r>
              <a:rPr lang="en-US" dirty="0"/>
              <a:t>Line 8 – </a:t>
            </a:r>
            <a:r>
              <a:rPr lang="en-US" i="1" dirty="0" smtClean="0"/>
              <a:t>Albuquerque</a:t>
            </a:r>
          </a:p>
          <a:p>
            <a:pPr lvl="1"/>
            <a:r>
              <a:rPr lang="en-US" i="1" dirty="0" smtClean="0"/>
              <a:t>Line 9 – Albuquerque</a:t>
            </a:r>
          </a:p>
          <a:p>
            <a:pPr lvl="2"/>
            <a:r>
              <a:rPr lang="en-US" i="1" dirty="0" smtClean="0"/>
              <a:t>Unless outside City limits, then Bernalillo County</a:t>
            </a:r>
            <a:endParaRPr lang="en-US" i="1" dirty="0"/>
          </a:p>
          <a:p>
            <a:pPr lvl="1"/>
            <a:r>
              <a:rPr lang="en-US" dirty="0"/>
              <a:t>Line 12 – This is the Scope of your </a:t>
            </a:r>
            <a:r>
              <a:rPr lang="en-US" dirty="0" smtClean="0"/>
              <a:t>project</a:t>
            </a:r>
          </a:p>
          <a:p>
            <a:pPr lvl="2"/>
            <a:r>
              <a:rPr lang="en-US" dirty="0" smtClean="0"/>
              <a:t>To Acquire, plan, design, build…</a:t>
            </a:r>
          </a:p>
          <a:p>
            <a:pPr lvl="1"/>
            <a:r>
              <a:rPr lang="en-US" dirty="0" smtClean="0"/>
              <a:t>Line </a:t>
            </a:r>
            <a:r>
              <a:rPr lang="en-US" dirty="0"/>
              <a:t>13 – Construct/Acquire/Renovate/Expand are most common</a:t>
            </a:r>
          </a:p>
          <a:p>
            <a:pPr lvl="1"/>
            <a:r>
              <a:rPr lang="en-US" dirty="0"/>
              <a:t>Line 21 – choose </a:t>
            </a:r>
            <a:r>
              <a:rPr lang="en-US" dirty="0" smtClean="0"/>
              <a:t>only 1</a:t>
            </a:r>
            <a:r>
              <a:rPr lang="en-US" dirty="0"/>
              <a:t>; A is most common, </a:t>
            </a:r>
            <a:r>
              <a:rPr lang="en-US" dirty="0" smtClean="0"/>
              <a:t>vehicle purchase is </a:t>
            </a:r>
            <a:r>
              <a:rPr lang="en-US" dirty="0"/>
              <a:t>B</a:t>
            </a:r>
            <a:r>
              <a:rPr lang="en-US" dirty="0" smtClean="0"/>
              <a:t>.</a:t>
            </a:r>
          </a:p>
          <a:p>
            <a:pPr lvl="1"/>
            <a:r>
              <a:rPr lang="en-US" dirty="0" smtClean="0"/>
              <a:t>Line 22 – Be Selective!</a:t>
            </a:r>
            <a:endParaRPr lang="en-US" dirty="0"/>
          </a:p>
          <a:p>
            <a:endParaRPr lang="en-US" dirty="0"/>
          </a:p>
        </p:txBody>
      </p:sp>
    </p:spTree>
    <p:extLst>
      <p:ext uri="{BB962C8B-B14F-4D97-AF65-F5344CB8AC3E}">
        <p14:creationId xmlns:p14="http://schemas.microsoft.com/office/powerpoint/2010/main" val="3755994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Email the City</a:t>
            </a:r>
            <a:endParaRPr lang="en-US" dirty="0">
              <a:solidFill>
                <a:schemeClr val="tx1"/>
              </a:solidFill>
            </a:endParaRPr>
          </a:p>
        </p:txBody>
      </p:sp>
      <p:sp>
        <p:nvSpPr>
          <p:cNvPr id="4" name="Content Placeholder 3"/>
          <p:cNvSpPr>
            <a:spLocks noGrp="1"/>
          </p:cNvSpPr>
          <p:nvPr>
            <p:ph sz="half" idx="2"/>
          </p:nvPr>
        </p:nvSpPr>
        <p:spPr/>
        <p:txBody>
          <a:bodyPr>
            <a:normAutofit/>
          </a:bodyPr>
          <a:lstStyle/>
          <a:p>
            <a:r>
              <a:rPr lang="en-US" dirty="0" smtClean="0"/>
              <a:t>When asked to print the summary as shown, please download as PDF and send it to </a:t>
            </a:r>
            <a:r>
              <a:rPr lang="en-US" dirty="0" smtClean="0">
                <a:hlinkClick r:id="rId2"/>
              </a:rPr>
              <a:t>smaden@cabq.gov</a:t>
            </a:r>
            <a:r>
              <a:rPr lang="en-US" dirty="0" smtClean="0"/>
              <a:t> using the same subject line 2022-1 FA </a:t>
            </a:r>
            <a:r>
              <a:rPr lang="en-US" i="1" dirty="0" err="1" smtClean="0"/>
              <a:t>yourorgname</a:t>
            </a:r>
            <a:r>
              <a:rPr lang="en-US" dirty="0" smtClean="0"/>
              <a:t> </a:t>
            </a:r>
          </a:p>
          <a:p>
            <a:endParaRPr lang="en-US" dirty="0"/>
          </a:p>
          <a:p>
            <a:endParaRPr lang="en-US" dirty="0" smtClean="0"/>
          </a:p>
          <a:p>
            <a:r>
              <a:rPr lang="en-US" dirty="0" smtClean="0"/>
              <a:t>At a minimum, please email me the LCS Project ID number.  This makes it </a:t>
            </a:r>
            <a:r>
              <a:rPr lang="en-US" b="1" dirty="0" smtClean="0"/>
              <a:t>much</a:t>
            </a:r>
            <a:r>
              <a:rPr lang="en-US" dirty="0" smtClean="0"/>
              <a:t> easier for us to track, as there are typically over 2000 entries in the bill. </a:t>
            </a:r>
            <a:endParaRPr lang="en-US" dirty="0"/>
          </a:p>
        </p:txBody>
      </p:sp>
      <p:pic>
        <p:nvPicPr>
          <p:cNvPr id="11" name="Content Placeholder 10"/>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0" y="1249901"/>
            <a:ext cx="5089970" cy="4792125"/>
          </a:xfrm>
        </p:spPr>
      </p:pic>
    </p:spTree>
    <p:extLst>
      <p:ext uri="{BB962C8B-B14F-4D97-AF65-F5344CB8AC3E}">
        <p14:creationId xmlns:p14="http://schemas.microsoft.com/office/powerpoint/2010/main" val="172234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Contacts and Introduction</a:t>
            </a:r>
            <a:endParaRPr lang="en-US" dirty="0">
              <a:solidFill>
                <a:schemeClr val="tx1"/>
              </a:solidFill>
            </a:endParaRPr>
          </a:p>
        </p:txBody>
      </p:sp>
      <p:sp>
        <p:nvSpPr>
          <p:cNvPr id="3" name="Content Placeholder 2"/>
          <p:cNvSpPr>
            <a:spLocks noGrp="1"/>
          </p:cNvSpPr>
          <p:nvPr>
            <p:ph idx="1"/>
          </p:nvPr>
        </p:nvSpPr>
        <p:spPr>
          <a:xfrm>
            <a:off x="677334" y="2197165"/>
            <a:ext cx="8596668" cy="3880773"/>
          </a:xfrm>
        </p:spPr>
        <p:txBody>
          <a:bodyPr>
            <a:normAutofit/>
          </a:bodyPr>
          <a:lstStyle/>
          <a:p>
            <a:r>
              <a:rPr lang="en-US" sz="2400" dirty="0" smtClean="0"/>
              <a:t>Shawn Maden</a:t>
            </a:r>
          </a:p>
          <a:p>
            <a:pPr marL="457200" lvl="1" indent="0">
              <a:buNone/>
            </a:pPr>
            <a:r>
              <a:rPr lang="en-US" sz="2400" dirty="0" smtClean="0"/>
              <a:t>Strategic Program </a:t>
            </a:r>
            <a:r>
              <a:rPr lang="en-US" sz="2400" dirty="0" err="1" smtClean="0"/>
              <a:t>Mgr</a:t>
            </a:r>
            <a:r>
              <a:rPr lang="en-US" sz="2400" dirty="0" smtClean="0"/>
              <a:t> – </a:t>
            </a:r>
            <a:r>
              <a:rPr lang="en-US" sz="2400" dirty="0" smtClean="0">
                <a:hlinkClick r:id="rId2"/>
              </a:rPr>
              <a:t>smaden@cabq.gov</a:t>
            </a:r>
            <a:r>
              <a:rPr lang="en-US" sz="2400" dirty="0" smtClean="0"/>
              <a:t> - 505-768-3616</a:t>
            </a:r>
          </a:p>
          <a:p>
            <a:endParaRPr lang="en-US" sz="2400" dirty="0"/>
          </a:p>
          <a:p>
            <a:r>
              <a:rPr lang="en-US" sz="2400" dirty="0" smtClean="0"/>
              <a:t>Mark Motsko</a:t>
            </a:r>
          </a:p>
          <a:p>
            <a:pPr marL="457200" lvl="1" indent="0">
              <a:buNone/>
            </a:pPr>
            <a:r>
              <a:rPr lang="en-US" sz="2400" dirty="0" smtClean="0"/>
              <a:t>CIP Official – </a:t>
            </a:r>
            <a:r>
              <a:rPr lang="en-US" sz="2400" dirty="0" smtClean="0">
                <a:hlinkClick r:id="rId3"/>
              </a:rPr>
              <a:t>mmotsko@cabq.gov</a:t>
            </a:r>
            <a:r>
              <a:rPr lang="en-US" sz="2400" dirty="0" smtClean="0"/>
              <a:t> – 505-768-3832</a:t>
            </a:r>
          </a:p>
          <a:p>
            <a:pPr marL="457200" lvl="1" indent="0">
              <a:buNone/>
            </a:pPr>
            <a:endParaRPr lang="en-US" sz="2400" dirty="0"/>
          </a:p>
          <a:p>
            <a:pPr marL="0" indent="0">
              <a:buNone/>
            </a:pPr>
            <a:endParaRPr lang="en-US" sz="2400" dirty="0"/>
          </a:p>
        </p:txBody>
      </p:sp>
    </p:spTree>
    <p:extLst>
      <p:ext uri="{BB962C8B-B14F-4D97-AF65-F5344CB8AC3E}">
        <p14:creationId xmlns:p14="http://schemas.microsoft.com/office/powerpoint/2010/main" val="190275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DFA/</a:t>
            </a:r>
            <a:r>
              <a:rPr lang="en-US" dirty="0" err="1">
                <a:solidFill>
                  <a:schemeClr val="tx1"/>
                </a:solidFill>
              </a:rPr>
              <a:t>SBoF</a:t>
            </a:r>
            <a:r>
              <a:rPr lang="en-US" dirty="0">
                <a:solidFill>
                  <a:schemeClr val="tx1"/>
                </a:solidFill>
              </a:rPr>
              <a:t> Questionnaires and Follow-Up</a:t>
            </a:r>
          </a:p>
        </p:txBody>
      </p:sp>
      <p:sp>
        <p:nvSpPr>
          <p:cNvPr id="3" name="Content Placeholder 2"/>
          <p:cNvSpPr>
            <a:spLocks noGrp="1"/>
          </p:cNvSpPr>
          <p:nvPr>
            <p:ph idx="1"/>
          </p:nvPr>
        </p:nvSpPr>
        <p:spPr>
          <a:xfrm>
            <a:off x="677334" y="2655277"/>
            <a:ext cx="8596668" cy="3386085"/>
          </a:xfrm>
        </p:spPr>
        <p:txBody>
          <a:bodyPr/>
          <a:lstStyle/>
          <a:p>
            <a:r>
              <a:rPr lang="en-US" dirty="0"/>
              <a:t>Questionnaires must be filled out online at </a:t>
            </a:r>
            <a:r>
              <a:rPr lang="en-US" dirty="0">
                <a:hlinkClick r:id="rId3"/>
              </a:rPr>
              <a:t>https://</a:t>
            </a:r>
            <a:r>
              <a:rPr lang="en-US" dirty="0" smtClean="0">
                <a:hlinkClick r:id="rId3"/>
              </a:rPr>
              <a:t>www.state.nm.us/capitalprojects/index.jsp</a:t>
            </a:r>
            <a:endParaRPr lang="en-US" dirty="0" smtClean="0"/>
          </a:p>
          <a:p>
            <a:endParaRPr lang="en-US" dirty="0"/>
          </a:p>
          <a:p>
            <a:r>
              <a:rPr lang="en-US" dirty="0"/>
              <a:t>They will follow up with additional questions in </a:t>
            </a:r>
            <a:r>
              <a:rPr lang="en-US" dirty="0" smtClean="0"/>
              <a:t>CPMS</a:t>
            </a:r>
          </a:p>
          <a:p>
            <a:endParaRPr lang="en-US" dirty="0"/>
          </a:p>
          <a:p>
            <a:r>
              <a:rPr lang="en-US" dirty="0"/>
              <a:t>Prior to project inclusion for Bond Sale, DFA/</a:t>
            </a:r>
            <a:r>
              <a:rPr lang="en-US" dirty="0" err="1"/>
              <a:t>SBoF</a:t>
            </a:r>
            <a:r>
              <a:rPr lang="en-US" dirty="0"/>
              <a:t> will look into each project to assess compliance. </a:t>
            </a:r>
            <a:r>
              <a:rPr lang="en-US" u="sng" dirty="0"/>
              <a:t>Projects not meeting requirements will not be included in Bond Sales until all proof is provided</a:t>
            </a:r>
            <a:r>
              <a:rPr lang="en-US" u="sng" dirty="0" smtClean="0"/>
              <a:t>.</a:t>
            </a:r>
            <a:endParaRPr lang="en-US" u="sng" dirty="0"/>
          </a:p>
          <a:p>
            <a:pPr lvl="1"/>
            <a:r>
              <a:rPr lang="en-US" dirty="0"/>
              <a:t>This includes Use Agreements/Contracts with City.</a:t>
            </a:r>
          </a:p>
          <a:p>
            <a:pPr lvl="1"/>
            <a:endParaRPr lang="en-US" dirty="0"/>
          </a:p>
        </p:txBody>
      </p:sp>
    </p:spTree>
    <p:extLst>
      <p:ext uri="{BB962C8B-B14F-4D97-AF65-F5344CB8AC3E}">
        <p14:creationId xmlns:p14="http://schemas.microsoft.com/office/powerpoint/2010/main" val="930801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Wait, a.k.a. “Where’s </a:t>
            </a:r>
            <a:r>
              <a:rPr lang="en-US" dirty="0" smtClean="0">
                <a:solidFill>
                  <a:schemeClr val="tx1"/>
                </a:solidFill>
              </a:rPr>
              <a:t>the </a:t>
            </a:r>
            <a:r>
              <a:rPr lang="en-US" dirty="0">
                <a:solidFill>
                  <a:schemeClr val="tx1"/>
                </a:solidFill>
              </a:rPr>
              <a:t>money?”</a:t>
            </a:r>
          </a:p>
        </p:txBody>
      </p:sp>
      <p:sp>
        <p:nvSpPr>
          <p:cNvPr id="3" name="Content Placeholder 2"/>
          <p:cNvSpPr>
            <a:spLocks noGrp="1"/>
          </p:cNvSpPr>
          <p:nvPr>
            <p:ph idx="1"/>
          </p:nvPr>
        </p:nvSpPr>
        <p:spPr>
          <a:xfrm>
            <a:off x="677334" y="2426677"/>
            <a:ext cx="8596668" cy="3490546"/>
          </a:xfrm>
        </p:spPr>
        <p:txBody>
          <a:bodyPr>
            <a:normAutofit/>
          </a:bodyPr>
          <a:lstStyle/>
          <a:p>
            <a:r>
              <a:rPr lang="en-US" dirty="0"/>
              <a:t>Even if the bill passes permitting your Organization to receive Capital funding, those funds WILL NOT be released until DFA/</a:t>
            </a:r>
            <a:r>
              <a:rPr lang="en-US" dirty="0" err="1"/>
              <a:t>SBoF</a:t>
            </a:r>
            <a:r>
              <a:rPr lang="en-US" dirty="0"/>
              <a:t> ensures the project meets State Law.</a:t>
            </a:r>
          </a:p>
          <a:p>
            <a:endParaRPr lang="en-US" dirty="0" smtClean="0"/>
          </a:p>
          <a:p>
            <a:endParaRPr lang="en-US" dirty="0"/>
          </a:p>
          <a:p>
            <a:r>
              <a:rPr lang="en-US" dirty="0" smtClean="0"/>
              <a:t>You </a:t>
            </a:r>
            <a:r>
              <a:rPr lang="en-US" dirty="0"/>
              <a:t>will need to be proactive, but patient, regarding the process of obtaining funding, especially with the upcoming session.</a:t>
            </a:r>
          </a:p>
          <a:p>
            <a:pPr lvl="2"/>
            <a:endParaRPr lang="en-US" dirty="0"/>
          </a:p>
        </p:txBody>
      </p:sp>
    </p:spTree>
    <p:extLst>
      <p:ext uri="{BB962C8B-B14F-4D97-AF65-F5344CB8AC3E}">
        <p14:creationId xmlns:p14="http://schemas.microsoft.com/office/powerpoint/2010/main" val="18028517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The Wait, pt. 2</a:t>
            </a:r>
          </a:p>
        </p:txBody>
      </p:sp>
      <p:sp>
        <p:nvSpPr>
          <p:cNvPr id="3" name="Content Placeholder 2"/>
          <p:cNvSpPr>
            <a:spLocks noGrp="1"/>
          </p:cNvSpPr>
          <p:nvPr>
            <p:ph idx="1"/>
          </p:nvPr>
        </p:nvSpPr>
        <p:spPr/>
        <p:txBody>
          <a:bodyPr>
            <a:normAutofit/>
          </a:bodyPr>
          <a:lstStyle/>
          <a:p>
            <a:r>
              <a:rPr lang="en-US" dirty="0"/>
              <a:t>Funds are approved for sale in an upcoming bond by DFA/</a:t>
            </a:r>
            <a:r>
              <a:rPr lang="en-US" dirty="0" err="1"/>
              <a:t>SBoF</a:t>
            </a:r>
            <a:r>
              <a:rPr lang="en-US" dirty="0"/>
              <a:t> after their requirements are met.</a:t>
            </a:r>
          </a:p>
          <a:p>
            <a:pPr lvl="1"/>
            <a:r>
              <a:rPr lang="en-US" dirty="0"/>
              <a:t>Waiting for funds to be approved by the Governor to begin communication with City Departments will greatly slow the process</a:t>
            </a:r>
            <a:r>
              <a:rPr lang="en-US" dirty="0" smtClean="0"/>
              <a:t>.</a:t>
            </a:r>
          </a:p>
          <a:p>
            <a:pPr lvl="1"/>
            <a:endParaRPr lang="en-US" dirty="0"/>
          </a:p>
          <a:p>
            <a:r>
              <a:rPr lang="en-US" dirty="0"/>
              <a:t>The State sells bonds twice a year, typically June and December.</a:t>
            </a:r>
          </a:p>
          <a:p>
            <a:pPr lvl="1"/>
            <a:r>
              <a:rPr lang="en-US" dirty="0"/>
              <a:t>If you’re not ready by the first sale, you’ll be waiting until the next, at least. Remember that the date of sale begins the 6mo/5% and 3y/85% reversion timeline.</a:t>
            </a:r>
          </a:p>
          <a:p>
            <a:endParaRPr lang="en-US" dirty="0"/>
          </a:p>
        </p:txBody>
      </p:sp>
    </p:spTree>
    <p:extLst>
      <p:ext uri="{BB962C8B-B14F-4D97-AF65-F5344CB8AC3E}">
        <p14:creationId xmlns:p14="http://schemas.microsoft.com/office/powerpoint/2010/main" val="15545491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Notice of Obligation</a:t>
            </a:r>
            <a:br>
              <a:rPr lang="en-US" dirty="0">
                <a:solidFill>
                  <a:schemeClr val="tx1"/>
                </a:solidFill>
              </a:rPr>
            </a:br>
            <a:r>
              <a:rPr lang="en-US" sz="1800" dirty="0">
                <a:solidFill>
                  <a:schemeClr val="tx1"/>
                </a:solidFill>
              </a:rPr>
              <a:t>This is essentially the process between the City and the State after Funds are approved for sale by DFA/</a:t>
            </a:r>
            <a:r>
              <a:rPr lang="en-US" sz="1800" dirty="0" err="1">
                <a:solidFill>
                  <a:schemeClr val="tx1"/>
                </a:solidFill>
              </a:rPr>
              <a:t>SBoF</a:t>
            </a:r>
            <a:endParaRPr lang="en-US" sz="1800" dirty="0">
              <a:solidFill>
                <a:schemeClr val="tx1"/>
              </a:solidFill>
            </a:endParaRPr>
          </a:p>
        </p:txBody>
      </p:sp>
      <p:sp>
        <p:nvSpPr>
          <p:cNvPr id="3" name="Content Placeholder 2"/>
          <p:cNvSpPr>
            <a:spLocks noGrp="1"/>
          </p:cNvSpPr>
          <p:nvPr>
            <p:ph idx="1"/>
          </p:nvPr>
        </p:nvSpPr>
        <p:spPr/>
        <p:txBody>
          <a:bodyPr>
            <a:normAutofit/>
          </a:bodyPr>
          <a:lstStyle/>
          <a:p>
            <a:r>
              <a:rPr lang="en-US" dirty="0"/>
              <a:t>After a Bond is sold, the </a:t>
            </a:r>
            <a:r>
              <a:rPr lang="en-US" dirty="0" err="1"/>
              <a:t>NoO</a:t>
            </a:r>
            <a:r>
              <a:rPr lang="en-US" dirty="0"/>
              <a:t> Process is followed to disburse funds.</a:t>
            </a:r>
          </a:p>
          <a:p>
            <a:r>
              <a:rPr lang="en-US" dirty="0"/>
              <a:t>Step 1: Grantee (City) ensures that work performed is reimbursable under the terms of the grant </a:t>
            </a:r>
          </a:p>
          <a:p>
            <a:r>
              <a:rPr lang="en-US" dirty="0"/>
              <a:t>Step 2: Grantee procures 3</a:t>
            </a:r>
            <a:r>
              <a:rPr lang="en-US" baseline="30000" dirty="0"/>
              <a:t>rd</a:t>
            </a:r>
            <a:r>
              <a:rPr lang="en-US" dirty="0"/>
              <a:t> party vendor using State or </a:t>
            </a:r>
            <a:r>
              <a:rPr lang="en-US" u="sng" dirty="0"/>
              <a:t>local procurement code</a:t>
            </a:r>
          </a:p>
          <a:p>
            <a:pPr lvl="1"/>
            <a:r>
              <a:rPr lang="en-US" dirty="0" smtClean="0"/>
              <a:t>Submit </a:t>
            </a:r>
            <a:r>
              <a:rPr lang="en-US" dirty="0"/>
              <a:t>3</a:t>
            </a:r>
            <a:r>
              <a:rPr lang="en-US" baseline="30000" dirty="0"/>
              <a:t>rd</a:t>
            </a:r>
            <a:r>
              <a:rPr lang="en-US" dirty="0"/>
              <a:t> Party vendor information “as soon as possible after execution by the 3</a:t>
            </a:r>
            <a:r>
              <a:rPr lang="en-US" baseline="30000" dirty="0"/>
              <a:t>rd</a:t>
            </a:r>
            <a:r>
              <a:rPr lang="en-US" dirty="0"/>
              <a:t> Party but prior to execution by the Grantee.”</a:t>
            </a:r>
          </a:p>
          <a:p>
            <a:r>
              <a:rPr lang="en-US" dirty="0"/>
              <a:t>Step 3: Grantee completes and submits:</a:t>
            </a:r>
          </a:p>
          <a:p>
            <a:pPr lvl="1"/>
            <a:r>
              <a:rPr lang="en-US" dirty="0"/>
              <a:t>a. proof of procurement (quotes, copy of bids, RPF, etc.)</a:t>
            </a:r>
          </a:p>
          <a:p>
            <a:pPr lvl="1"/>
            <a:r>
              <a:rPr lang="en-US" dirty="0"/>
              <a:t>b. completed </a:t>
            </a:r>
            <a:r>
              <a:rPr lang="en-US" dirty="0" err="1"/>
              <a:t>NoO</a:t>
            </a:r>
            <a:endParaRPr lang="en-US" dirty="0"/>
          </a:p>
        </p:txBody>
      </p:sp>
    </p:spTree>
    <p:extLst>
      <p:ext uri="{BB962C8B-B14F-4D97-AF65-F5344CB8AC3E}">
        <p14:creationId xmlns:p14="http://schemas.microsoft.com/office/powerpoint/2010/main" val="5147286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Notice of Obligation, Pt. 2</a:t>
            </a:r>
          </a:p>
        </p:txBody>
      </p:sp>
      <p:sp>
        <p:nvSpPr>
          <p:cNvPr id="3" name="Content Placeholder 2"/>
          <p:cNvSpPr>
            <a:spLocks noGrp="1"/>
          </p:cNvSpPr>
          <p:nvPr>
            <p:ph idx="1"/>
          </p:nvPr>
        </p:nvSpPr>
        <p:spPr/>
        <p:txBody>
          <a:bodyPr>
            <a:normAutofit fontScale="92500" lnSpcReduction="10000"/>
          </a:bodyPr>
          <a:lstStyle/>
          <a:p>
            <a:r>
              <a:rPr lang="en-US" dirty="0"/>
              <a:t>Step 4: Agency (DFA/</a:t>
            </a:r>
            <a:r>
              <a:rPr lang="en-US" dirty="0" err="1"/>
              <a:t>SBoF</a:t>
            </a:r>
            <a:r>
              <a:rPr lang="en-US" dirty="0"/>
              <a:t>) will verify:</a:t>
            </a:r>
          </a:p>
          <a:p>
            <a:pPr lvl="1"/>
            <a:r>
              <a:rPr lang="en-US" dirty="0"/>
              <a:t>a. proposed purchase is consistent with authorized language of grant</a:t>
            </a:r>
          </a:p>
          <a:p>
            <a:pPr lvl="1"/>
            <a:r>
              <a:rPr lang="en-US" dirty="0"/>
              <a:t>b. scope of work is reimbursable under NMAC 2.61.6.8 (Scope)</a:t>
            </a:r>
          </a:p>
          <a:p>
            <a:pPr lvl="1"/>
            <a:r>
              <a:rPr lang="en-US" dirty="0"/>
              <a:t>c. budget</a:t>
            </a:r>
          </a:p>
          <a:p>
            <a:pPr lvl="1"/>
            <a:r>
              <a:rPr lang="en-US" dirty="0"/>
              <a:t>d. 3</a:t>
            </a:r>
            <a:r>
              <a:rPr lang="en-US" baseline="30000" dirty="0"/>
              <a:t>rd</a:t>
            </a:r>
            <a:r>
              <a:rPr lang="en-US" dirty="0"/>
              <a:t> party was procured properly</a:t>
            </a:r>
          </a:p>
          <a:p>
            <a:r>
              <a:rPr lang="en-US" dirty="0"/>
              <a:t>Step 5: Once Agency determines 3</a:t>
            </a:r>
            <a:r>
              <a:rPr lang="en-US" baseline="30000" dirty="0"/>
              <a:t>rd</a:t>
            </a:r>
            <a:r>
              <a:rPr lang="en-US" dirty="0"/>
              <a:t> party agreement and </a:t>
            </a:r>
            <a:r>
              <a:rPr lang="en-US" dirty="0" err="1"/>
              <a:t>NoO</a:t>
            </a:r>
            <a:r>
              <a:rPr lang="en-US" dirty="0"/>
              <a:t> meet criteria, Agency signs </a:t>
            </a:r>
            <a:r>
              <a:rPr lang="en-US" dirty="0" err="1"/>
              <a:t>NoO</a:t>
            </a:r>
            <a:r>
              <a:rPr lang="en-US" dirty="0"/>
              <a:t> and processes the paperwork for encumbrance.</a:t>
            </a:r>
          </a:p>
          <a:p>
            <a:r>
              <a:rPr lang="en-US" dirty="0"/>
              <a:t>Step 6: Agency issues a Purchase Order to encumber funds for the amount indicated by </a:t>
            </a:r>
            <a:r>
              <a:rPr lang="en-US" dirty="0" err="1"/>
              <a:t>NoO</a:t>
            </a:r>
            <a:r>
              <a:rPr lang="en-US" dirty="0"/>
              <a:t>.</a:t>
            </a:r>
          </a:p>
          <a:p>
            <a:r>
              <a:rPr lang="en-US" dirty="0"/>
              <a:t>Step 7: Once the funds are encumbered, Agency will return a copy of the approved </a:t>
            </a:r>
            <a:r>
              <a:rPr lang="en-US" dirty="0" err="1"/>
              <a:t>NoO</a:t>
            </a:r>
            <a:r>
              <a:rPr lang="en-US" dirty="0"/>
              <a:t> to Grantee.</a:t>
            </a:r>
          </a:p>
          <a:p>
            <a:r>
              <a:rPr lang="en-US" dirty="0"/>
              <a:t>Step 8: Grantee can receive invoice and make payments.</a:t>
            </a:r>
          </a:p>
        </p:txBody>
      </p:sp>
    </p:spTree>
    <p:extLst>
      <p:ext uri="{BB962C8B-B14F-4D97-AF65-F5344CB8AC3E}">
        <p14:creationId xmlns:p14="http://schemas.microsoft.com/office/powerpoint/2010/main" val="1112452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Questions?</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Thank you for coming!</a:t>
            </a:r>
            <a:endParaRPr lang="en-US" dirty="0"/>
          </a:p>
        </p:txBody>
      </p:sp>
    </p:spTree>
    <p:extLst>
      <p:ext uri="{BB962C8B-B14F-4D97-AF65-F5344CB8AC3E}">
        <p14:creationId xmlns:p14="http://schemas.microsoft.com/office/powerpoint/2010/main" val="4292796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30,000’ overview</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Work with Department to create project</a:t>
            </a:r>
          </a:p>
          <a:p>
            <a:r>
              <a:rPr lang="en-US" dirty="0" smtClean="0"/>
              <a:t>Apply for City to be Fiscal Agent</a:t>
            </a:r>
          </a:p>
          <a:p>
            <a:r>
              <a:rPr lang="en-US" dirty="0" smtClean="0"/>
              <a:t>Enter Project online</a:t>
            </a:r>
          </a:p>
          <a:p>
            <a:r>
              <a:rPr lang="en-US" dirty="0" smtClean="0"/>
              <a:t>State Bill is passed</a:t>
            </a:r>
          </a:p>
          <a:p>
            <a:r>
              <a:rPr lang="en-US" dirty="0" smtClean="0"/>
              <a:t>State ensures project meets State Law before funds certified for release</a:t>
            </a:r>
          </a:p>
          <a:p>
            <a:pPr lvl="1"/>
            <a:r>
              <a:rPr lang="en-US" dirty="0" smtClean="0"/>
              <a:t>Org &amp; City work with State to get funding certified</a:t>
            </a:r>
          </a:p>
          <a:p>
            <a:r>
              <a:rPr lang="en-US" dirty="0" smtClean="0"/>
              <a:t>State gives City funds</a:t>
            </a:r>
          </a:p>
          <a:p>
            <a:r>
              <a:rPr lang="en-US" dirty="0" smtClean="0"/>
              <a:t>City provides project requested by Org</a:t>
            </a:r>
          </a:p>
          <a:p>
            <a:r>
              <a:rPr lang="en-US" dirty="0" smtClean="0"/>
              <a:t>Org provides public services</a:t>
            </a:r>
            <a:endParaRPr lang="en-US" dirty="0"/>
          </a:p>
        </p:txBody>
      </p:sp>
    </p:spTree>
    <p:extLst>
      <p:ext uri="{BB962C8B-B14F-4D97-AF65-F5344CB8AC3E}">
        <p14:creationId xmlns:p14="http://schemas.microsoft.com/office/powerpoint/2010/main" val="3245620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Key Takeaways</a:t>
            </a:r>
            <a:endParaRPr lang="en-US" dirty="0">
              <a:solidFill>
                <a:schemeClr val="tx1"/>
              </a:solidFill>
            </a:endParaRPr>
          </a:p>
        </p:txBody>
      </p:sp>
      <p:sp>
        <p:nvSpPr>
          <p:cNvPr id="3" name="Content Placeholder 2"/>
          <p:cNvSpPr>
            <a:spLocks noGrp="1"/>
          </p:cNvSpPr>
          <p:nvPr>
            <p:ph idx="1"/>
          </p:nvPr>
        </p:nvSpPr>
        <p:spPr>
          <a:xfrm>
            <a:off x="677334" y="1299411"/>
            <a:ext cx="8596668" cy="5213684"/>
          </a:xfrm>
        </p:spPr>
        <p:txBody>
          <a:bodyPr>
            <a:normAutofit fontScale="92500" lnSpcReduction="10000"/>
          </a:bodyPr>
          <a:lstStyle/>
          <a:p>
            <a:endParaRPr lang="en-US" sz="2000" dirty="0" smtClean="0"/>
          </a:p>
          <a:p>
            <a:r>
              <a:rPr lang="en-US" sz="2000" dirty="0" smtClean="0"/>
              <a:t>No project will receive any funding until the State Department of Finance or Board of Finance certifies that the project meets State law. This ALWAYS includes a Use Agreement/Contract with a City Department. </a:t>
            </a:r>
          </a:p>
          <a:p>
            <a:pPr lvl="1"/>
            <a:r>
              <a:rPr lang="en-US" sz="1800" dirty="0" smtClean="0"/>
              <a:t>They have over 2000 of these to process!</a:t>
            </a:r>
          </a:p>
          <a:p>
            <a:r>
              <a:rPr lang="en-US" sz="2000" dirty="0" smtClean="0"/>
              <a:t>Open communication with your sponsoring City Department at all stages will smooth many of the roadblocks, problems, and slowdowns common with Non-Profit Capital requests.</a:t>
            </a:r>
          </a:p>
          <a:p>
            <a:r>
              <a:rPr lang="en-US" sz="2000" dirty="0" smtClean="0"/>
              <a:t>Per State Law, your Organization cannot receive Capital funds. The City receives these funds and spends them on your behalf. </a:t>
            </a:r>
          </a:p>
          <a:p>
            <a:pPr lvl="1"/>
            <a:r>
              <a:rPr lang="en-US" sz="1800" dirty="0" smtClean="0"/>
              <a:t>This means the City uses its own purchasing processes.</a:t>
            </a:r>
          </a:p>
          <a:p>
            <a:r>
              <a:rPr lang="en-US" sz="2000" dirty="0" smtClean="0"/>
              <a:t>CIP Is the liaison between City and State regarding Capital funds. If CIP doesn’t know about your project, it will take a very long time to obtain project funding. </a:t>
            </a:r>
          </a:p>
          <a:p>
            <a:pPr lvl="1"/>
            <a:r>
              <a:rPr lang="en-US" sz="1800" dirty="0" smtClean="0"/>
              <a:t>We have 1-200 of these to process and track!</a:t>
            </a:r>
          </a:p>
        </p:txBody>
      </p:sp>
    </p:spTree>
    <p:extLst>
      <p:ext uri="{BB962C8B-B14F-4D97-AF65-F5344CB8AC3E}">
        <p14:creationId xmlns:p14="http://schemas.microsoft.com/office/powerpoint/2010/main" val="2632777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Things to </a:t>
            </a:r>
            <a:r>
              <a:rPr lang="en-US" dirty="0" smtClean="0">
                <a:solidFill>
                  <a:schemeClr val="tx1"/>
                </a:solidFill>
              </a:rPr>
              <a:t>remember</a:t>
            </a:r>
            <a:endParaRPr lang="en-US" dirty="0">
              <a:solidFill>
                <a:schemeClr val="tx1"/>
              </a:solidFill>
            </a:endParaRPr>
          </a:p>
        </p:txBody>
      </p:sp>
      <p:sp>
        <p:nvSpPr>
          <p:cNvPr id="3" name="Content Placeholder 2"/>
          <p:cNvSpPr>
            <a:spLocks noGrp="1"/>
          </p:cNvSpPr>
          <p:nvPr>
            <p:ph idx="1"/>
          </p:nvPr>
        </p:nvSpPr>
        <p:spPr>
          <a:xfrm>
            <a:off x="677334" y="2154115"/>
            <a:ext cx="8596668" cy="4431323"/>
          </a:xfrm>
        </p:spPr>
        <p:txBody>
          <a:bodyPr>
            <a:normAutofit/>
          </a:bodyPr>
          <a:lstStyle/>
          <a:p>
            <a:r>
              <a:rPr lang="en-US" dirty="0" smtClean="0"/>
              <a:t>The </a:t>
            </a:r>
            <a:r>
              <a:rPr lang="en-US" dirty="0"/>
              <a:t>City WANTS to help you acquire these funds quickly and get your project going.</a:t>
            </a:r>
          </a:p>
          <a:p>
            <a:endParaRPr lang="en-US" dirty="0" smtClean="0"/>
          </a:p>
          <a:p>
            <a:r>
              <a:rPr lang="en-US" dirty="0"/>
              <a:t>CIP </a:t>
            </a:r>
            <a:r>
              <a:rPr lang="en-US" dirty="0" smtClean="0"/>
              <a:t>is </a:t>
            </a:r>
            <a:r>
              <a:rPr lang="en-US" dirty="0"/>
              <a:t>the liaison between the City and the </a:t>
            </a:r>
            <a:r>
              <a:rPr lang="en-US" dirty="0" smtClean="0"/>
              <a:t>State regarding Capital.  </a:t>
            </a:r>
            <a:r>
              <a:rPr lang="en-US" dirty="0"/>
              <a:t>If CIP doesn’t know anything about your project, it will </a:t>
            </a:r>
            <a:r>
              <a:rPr lang="en-US" dirty="0" smtClean="0"/>
              <a:t>slow your project immensely.</a:t>
            </a:r>
          </a:p>
          <a:p>
            <a:endParaRPr lang="en-US" dirty="0"/>
          </a:p>
          <a:p>
            <a:r>
              <a:rPr lang="en-US" dirty="0" smtClean="0"/>
              <a:t>The rules we </a:t>
            </a:r>
            <a:r>
              <a:rPr lang="en-US" dirty="0"/>
              <a:t>list are </a:t>
            </a:r>
            <a:r>
              <a:rPr lang="en-US" dirty="0" smtClean="0"/>
              <a:t>a non-exhaustive set of things </a:t>
            </a:r>
            <a:r>
              <a:rPr lang="en-US" dirty="0"/>
              <a:t>that DFA/</a:t>
            </a:r>
            <a:r>
              <a:rPr lang="en-US" dirty="0" err="1"/>
              <a:t>SBoF</a:t>
            </a:r>
            <a:r>
              <a:rPr lang="en-US" dirty="0"/>
              <a:t> will ask you to ensure are met before they will </a:t>
            </a:r>
            <a:r>
              <a:rPr lang="en-US" dirty="0" smtClean="0"/>
              <a:t>certify </a:t>
            </a:r>
            <a:r>
              <a:rPr lang="en-US" dirty="0"/>
              <a:t>funding.</a:t>
            </a:r>
          </a:p>
          <a:p>
            <a:endParaRPr lang="en-US" i="1" dirty="0"/>
          </a:p>
          <a:p>
            <a:r>
              <a:rPr lang="en-US" i="1" dirty="0" smtClean="0"/>
              <a:t>Your </a:t>
            </a:r>
            <a:r>
              <a:rPr lang="en-US" i="1" dirty="0"/>
              <a:t>Organization does not purchase anything. </a:t>
            </a:r>
            <a:r>
              <a:rPr lang="en-US" u="sng" dirty="0"/>
              <a:t>The City is provided funding by the State, and the City makes the purchases.</a:t>
            </a:r>
            <a:r>
              <a:rPr lang="en-US" dirty="0"/>
              <a:t> </a:t>
            </a:r>
          </a:p>
        </p:txBody>
      </p:sp>
    </p:spTree>
    <p:extLst>
      <p:ext uri="{BB962C8B-B14F-4D97-AF65-F5344CB8AC3E}">
        <p14:creationId xmlns:p14="http://schemas.microsoft.com/office/powerpoint/2010/main" val="7851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For </a:t>
            </a:r>
            <a:r>
              <a:rPr lang="en-US" dirty="0" smtClean="0">
                <a:solidFill>
                  <a:schemeClr val="tx1"/>
                </a:solidFill>
              </a:rPr>
              <a:t>Example</a:t>
            </a:r>
            <a:endParaRPr lang="en-US" dirty="0">
              <a:solidFill>
                <a:schemeClr val="tx1"/>
              </a:solidFill>
            </a:endParaRPr>
          </a:p>
        </p:txBody>
      </p:sp>
      <p:sp>
        <p:nvSpPr>
          <p:cNvPr id="3" name="Content Placeholder 2"/>
          <p:cNvSpPr>
            <a:spLocks noGrp="1"/>
          </p:cNvSpPr>
          <p:nvPr>
            <p:ph idx="1"/>
          </p:nvPr>
        </p:nvSpPr>
        <p:spPr/>
        <p:txBody>
          <a:bodyPr>
            <a:normAutofit fontScale="92500" lnSpcReduction="20000"/>
          </a:bodyPr>
          <a:lstStyle/>
          <a:p>
            <a:r>
              <a:rPr lang="en-US" dirty="0"/>
              <a:t>Organization “</a:t>
            </a:r>
            <a:r>
              <a:rPr lang="en-US" dirty="0" err="1"/>
              <a:t>KindFolks</a:t>
            </a:r>
            <a:r>
              <a:rPr lang="en-US" dirty="0"/>
              <a:t>” uses the City as their Fiscal Agent to request $450,000 in Capital Funds from the State “to purchase land, acquire right of way, and to purchase, obtain, renovate, improve, and otherwise provide for a teen homeless shelter in ABQ in Bernalillo County</a:t>
            </a:r>
            <a:r>
              <a:rPr lang="en-US" dirty="0">
                <a:solidFill>
                  <a:schemeClr val="tx1"/>
                </a:solidFill>
              </a:rPr>
              <a:t>.”</a:t>
            </a:r>
            <a:endParaRPr lang="en-US" strike="sngStrike" dirty="0">
              <a:solidFill>
                <a:schemeClr val="tx1"/>
              </a:solidFill>
            </a:endParaRPr>
          </a:p>
          <a:p>
            <a:r>
              <a:rPr lang="en-US" dirty="0"/>
              <a:t>The bill passes. DFA/</a:t>
            </a:r>
            <a:r>
              <a:rPr lang="en-US" dirty="0" err="1"/>
              <a:t>SBoF</a:t>
            </a:r>
            <a:r>
              <a:rPr lang="en-US" dirty="0"/>
              <a:t> contacts </a:t>
            </a:r>
            <a:r>
              <a:rPr lang="en-US" dirty="0" smtClean="0"/>
              <a:t>the City </a:t>
            </a:r>
            <a:r>
              <a:rPr lang="en-US" dirty="0"/>
              <a:t>for information to ensure State Law is met.</a:t>
            </a:r>
          </a:p>
          <a:p>
            <a:r>
              <a:rPr lang="en-US" dirty="0" err="1"/>
              <a:t>KindFolks</a:t>
            </a:r>
            <a:r>
              <a:rPr lang="en-US" dirty="0"/>
              <a:t> produces this </a:t>
            </a:r>
            <a:r>
              <a:rPr lang="en-US" dirty="0" smtClean="0"/>
              <a:t>information to the City, </a:t>
            </a:r>
            <a:r>
              <a:rPr lang="en-US" dirty="0"/>
              <a:t>including a use agreement with the City’s Dept. of Family and Community Services (FCS). This Agreement specifies that </a:t>
            </a:r>
            <a:r>
              <a:rPr lang="en-US" dirty="0" err="1"/>
              <a:t>KindFolks</a:t>
            </a:r>
            <a:r>
              <a:rPr lang="en-US" dirty="0"/>
              <a:t> will utilize a City owned facility to operate a teen homeless shelter, and will provide services to the City in lieu of rent, as provided in their Contract. DFA/</a:t>
            </a:r>
            <a:r>
              <a:rPr lang="en-US" dirty="0" err="1"/>
              <a:t>SBoF</a:t>
            </a:r>
            <a:r>
              <a:rPr lang="en-US" dirty="0"/>
              <a:t> agrees and </a:t>
            </a:r>
            <a:r>
              <a:rPr lang="en-US" dirty="0" smtClean="0"/>
              <a:t>certifies </a:t>
            </a:r>
            <a:r>
              <a:rPr lang="en-US" dirty="0"/>
              <a:t>the </a:t>
            </a:r>
            <a:r>
              <a:rPr lang="en-US" dirty="0" smtClean="0"/>
              <a:t>project. </a:t>
            </a:r>
            <a:endParaRPr lang="en-US" dirty="0"/>
          </a:p>
          <a:p>
            <a:r>
              <a:rPr lang="en-US" dirty="0"/>
              <a:t>This money is released to the City. FCS then coordinates with </a:t>
            </a:r>
            <a:r>
              <a:rPr lang="en-US" dirty="0" err="1"/>
              <a:t>KindFolks</a:t>
            </a:r>
            <a:r>
              <a:rPr lang="en-US" dirty="0"/>
              <a:t>, purchases a property and home, and pays City contracted companies for the necessary renovations using those funds.  </a:t>
            </a:r>
            <a:r>
              <a:rPr lang="en-US" dirty="0" err="1"/>
              <a:t>KindFolks</a:t>
            </a:r>
            <a:r>
              <a:rPr lang="en-US" dirty="0"/>
              <a:t> then begins utilizing the facility to provide the services specified in their Use Agreement.</a:t>
            </a:r>
          </a:p>
        </p:txBody>
      </p:sp>
    </p:spTree>
    <p:extLst>
      <p:ext uri="{BB962C8B-B14F-4D97-AF65-F5344CB8AC3E}">
        <p14:creationId xmlns:p14="http://schemas.microsoft.com/office/powerpoint/2010/main" val="3005937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Notes</a:t>
            </a:r>
            <a:endParaRPr lang="en-US" dirty="0">
              <a:solidFill>
                <a:schemeClr val="tx1"/>
              </a:solidFill>
            </a:endParaRPr>
          </a:p>
        </p:txBody>
      </p:sp>
      <p:sp>
        <p:nvSpPr>
          <p:cNvPr id="3" name="Content Placeholder 2"/>
          <p:cNvSpPr>
            <a:spLocks noGrp="1"/>
          </p:cNvSpPr>
          <p:nvPr>
            <p:ph idx="1"/>
          </p:nvPr>
        </p:nvSpPr>
        <p:spPr/>
        <p:txBody>
          <a:bodyPr/>
          <a:lstStyle/>
          <a:p>
            <a:r>
              <a:rPr lang="en-US" dirty="0"/>
              <a:t>Because the Department with which you have a use agreement makes all purchases, they must follow their own purchasing rules. </a:t>
            </a:r>
            <a:endParaRPr lang="en-US" dirty="0" smtClean="0"/>
          </a:p>
          <a:p>
            <a:endParaRPr lang="en-US" dirty="0"/>
          </a:p>
          <a:p>
            <a:r>
              <a:rPr lang="en-US" dirty="0" smtClean="0"/>
              <a:t>The </a:t>
            </a:r>
            <a:r>
              <a:rPr lang="en-US" dirty="0"/>
              <a:t>information on how the funding may be used is to inform you about what you may and may not ask the City to </a:t>
            </a:r>
            <a:r>
              <a:rPr lang="en-US" dirty="0" smtClean="0"/>
              <a:t>purchase</a:t>
            </a:r>
            <a:r>
              <a:rPr lang="en-US" dirty="0"/>
              <a:t> </a:t>
            </a:r>
            <a:r>
              <a:rPr lang="en-US" dirty="0" smtClean="0"/>
              <a:t>when deciding on your project and writing your Scope.</a:t>
            </a:r>
          </a:p>
          <a:p>
            <a:endParaRPr lang="en-US" dirty="0"/>
          </a:p>
          <a:p>
            <a:r>
              <a:rPr lang="en-US" dirty="0" smtClean="0"/>
              <a:t>The </a:t>
            </a:r>
            <a:r>
              <a:rPr lang="en-US" dirty="0"/>
              <a:t>City does not </a:t>
            </a:r>
            <a:r>
              <a:rPr lang="en-US" dirty="0" smtClean="0"/>
              <a:t>receive </a:t>
            </a:r>
            <a:r>
              <a:rPr lang="en-US" dirty="0"/>
              <a:t>the </a:t>
            </a:r>
            <a:r>
              <a:rPr lang="en-US" dirty="0" smtClean="0"/>
              <a:t>leftover funds.</a:t>
            </a:r>
            <a:endParaRPr lang="en-US" dirty="0"/>
          </a:p>
        </p:txBody>
      </p:sp>
    </p:spTree>
    <p:extLst>
      <p:ext uri="{BB962C8B-B14F-4D97-AF65-F5344CB8AC3E}">
        <p14:creationId xmlns:p14="http://schemas.microsoft.com/office/powerpoint/2010/main" val="1269578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More Notes:</a:t>
            </a:r>
          </a:p>
        </p:txBody>
      </p:sp>
      <p:sp>
        <p:nvSpPr>
          <p:cNvPr id="3" name="Content Placeholder 2"/>
          <p:cNvSpPr>
            <a:spLocks noGrp="1"/>
          </p:cNvSpPr>
          <p:nvPr>
            <p:ph idx="1"/>
          </p:nvPr>
        </p:nvSpPr>
        <p:spPr>
          <a:xfrm>
            <a:off x="677334" y="1565032"/>
            <a:ext cx="8596668" cy="4976446"/>
          </a:xfrm>
        </p:spPr>
        <p:txBody>
          <a:bodyPr>
            <a:normAutofit/>
          </a:bodyPr>
          <a:lstStyle/>
          <a:p>
            <a:r>
              <a:rPr lang="en-US" dirty="0"/>
              <a:t>You have 6 months </a:t>
            </a:r>
            <a:r>
              <a:rPr lang="en-US" u="sng" dirty="0"/>
              <a:t>from the sale of the bond</a:t>
            </a:r>
            <a:r>
              <a:rPr lang="en-US" dirty="0"/>
              <a:t> to create “a substantial binding obligation to a third party to expend 5%” of the </a:t>
            </a:r>
            <a:r>
              <a:rPr lang="en-US" dirty="0" smtClean="0"/>
              <a:t>funding.</a:t>
            </a:r>
          </a:p>
          <a:p>
            <a:endParaRPr lang="en-US" dirty="0" smtClean="0"/>
          </a:p>
          <a:p>
            <a:r>
              <a:rPr lang="en-US" dirty="0" smtClean="0"/>
              <a:t>85</a:t>
            </a:r>
            <a:r>
              <a:rPr lang="en-US" dirty="0"/>
              <a:t>% of the funds must be spent within 3 years of the sale of the bond, or all remaining funds revert back to the </a:t>
            </a:r>
            <a:r>
              <a:rPr lang="en-US" dirty="0" smtClean="0"/>
              <a:t>State.</a:t>
            </a:r>
          </a:p>
          <a:p>
            <a:endParaRPr lang="en-US" dirty="0"/>
          </a:p>
          <a:p>
            <a:r>
              <a:rPr lang="en-US" dirty="0" smtClean="0"/>
              <a:t>If </a:t>
            </a:r>
            <a:r>
              <a:rPr lang="en-US" dirty="0" err="1"/>
              <a:t>SBoF</a:t>
            </a:r>
            <a:r>
              <a:rPr lang="en-US" dirty="0"/>
              <a:t>/DFA has not released/certified your request by the end of </a:t>
            </a:r>
            <a:r>
              <a:rPr lang="en-US" dirty="0" smtClean="0"/>
              <a:t>the fiscal year 3 years later, </a:t>
            </a:r>
            <a:r>
              <a:rPr lang="en-US" dirty="0"/>
              <a:t>the authorization for that project is automatically voided</a:t>
            </a:r>
            <a:r>
              <a:rPr lang="en-US" dirty="0" smtClean="0"/>
              <a:t>.</a:t>
            </a:r>
          </a:p>
          <a:p>
            <a:endParaRPr lang="en-US" dirty="0" smtClean="0"/>
          </a:p>
          <a:p>
            <a:r>
              <a:rPr lang="en-US" dirty="0" smtClean="0"/>
              <a:t>All of these stipulations regarding timing are in the first 10 or so pages of the bill.  Read Them!</a:t>
            </a:r>
            <a:endParaRPr lang="en-US" dirty="0"/>
          </a:p>
        </p:txBody>
      </p:sp>
    </p:spTree>
    <p:extLst>
      <p:ext uri="{BB962C8B-B14F-4D97-AF65-F5344CB8AC3E}">
        <p14:creationId xmlns:p14="http://schemas.microsoft.com/office/powerpoint/2010/main" val="1901346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2021-2022 Timeline - Applications</a:t>
            </a:r>
          </a:p>
        </p:txBody>
      </p:sp>
      <p:sp>
        <p:nvSpPr>
          <p:cNvPr id="3" name="Content Placeholder 2"/>
          <p:cNvSpPr>
            <a:spLocks noGrp="1"/>
          </p:cNvSpPr>
          <p:nvPr>
            <p:ph idx="1"/>
          </p:nvPr>
        </p:nvSpPr>
        <p:spPr>
          <a:xfrm>
            <a:off x="677334" y="2198076"/>
            <a:ext cx="8596668" cy="4035669"/>
          </a:xfrm>
        </p:spPr>
        <p:txBody>
          <a:bodyPr>
            <a:normAutofit/>
          </a:bodyPr>
          <a:lstStyle/>
          <a:p>
            <a:r>
              <a:rPr lang="en-US" dirty="0">
                <a:solidFill>
                  <a:schemeClr val="tx1"/>
                </a:solidFill>
              </a:rPr>
              <a:t>Year-round: Begin coordinating with your associated City Department regarding your Organization’s upcoming projects and capital requests</a:t>
            </a:r>
            <a:r>
              <a:rPr lang="en-US" dirty="0" smtClean="0">
                <a:solidFill>
                  <a:schemeClr val="tx1"/>
                </a:solidFill>
              </a:rPr>
              <a:t>.</a:t>
            </a:r>
          </a:p>
          <a:p>
            <a:endParaRPr lang="en-US" dirty="0">
              <a:solidFill>
                <a:schemeClr val="tx1"/>
              </a:solidFill>
            </a:endParaRPr>
          </a:p>
          <a:p>
            <a:r>
              <a:rPr lang="en-US" dirty="0">
                <a:solidFill>
                  <a:schemeClr val="tx1"/>
                </a:solidFill>
              </a:rPr>
              <a:t>Oct 7</a:t>
            </a:r>
            <a:r>
              <a:rPr lang="en-US" baseline="30000" dirty="0">
                <a:solidFill>
                  <a:schemeClr val="tx1"/>
                </a:solidFill>
              </a:rPr>
              <a:t>th</a:t>
            </a:r>
            <a:r>
              <a:rPr lang="en-US" dirty="0">
                <a:solidFill>
                  <a:schemeClr val="tx1"/>
                </a:solidFill>
              </a:rPr>
              <a:t> – Capital Outlay Project Requests </a:t>
            </a:r>
            <a:r>
              <a:rPr lang="en-US" dirty="0" smtClean="0">
                <a:solidFill>
                  <a:schemeClr val="tx1"/>
                </a:solidFill>
              </a:rPr>
              <a:t>open </a:t>
            </a:r>
            <a:r>
              <a:rPr lang="en-US" dirty="0">
                <a:solidFill>
                  <a:schemeClr val="tx1"/>
                </a:solidFill>
              </a:rPr>
              <a:t>for submission</a:t>
            </a:r>
            <a:r>
              <a:rPr lang="en-US" dirty="0" smtClean="0">
                <a:solidFill>
                  <a:schemeClr val="tx1"/>
                </a:solidFill>
              </a:rPr>
              <a:t>.</a:t>
            </a:r>
          </a:p>
          <a:p>
            <a:endParaRPr lang="en-US" dirty="0">
              <a:solidFill>
                <a:schemeClr val="tx1"/>
              </a:solidFill>
            </a:endParaRPr>
          </a:p>
          <a:p>
            <a:r>
              <a:rPr lang="en-US" dirty="0" smtClean="0">
                <a:solidFill>
                  <a:schemeClr val="tx1"/>
                </a:solidFill>
              </a:rPr>
              <a:t>Dec </a:t>
            </a:r>
            <a:r>
              <a:rPr lang="en-US" dirty="0">
                <a:solidFill>
                  <a:schemeClr val="tx1"/>
                </a:solidFill>
              </a:rPr>
              <a:t>30</a:t>
            </a:r>
            <a:r>
              <a:rPr lang="en-US" baseline="30000" dirty="0">
                <a:solidFill>
                  <a:schemeClr val="tx1"/>
                </a:solidFill>
              </a:rPr>
              <a:t>th</a:t>
            </a:r>
            <a:r>
              <a:rPr lang="en-US" dirty="0">
                <a:solidFill>
                  <a:schemeClr val="tx1"/>
                </a:solidFill>
              </a:rPr>
              <a:t> 2021 5 p.m. – City’s Deadline for Fiscal Agent Applications </a:t>
            </a:r>
            <a:r>
              <a:rPr lang="en-US" dirty="0" smtClean="0">
                <a:solidFill>
                  <a:schemeClr val="tx1"/>
                </a:solidFill>
              </a:rPr>
              <a:t>to </a:t>
            </a:r>
            <a:r>
              <a:rPr lang="en-US" dirty="0" smtClean="0">
                <a:solidFill>
                  <a:schemeClr val="tx1"/>
                </a:solidFill>
                <a:hlinkClick r:id="rId2"/>
              </a:rPr>
              <a:t>smaden@cabq.gov</a:t>
            </a:r>
            <a:endParaRPr lang="en-US" dirty="0" smtClean="0">
              <a:solidFill>
                <a:schemeClr val="tx1"/>
              </a:solidFill>
            </a:endParaRPr>
          </a:p>
          <a:p>
            <a:endParaRPr lang="en-US" dirty="0">
              <a:solidFill>
                <a:schemeClr val="tx1"/>
              </a:solidFill>
            </a:endParaRPr>
          </a:p>
          <a:p>
            <a:r>
              <a:rPr lang="en-US" dirty="0">
                <a:solidFill>
                  <a:schemeClr val="tx1"/>
                </a:solidFill>
              </a:rPr>
              <a:t>Jan 13</a:t>
            </a:r>
            <a:r>
              <a:rPr lang="en-US" baseline="30000" dirty="0">
                <a:solidFill>
                  <a:schemeClr val="tx1"/>
                </a:solidFill>
              </a:rPr>
              <a:t>th</a:t>
            </a:r>
            <a:r>
              <a:rPr lang="en-US" dirty="0">
                <a:solidFill>
                  <a:schemeClr val="tx1"/>
                </a:solidFill>
              </a:rPr>
              <a:t> 2022 3 p.m. – Deadline for Online Capital Outlay Request entry</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4027793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37973</TotalTime>
  <Words>2024</Words>
  <Application>Microsoft Office PowerPoint</Application>
  <PresentationFormat>Widescreen</PresentationFormat>
  <Paragraphs>171</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Trebuchet MS</vt:lpstr>
      <vt:lpstr>Wingdings 3</vt:lpstr>
      <vt:lpstr>Facet</vt:lpstr>
      <vt:lpstr>State Capital Funds</vt:lpstr>
      <vt:lpstr>Contacts and Introduction</vt:lpstr>
      <vt:lpstr>The 30,000’ overview</vt:lpstr>
      <vt:lpstr>Key Takeaways</vt:lpstr>
      <vt:lpstr>Things to remember</vt:lpstr>
      <vt:lpstr>For Example</vt:lpstr>
      <vt:lpstr>Notes</vt:lpstr>
      <vt:lpstr>More Notes:</vt:lpstr>
      <vt:lpstr>2021-2022 Timeline - Applications</vt:lpstr>
      <vt:lpstr>2021-2022 Timeline – Legislation</vt:lpstr>
      <vt:lpstr>Main Rules</vt:lpstr>
      <vt:lpstr>Procurement and Anti-Donation</vt:lpstr>
      <vt:lpstr>PowerPoint Presentation</vt:lpstr>
      <vt:lpstr>City Fiscal Agent Application</vt:lpstr>
      <vt:lpstr>Application – Project Information Form Page 3</vt:lpstr>
      <vt:lpstr>Scope vs Scope</vt:lpstr>
      <vt:lpstr>Application – Previous Capital Outlay Identification Form, Page 4</vt:lpstr>
      <vt:lpstr>The Online Application</vt:lpstr>
      <vt:lpstr>Email the City</vt:lpstr>
      <vt:lpstr>DFA/SBoF Questionnaires and Follow-Up</vt:lpstr>
      <vt:lpstr>The Wait, a.k.a. “Where’s the money?”</vt:lpstr>
      <vt:lpstr>The Wait, pt. 2</vt:lpstr>
      <vt:lpstr>Notice of Obligation This is essentially the process between the City and the State after Funds are approved for sale by DFA/SBoF</vt:lpstr>
      <vt:lpstr>Notice of Obligation, Pt. 2</vt:lpstr>
      <vt:lpstr>Questions?</vt:lpstr>
    </vt:vector>
  </TitlesOfParts>
  <Company>City of Albuquerque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Maden, Shawn M.</dc:creator>
  <cp:lastModifiedBy>Maden, Shawn M.</cp:lastModifiedBy>
  <cp:revision>127</cp:revision>
  <dcterms:created xsi:type="dcterms:W3CDTF">2021-09-02T20:44:22Z</dcterms:created>
  <dcterms:modified xsi:type="dcterms:W3CDTF">2021-11-04T20:07:28Z</dcterms:modified>
</cp:coreProperties>
</file>