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1" r:id="rId3"/>
    <p:sldId id="263" r:id="rId4"/>
    <p:sldId id="272" r:id="rId5"/>
    <p:sldId id="269" r:id="rId6"/>
    <p:sldId id="277" r:id="rId7"/>
    <p:sldId id="278" r:id="rId8"/>
    <p:sldId id="268" r:id="rId9"/>
    <p:sldId id="270" r:id="rId10"/>
    <p:sldId id="273" r:id="rId11"/>
    <p:sldId id="267" r:id="rId12"/>
    <p:sldId id="271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C4909-B51B-467F-BD93-42C6F50086C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5F6A-FF5F-4E19-84A0-0856A939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0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4632-434B-42D7-B396-FB6122E86FB6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3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CF2F-C6AA-41B8-8575-EA15BF300A14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7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C3C-13BD-4558-B074-87B465D39039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4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1896-CB8D-4705-9821-F483051D8A84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92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49FD-8CF7-4A07-A808-C1E931EF9115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4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65E-2B2D-4A99-AD17-F613B8F4EA63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842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A6D0-4F4B-41BC-88B4-1E5D9399C619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36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C12-03B3-4C73-BA82-9498239FE4CC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678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CDA7-A24B-4276-9016-7C74B9CC4382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6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FC85-4774-4EAB-9925-9CE67709BA96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50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F1F-3A42-46F0-AC6A-43D30AD7F544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6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253C-73D5-41B2-80CF-A01CAA1F5065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48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D055-4D60-4843-A1A0-B7B4629A1846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79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788E-A01C-4D80-A567-6A75C2350FAA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32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A32-0D58-4010-9228-DAED25CD4B1F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EBEA-0B72-4AF3-8897-0E21CA3035D8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191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D04-962F-476E-B344-5AD9C626C090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6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909-9F29-4D4E-836A-A3466706DD57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4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CE45-8B13-42DB-AA09-237DFB936292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5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D2E-0820-4CE8-8DC1-39101AA61917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13B-2572-415B-9EC9-B50AA5383793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64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0FD-DEA6-4FA7-BDDF-A10D2F9C685B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2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E1976B-CEC3-4EBE-9072-477154ACB192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8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D416D1-AA29-4AE2-88C7-BC8B4227D1CE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7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447170"/>
            <a:ext cx="6667815" cy="181983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Senior Affairs Point of Sale System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Memberships Training Course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57600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6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DSA Membership Eligibility/Linking in Point of Sale System- Special Codes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Revised </a:t>
            </a:r>
            <a:r>
              <a:rPr lang="en-US" sz="1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en-US" sz="1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e29297\Pictures\CO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3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Course-Section 6 </a:t>
            </a:r>
            <a:b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Membership Eligibility/Linking in Point of Sale System- Special Codes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20107"/>
            <a:ext cx="8763000" cy="5561693"/>
          </a:xfr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8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Course-Section 6 </a:t>
            </a:r>
            <a:b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Membership Eligibility/Linking in Point of Sale System- Special Codes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2" y="1600200"/>
            <a:ext cx="8200356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199" y="3750463"/>
            <a:ext cx="2193679" cy="889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3159" y="3790462"/>
            <a:ext cx="199683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Spouse under sixty years of age with qualified senior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3079" y="2971800"/>
            <a:ext cx="22098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9279" y="2971800"/>
            <a:ext cx="2089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Disabled child living with a qualified Senior that is  60+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4594215"/>
            <a:ext cx="2514600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76600" y="4640381"/>
            <a:ext cx="2286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the “OK” button after selecting the appropriate eligibility special code.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0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Course-Section 6 </a:t>
            </a:r>
            <a:b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Membership Eligibility/Linking in Point of Sale System- Special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>
              <a:buClr>
                <a:srgbClr val="93A299"/>
              </a:buClr>
            </a:pPr>
            <a:r>
              <a:rPr lang="en-US" sz="16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Payment:  Click the Finalize button to p</a:t>
            </a:r>
            <a:r>
              <a:rPr lang="en-US" sz="16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rocess the transaction and collect payment in the Siriusware System.</a:t>
            </a:r>
            <a:endParaRPr lang="en-US" sz="1600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en-US" sz="1600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3A299"/>
              </a:buClr>
            </a:pPr>
            <a:r>
              <a:rPr lang="en-US" sz="16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Cards: </a:t>
            </a:r>
            <a:r>
              <a:rPr lang="en-US" sz="16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that </a:t>
            </a:r>
            <a:r>
              <a:rPr lang="en-US" sz="16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16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cards are printed with the same appropriate age eligibility color (White 18-49, Yellow 50-59, Blue 60+) work by swiping them each through both the Siriusware and SAMS systems.</a:t>
            </a:r>
          </a:p>
          <a:p>
            <a:pPr lvl="0">
              <a:buClr>
                <a:srgbClr val="93A299"/>
              </a:buClr>
            </a:pPr>
            <a:endParaRPr lang="en-US" sz="1500" dirty="0">
              <a:solidFill>
                <a:srgbClr val="292934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1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Course-Section 6 </a:t>
            </a:r>
            <a:br>
              <a:rPr lang="en-US" sz="24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Membership Eligibility/Linking in Point of Sale System- Special Codes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Congratulations! You have completed Section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Alternate Membership Eligibility/Linking in Point of Sale System – Special Codes for the DSA Memberships Course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3"/>
          <a:stretch/>
        </p:blipFill>
        <p:spPr>
          <a:xfrm>
            <a:off x="2743200" y="3124200"/>
            <a:ext cx="3504784" cy="2113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Course-Section </a:t>
            </a:r>
            <a:r>
              <a:rPr lang="en-US" sz="2400" dirty="0" smtClean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Membership Eligibility/Linking in </a:t>
            </a:r>
            <a:r>
              <a:rPr lang="en-US" sz="2200" b="1" dirty="0" smtClean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of Sale System- Special Codes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 AAA and DSA guidelines, there are certain instances where a person qualifies for the same benefits as eligible seniors.  Review alternate eligibility criteria below: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process, you will begin by following the same steps as creating a New Membership.  (Refer to Section 4 New Membership process for screenshots)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59765"/>
              </p:ext>
            </p:extLst>
          </p:nvPr>
        </p:nvGraphicFramePr>
        <p:xfrm>
          <a:off x="762001" y="2302192"/>
          <a:ext cx="7239000" cy="3489008"/>
        </p:xfrm>
        <a:graphic>
          <a:graphicData uri="http://schemas.openxmlformats.org/drawingml/2006/table">
            <a:tbl>
              <a:tblPr/>
              <a:tblGrid>
                <a:gridCol w="2482287"/>
                <a:gridCol w="1684704"/>
                <a:gridCol w="3072009"/>
              </a:tblGrid>
              <a:tr h="517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Scenario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Alternate Membership Eligibility/System Meal Special Code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Membership Card Color/Benefits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7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Spouse under 60 years of 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Eligible for lunch on a donation basis-needs to fill out a SAMS form and be entered into the SAMS system.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(32AGSpouse)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Same card banner age eligibility color as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qualified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senior.  Eligible for Title III congregate meal.  A spouse under 60 is also eligible to participate in Activities/Trips, etc.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with qualified senior present.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Disabled child living with qualified senior 60+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Eligible for lunch on a donation basis -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needs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 fill out SAMS form and enter into the SAMS system.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(32AGDISWE)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Same card banner age eligibility color as qualified senior.  Eligible for Title III congregate meal.  A disabled child living with a qualified senior under 60 is also eligible to participate in Activities/Trips, etc.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with qualified senior present.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Course-Section 6 </a:t>
            </a:r>
            <a:b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Membership Eligibility/Linking in Point of Sale System- Special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>
              <a:buClr>
                <a:srgbClr val="93A299"/>
              </a:buClr>
            </a:pPr>
            <a:r>
              <a:rPr lang="en-US" sz="20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Membership&gt; Member New &gt;Select Appropriate Age Option&gt; Set Guest</a:t>
            </a:r>
            <a:endParaRPr lang="en-US" sz="20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93A299"/>
              </a:buClr>
            </a:pPr>
            <a:r>
              <a:rPr lang="en-US" sz="17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the following information for the eligible member </a:t>
            </a:r>
            <a:r>
              <a:rPr lang="en-US" sz="17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(Please Refer to section 3-New Membership process for screenshots):</a:t>
            </a:r>
          </a:p>
          <a:p>
            <a:pPr lvl="1">
              <a:buClr>
                <a:srgbClr val="93A299"/>
              </a:buClr>
            </a:pPr>
            <a:endParaRPr lang="en-US" sz="1700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Clr>
                <a:srgbClr val="93A299"/>
              </a:buClr>
            </a:pPr>
            <a:r>
              <a:rPr lang="en-US" sz="15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 Date- Age Calculated Automatically</a:t>
            </a:r>
          </a:p>
          <a:p>
            <a:pPr lvl="2">
              <a:buClr>
                <a:srgbClr val="93A299"/>
              </a:buClr>
            </a:pPr>
            <a:r>
              <a:rPr lang="en-US" sz="15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 Code</a:t>
            </a:r>
          </a:p>
          <a:p>
            <a:pPr lvl="2">
              <a:buClr>
                <a:srgbClr val="93A299"/>
              </a:buClr>
            </a:pPr>
            <a:r>
              <a:rPr lang="en-US" sz="15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Number</a:t>
            </a:r>
          </a:p>
          <a:p>
            <a:pPr lvl="2">
              <a:buClr>
                <a:srgbClr val="93A299"/>
              </a:buClr>
            </a:pPr>
            <a:r>
              <a:rPr lang="en-US" sz="15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</a:p>
          <a:p>
            <a:pPr lvl="2">
              <a:buClr>
                <a:srgbClr val="93A299"/>
              </a:buClr>
            </a:pPr>
            <a:r>
              <a:rPr lang="en-US" sz="15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</a:p>
          <a:p>
            <a:pPr lvl="2">
              <a:buClr>
                <a:srgbClr val="93A299"/>
              </a:buClr>
            </a:pPr>
            <a:r>
              <a:rPr lang="en-US" sz="15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SAMS Access Information Number- 1 + Birthdate (mm/</a:t>
            </a:r>
            <a:r>
              <a:rPr lang="en-US" sz="1500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15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500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sz="15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SAMS Access Information Number(Addit No) – 1+Birthdate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/mm/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e.g. Birthday 01/07/1937, Last four of SSN: 1234: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AdditNo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10107371234</a:t>
            </a:r>
            <a:endParaRPr lang="en-US" sz="15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Clr>
                <a:srgbClr val="93A299"/>
              </a:buClr>
            </a:pPr>
            <a:r>
              <a:rPr lang="en-US" sz="15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– Return to main screen.</a:t>
            </a:r>
          </a:p>
          <a:p>
            <a:pPr lvl="2">
              <a:buClr>
                <a:srgbClr val="93A299"/>
              </a:buClr>
            </a:pPr>
            <a:r>
              <a:rPr lang="en-US" sz="15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“Pass Ready”</a:t>
            </a:r>
            <a:r>
              <a:rPr lang="en-US" sz="15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 be visible</a:t>
            </a:r>
          </a:p>
          <a:p>
            <a:pPr lvl="0">
              <a:buClr>
                <a:srgbClr val="93A299"/>
              </a:buClr>
            </a:pPr>
            <a:endParaRPr lang="en-US" sz="14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7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Course-Section 6 </a:t>
            </a:r>
            <a:b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Membership Eligibility/Linking in Point of Sale System- Special Codes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1782"/>
            <a:ext cx="8747638" cy="471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7400" y="2438400"/>
            <a:ext cx="2819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5446" y="254823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begin a new membership, click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“Membership”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0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1" y="381000"/>
            <a:ext cx="8856239" cy="61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3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839200" cy="6477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4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Course-Section 6 </a:t>
            </a:r>
            <a:b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Membership Eligibility/Linking in Point of Sale System- Special Codes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main screen you will now enter the Qualified Child or Spouse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 (Follow steps in Issuing a New Membership Section 4):</a:t>
            </a:r>
          </a:p>
          <a:p>
            <a:pPr marL="0" lv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60+ (Same as Qualified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the correct card color is printed) &gt;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Special&gt; Select the correct Special Code&gt; Click “Okay”&gt;Set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&gt; Enter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information of the qualifying person</a:t>
            </a:r>
          </a:p>
          <a:p>
            <a:pPr lvl="1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Date- Age Calculated Automatically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Zip Code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Number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 Access Information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Number(Addit No)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1+Birthdate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/mm/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e.g. Birthday 01/07/1937, Last four of SSN: 1234: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AdditNo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10107371234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– Return to main screen.</a:t>
            </a:r>
          </a:p>
          <a:p>
            <a:pPr lvl="2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“Pass Ready”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</a:p>
          <a:p>
            <a:pPr marL="548640" lvl="2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2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Course-Section 6 </a:t>
            </a:r>
            <a:b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Membership Eligibility/Linking in Point of Sale System- Special Codes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6" y="1673147"/>
            <a:ext cx="7571888" cy="473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0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Course-Section 6 </a:t>
            </a:r>
            <a:br>
              <a:rPr lang="en-US" sz="20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Membership Eligibility/Linking in Point of Sale System- Special Codes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5535"/>
            <a:ext cx="7543800" cy="502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1535" y="1516168"/>
            <a:ext cx="7529146" cy="998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78658" y="1629302"/>
            <a:ext cx="752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required member information in the indicated fields: First Name Last Name Date of Birth Phone Number Address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7435" y="2395169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2685" y="2362903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3352800"/>
            <a:ext cx="2551723" cy="1409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61123" y="3434961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the “New Photo” button to take the member’s photo with the camera attached to the ELO screen at the front desk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8685" y="437563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938" y="437563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79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671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Clarity</vt:lpstr>
      <vt:lpstr>1_Clarity</vt:lpstr>
      <vt:lpstr>Senior Affairs Point of Sale System Memberships Training Course</vt:lpstr>
      <vt:lpstr>DSA Memberships Course-Section 6  Alternate Membership Eligibility/Linking in Point of Sale System- Special Codes</vt:lpstr>
      <vt:lpstr>DSA Memberships Course-Section 6  Alternate Membership Eligibility/Linking in Point of Sale System- Special Codes</vt:lpstr>
      <vt:lpstr>DSA Memberships Course-Section 6  Alternate Membership Eligibility/Linking in Point of Sale System- Special Codes</vt:lpstr>
      <vt:lpstr>PowerPoint Presentation</vt:lpstr>
      <vt:lpstr>PowerPoint Presentation</vt:lpstr>
      <vt:lpstr>DSA Memberships Course-Section 6  Alternate Membership Eligibility/Linking in Point of Sale System- Special Codes</vt:lpstr>
      <vt:lpstr>DSA Memberships Course-Section 6  Alternate Membership Eligibility/Linking in Point of Sale System- Special Codes</vt:lpstr>
      <vt:lpstr>DSA Memberships Course-Section 6  Alternate Membership Eligibility/Linking in Point of Sale System- Special Codes</vt:lpstr>
      <vt:lpstr>DSA Memberships Course-Section 6  Alternate Membership Eligibility/Linking in Point of Sale System- Special Codes</vt:lpstr>
      <vt:lpstr>DSA Memberships Course-Section 6  Alternate Membership Eligibility/Linking in Point of Sale System- Special Codes</vt:lpstr>
      <vt:lpstr>DSA Memberships Course-Section 6  Alternate Membership Eligibility/Linking in Point of Sale System- Special Codes</vt:lpstr>
      <vt:lpstr>DSA Memberships Course-Section 6  Alternate Membership Eligibility/Linking in Point of Sale System- Special Codes</vt:lpstr>
    </vt:vector>
  </TitlesOfParts>
  <Company>City of Albuquerque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Affairs Siriusware Memberships Training Course</dc:title>
  <dc:creator>Terrasas, Amber</dc:creator>
  <cp:lastModifiedBy>Terrasas, Amber</cp:lastModifiedBy>
  <cp:revision>26</cp:revision>
  <dcterms:created xsi:type="dcterms:W3CDTF">2016-04-25T19:23:25Z</dcterms:created>
  <dcterms:modified xsi:type="dcterms:W3CDTF">2016-12-28T18:56:04Z</dcterms:modified>
</cp:coreProperties>
</file>