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60" r:id="rId2"/>
    <p:sldId id="269" r:id="rId3"/>
    <p:sldId id="262" r:id="rId4"/>
    <p:sldId id="258" r:id="rId5"/>
    <p:sldId id="270" r:id="rId6"/>
    <p:sldId id="271" r:id="rId7"/>
    <p:sldId id="264" r:id="rId8"/>
    <p:sldId id="266" r:id="rId9"/>
    <p:sldId id="267"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AD234-D1EB-4C49-9AD4-93E128AADF00}" type="datetimeFigureOut">
              <a:rPr lang="en-US" smtClean="0"/>
              <a:t>12/13/2016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FBB63-B8DA-43A4-9CDB-270F79684F08}" type="slidenum">
              <a:rPr lang="en-US" smtClean="0"/>
              <a:t>‹#›</a:t>
            </a:fld>
            <a:endParaRPr lang="en-US" dirty="0"/>
          </a:p>
        </p:txBody>
      </p:sp>
    </p:spTree>
    <p:extLst>
      <p:ext uri="{BB962C8B-B14F-4D97-AF65-F5344CB8AC3E}">
        <p14:creationId xmlns:p14="http://schemas.microsoft.com/office/powerpoint/2010/main" val="159297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FBB63-B8DA-43A4-9CDB-270F79684F08}" type="slidenum">
              <a:rPr lang="en-US" smtClean="0"/>
              <a:t>3</a:t>
            </a:fld>
            <a:endParaRPr lang="en-US" dirty="0"/>
          </a:p>
        </p:txBody>
      </p:sp>
    </p:spTree>
    <p:extLst>
      <p:ext uri="{BB962C8B-B14F-4D97-AF65-F5344CB8AC3E}">
        <p14:creationId xmlns:p14="http://schemas.microsoft.com/office/powerpoint/2010/main" val="29121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FBB63-B8DA-43A4-9CDB-270F79684F08}" type="slidenum">
              <a:rPr lang="en-US" smtClean="0"/>
              <a:t>4</a:t>
            </a:fld>
            <a:endParaRPr lang="en-US" dirty="0"/>
          </a:p>
        </p:txBody>
      </p:sp>
    </p:spTree>
    <p:extLst>
      <p:ext uri="{BB962C8B-B14F-4D97-AF65-F5344CB8AC3E}">
        <p14:creationId xmlns:p14="http://schemas.microsoft.com/office/powerpoint/2010/main" val="406561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628C28-9B17-4CCE-BE07-DBDFD7283601}" type="datetimeFigureOut">
              <a:rPr lang="en-US" smtClean="0">
                <a:solidFill>
                  <a:srgbClr val="3E3D2D"/>
                </a:solidFill>
              </a:rPr>
              <a:pPr/>
              <a:t>12/13/2016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143000"/>
            <a:ext cx="6667815" cy="2124006"/>
          </a:xfrm>
        </p:spPr>
        <p:txBody>
          <a:bodyPr>
            <a:noAutofit/>
          </a:bodyPr>
          <a:lstStyle/>
          <a:p>
            <a:r>
              <a:rPr lang="en-US" sz="3200" dirty="0" smtClean="0">
                <a:latin typeface="Times" pitchFamily="18" charset="0"/>
                <a:ea typeface="Tahoma" panose="020B0604030504040204" pitchFamily="34" charset="0"/>
                <a:cs typeface="Tahoma" panose="020B0604030504040204" pitchFamily="34" charset="0"/>
              </a:rPr>
              <a:t>Department of Senior Affairs </a:t>
            </a:r>
            <a:br>
              <a:rPr lang="en-US" sz="3200" dirty="0" smtClean="0">
                <a:latin typeface="Times" pitchFamily="18" charset="0"/>
                <a:ea typeface="Tahoma" panose="020B0604030504040204" pitchFamily="34" charset="0"/>
                <a:cs typeface="Tahoma" panose="020B0604030504040204" pitchFamily="34" charset="0"/>
              </a:rPr>
            </a:br>
            <a:r>
              <a:rPr lang="en-US" sz="3200" dirty="0" smtClean="0">
                <a:latin typeface="Times" pitchFamily="18" charset="0"/>
                <a:ea typeface="Tahoma" panose="020B0604030504040204" pitchFamily="34" charset="0"/>
                <a:cs typeface="Tahoma" panose="020B0604030504040204" pitchFamily="34" charset="0"/>
              </a:rPr>
              <a:t>point of sale system Memberships Training Course</a:t>
            </a:r>
            <a:endParaRPr lang="en-US" sz="3200" dirty="0">
              <a:latin typeface="Times" pitchFamily="18"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219200" y="3657600"/>
            <a:ext cx="6400800" cy="1600200"/>
          </a:xfrm>
        </p:spPr>
        <p:txBody>
          <a:bodyPr>
            <a:normAutofit fontScale="92500" lnSpcReduction="20000"/>
          </a:bodyPr>
          <a:lstStyle/>
          <a:p>
            <a:r>
              <a:rPr lang="en-US" b="1" dirty="0" smtClean="0">
                <a:latin typeface="Times" pitchFamily="18" charset="0"/>
              </a:rPr>
              <a:t>Section 1</a:t>
            </a:r>
          </a:p>
          <a:p>
            <a:r>
              <a:rPr lang="en-US" dirty="0" smtClean="0">
                <a:latin typeface="Times" pitchFamily="18" charset="0"/>
              </a:rPr>
              <a:t>An Overview of Siriusware &amp; SAMS Software Applications Systems-Self-Paced Course</a:t>
            </a:r>
          </a:p>
          <a:p>
            <a:endParaRPr lang="en-US" dirty="0">
              <a:latin typeface="Times" pitchFamily="18" charset="0"/>
            </a:endParaRPr>
          </a:p>
          <a:p>
            <a:r>
              <a:rPr lang="en-US" sz="1400" i="1" dirty="0" smtClean="0">
                <a:latin typeface="Times" pitchFamily="18" charset="0"/>
              </a:rPr>
              <a:t>Revised December 6, 2016</a:t>
            </a:r>
            <a:endParaRPr lang="en-US" sz="1400" i="1" dirty="0">
              <a:latin typeface="Times" pitchFamily="18" charset="0"/>
            </a:endParaRPr>
          </a:p>
        </p:txBody>
      </p:sp>
      <p:pic>
        <p:nvPicPr>
          <p:cNvPr id="3074" name="Picture 2" descr="C:\Users\e29297\Pictures\CO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86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Congratulations! You have completed Section 1- Overview of the Siriusware and SAMS applications systems for the DSA Memberships Course.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2743200" y="3124200"/>
            <a:ext cx="3504784" cy="2113625"/>
          </a:xfrm>
          <a:prstGeom prst="rect">
            <a:avLst/>
          </a:prstGeom>
        </p:spPr>
      </p:pic>
    </p:spTree>
    <p:extLst>
      <p:ext uri="{BB962C8B-B14F-4D97-AF65-F5344CB8AC3E}">
        <p14:creationId xmlns:p14="http://schemas.microsoft.com/office/powerpoint/2010/main" val="62749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sz="2400" dirty="0"/>
          </a:p>
        </p:txBody>
      </p:sp>
      <p:sp>
        <p:nvSpPr>
          <p:cNvPr id="3" name="Content Placeholder 2"/>
          <p:cNvSpPr>
            <a:spLocks noGrp="1"/>
          </p:cNvSpPr>
          <p:nvPr>
            <p:ph idx="1"/>
          </p:nvPr>
        </p:nvSpPr>
        <p:spPr/>
        <p:txBody>
          <a:bodyPr/>
          <a:lstStyle/>
          <a:p>
            <a:r>
              <a:rPr lang="en-US" b="1" dirty="0" smtClean="0">
                <a:latin typeface="Times New Roman" panose="02020603050405020304" pitchFamily="18" charset="0"/>
                <a:cs typeface="Times New Roman" panose="02020603050405020304" pitchFamily="18" charset="0"/>
              </a:rPr>
              <a:t>Goals and Objectives of Section 1:</a:t>
            </a:r>
          </a:p>
          <a:p>
            <a:endParaRPr lang="en-US" dirty="0"/>
          </a:p>
          <a:p>
            <a:pPr lvl="1"/>
            <a:r>
              <a:rPr lang="en-US" dirty="0">
                <a:latin typeface="Times New Roman" panose="02020603050405020304" pitchFamily="18" charset="0"/>
                <a:cs typeface="Times New Roman" panose="02020603050405020304" pitchFamily="18" charset="0"/>
              </a:rPr>
              <a:t>Through this DSA Membership </a:t>
            </a:r>
            <a:r>
              <a:rPr lang="en-US" dirty="0" smtClean="0">
                <a:latin typeface="Times New Roman" panose="02020603050405020304" pitchFamily="18" charset="0"/>
                <a:cs typeface="Times New Roman" panose="02020603050405020304" pitchFamily="18" charset="0"/>
              </a:rPr>
              <a:t>Course Section 1, </a:t>
            </a:r>
            <a:r>
              <a:rPr lang="en-US" dirty="0">
                <a:latin typeface="Times New Roman" panose="02020603050405020304" pitchFamily="18" charset="0"/>
                <a:cs typeface="Times New Roman" panose="02020603050405020304" pitchFamily="18" charset="0"/>
              </a:rPr>
              <a:t>you </a:t>
            </a:r>
            <a:r>
              <a:rPr lang="en-US" dirty="0" smtClean="0">
                <a:latin typeface="Times New Roman" panose="02020603050405020304" pitchFamily="18" charset="0"/>
                <a:cs typeface="Times New Roman" panose="02020603050405020304" pitchFamily="18" charset="0"/>
              </a:rPr>
              <a:t>will understand the difference between the </a:t>
            </a:r>
            <a:r>
              <a:rPr lang="en-US" b="1" dirty="0" smtClean="0">
                <a:solidFill>
                  <a:srgbClr val="00B0F0"/>
                </a:solidFill>
                <a:latin typeface="Times New Roman" panose="02020603050405020304" pitchFamily="18" charset="0"/>
                <a:cs typeface="Times New Roman" panose="02020603050405020304" pitchFamily="18" charset="0"/>
              </a:rPr>
              <a:t>Siriusware</a:t>
            </a:r>
            <a:r>
              <a:rPr lang="en-US" dirty="0" smtClean="0">
                <a:latin typeface="Times New Roman" panose="02020603050405020304" pitchFamily="18" charset="0"/>
                <a:cs typeface="Times New Roman" panose="02020603050405020304" pitchFamily="18" charset="0"/>
              </a:rPr>
              <a:t> and </a:t>
            </a:r>
            <a:r>
              <a:rPr lang="en-US" b="1" dirty="0" smtClean="0">
                <a:solidFill>
                  <a:srgbClr val="00B0F0"/>
                </a:solidFill>
                <a:latin typeface="Times New Roman" panose="02020603050405020304" pitchFamily="18" charset="0"/>
                <a:cs typeface="Times New Roman" panose="02020603050405020304" pitchFamily="18" charset="0"/>
              </a:rPr>
              <a:t>SAMS</a:t>
            </a:r>
            <a:r>
              <a:rPr lang="en-US" dirty="0" smtClean="0">
                <a:latin typeface="Times New Roman" panose="02020603050405020304" pitchFamily="18" charset="0"/>
                <a:cs typeface="Times New Roman" panose="02020603050405020304" pitchFamily="18" charset="0"/>
              </a:rPr>
              <a:t> systems and how to process transactions in the </a:t>
            </a:r>
            <a:r>
              <a:rPr lang="en-US" b="1" dirty="0" smtClean="0">
                <a:solidFill>
                  <a:srgbClr val="00B0F0"/>
                </a:solidFill>
                <a:latin typeface="Times New Roman" panose="02020603050405020304" pitchFamily="18" charset="0"/>
                <a:cs typeface="Times New Roman" panose="02020603050405020304" pitchFamily="18" charset="0"/>
              </a:rPr>
              <a:t>point of sales system </a:t>
            </a:r>
            <a:r>
              <a:rPr lang="en-US" dirty="0" smtClean="0">
                <a:latin typeface="Times New Roman" panose="02020603050405020304" pitchFamily="18" charset="0"/>
                <a:cs typeface="Times New Roman" panose="02020603050405020304" pitchFamily="18" charset="0"/>
              </a:rPr>
              <a:t>and understand the congregate lunch meal tracking process for DSA in </a:t>
            </a:r>
            <a:r>
              <a:rPr lang="en-US" b="1" dirty="0" smtClean="0">
                <a:solidFill>
                  <a:srgbClr val="00B0F0"/>
                </a:solidFill>
                <a:latin typeface="Times New Roman" panose="02020603050405020304" pitchFamily="18" charset="0"/>
                <a:cs typeface="Times New Roman" panose="02020603050405020304" pitchFamily="18" charset="0"/>
              </a:rPr>
              <a:t>SAMS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6721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a:t>
            </a:r>
            <a:r>
              <a:rPr lang="en-US" sz="2400" dirty="0" smtClean="0">
                <a:latin typeface="Times New Roman" panose="02020603050405020304" pitchFamily="18" charset="0"/>
                <a:cs typeface="Times New Roman" panose="02020603050405020304" pitchFamily="18" charset="0"/>
              </a:rPr>
              <a:t>Course</a:t>
            </a:r>
            <a:br>
              <a:rPr lang="en-US" sz="2400"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Section 1-Siriusware </a:t>
            </a:r>
            <a:r>
              <a:rPr lang="en-US" sz="2400" b="1" dirty="0">
                <a:latin typeface="Times New Roman" panose="02020603050405020304" pitchFamily="18" charset="0"/>
                <a:cs typeface="Times New Roman" panose="02020603050405020304" pitchFamily="18" charset="0"/>
              </a:rPr>
              <a:t>&amp; SAMS Software Applications systems</a:t>
            </a:r>
          </a:p>
        </p:txBody>
      </p:sp>
      <p:sp>
        <p:nvSpPr>
          <p:cNvPr id="3" name="Content Placeholder 2"/>
          <p:cNvSpPr>
            <a:spLocks noGrp="1"/>
          </p:cNvSpPr>
          <p:nvPr>
            <p:ph idx="1"/>
          </p:nvPr>
        </p:nvSpPr>
        <p:spPr/>
        <p:txBody>
          <a:bodyPr>
            <a:normAutofit/>
          </a:bodyPr>
          <a:lstStyle/>
          <a:p>
            <a:r>
              <a:rPr lang="en-US" sz="1800" b="1" dirty="0" smtClean="0">
                <a:latin typeface="Times New Roman" panose="02020603050405020304" pitchFamily="18" charset="0"/>
                <a:cs typeface="Times New Roman" panose="02020603050405020304" pitchFamily="18" charset="0"/>
              </a:rPr>
              <a:t>What is Siriusware and what is SAMS?  </a:t>
            </a:r>
            <a:r>
              <a:rPr lang="en-US" sz="1800" dirty="0" smtClean="0">
                <a:latin typeface="Times New Roman" panose="02020603050405020304" pitchFamily="18" charset="0"/>
                <a:cs typeface="Times New Roman" panose="02020603050405020304" pitchFamily="18" charset="0"/>
              </a:rPr>
              <a:t>Siriusware and SAMS are separate software application systems utilized by DSA to issue memberships, process various point of sales transactions and capture information for the Area Agency on Aging (AAA) </a:t>
            </a:r>
            <a:r>
              <a:rPr lang="en-US" sz="1800" dirty="0">
                <a:latin typeface="Times New Roman" panose="02020603050405020304" pitchFamily="18" charset="0"/>
                <a:cs typeface="Times New Roman" panose="02020603050405020304" pitchFamily="18" charset="0"/>
              </a:rPr>
              <a:t>F</a:t>
            </a:r>
            <a:r>
              <a:rPr lang="en-US" sz="1800" dirty="0" smtClean="0">
                <a:latin typeface="Times New Roman" panose="02020603050405020304" pitchFamily="18" charset="0"/>
                <a:cs typeface="Times New Roman" panose="02020603050405020304" pitchFamily="18" charset="0"/>
              </a:rPr>
              <a:t>ederal reporting requirements.  Each system is housed on its own computer at the front of each DSA facility.</a:t>
            </a:r>
          </a:p>
          <a:p>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61444"/>
            <a:ext cx="35718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52400" y="4820281"/>
            <a:ext cx="2514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Siriusware Computer</a:t>
            </a:r>
            <a:endParaRPr lang="en-US" dirty="0">
              <a:solidFill>
                <a:schemeClr val="tx1"/>
              </a:solidFill>
            </a:endParaRPr>
          </a:p>
        </p:txBody>
      </p:sp>
      <p:sp>
        <p:nvSpPr>
          <p:cNvPr id="5" name="Left Arrow 4"/>
          <p:cNvSpPr/>
          <p:nvPr/>
        </p:nvSpPr>
        <p:spPr>
          <a:xfrm>
            <a:off x="6338521" y="4803814"/>
            <a:ext cx="2590800" cy="4191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SAMS Computer</a:t>
            </a:r>
            <a:r>
              <a:rPr lang="en-US" dirty="0" smtClean="0"/>
              <a:t> </a:t>
            </a:r>
            <a:endParaRPr lang="en-US" dirty="0"/>
          </a:p>
        </p:txBody>
      </p:sp>
    </p:spTree>
    <p:extLst>
      <p:ext uri="{BB962C8B-B14F-4D97-AF65-F5344CB8AC3E}">
        <p14:creationId xmlns:p14="http://schemas.microsoft.com/office/powerpoint/2010/main" val="17248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105400"/>
          </a:xfrm>
          <a:ln>
            <a:solidFill>
              <a:schemeClr val="bg1"/>
            </a:solidFill>
          </a:ln>
        </p:spPr>
        <p:txBody>
          <a:bodyPr>
            <a:normAutofit/>
          </a:bodyPr>
          <a:lstStyle/>
          <a:p>
            <a:pPr marL="0" indent="0">
              <a:buNone/>
            </a:pPr>
            <a:r>
              <a:rPr lang="en-US" sz="1400" b="1" dirty="0" smtClean="0">
                <a:latin typeface="Times New Roman" panose="02020603050405020304" pitchFamily="18" charset="0"/>
                <a:cs typeface="Times New Roman" panose="02020603050405020304" pitchFamily="18" charset="0"/>
              </a:rPr>
              <a:t>What is Siriusware?</a:t>
            </a:r>
            <a:endParaRPr lang="en-US" dirty="0" smtClean="0">
              <a:latin typeface="Times New Roman" panose="02020603050405020304" pitchFamily="18" charset="0"/>
              <a:cs typeface="Times New Roman" panose="02020603050405020304" pitchFamily="18" charset="0"/>
            </a:endParaRPr>
          </a:p>
          <a:p>
            <a:pPr lvl="1"/>
            <a:r>
              <a:rPr lang="en-US" sz="1900" dirty="0" smtClean="0">
                <a:latin typeface="Times New Roman" panose="02020603050405020304" pitchFamily="18" charset="0"/>
                <a:cs typeface="Times New Roman" panose="02020603050405020304" pitchFamily="18" charset="0"/>
              </a:rPr>
              <a:t>Siriusware is the Point of Sales system application of record for the City of Albuquerque Department of Senior Affairs and is used to issue and renew memberships, print and reprint membership cards and process point of sales transactions.  </a:t>
            </a:r>
          </a:p>
          <a:p>
            <a:pPr marL="274320" lvl="1" indent="0">
              <a:buNone/>
            </a:pPr>
            <a:endParaRPr lang="en-US" sz="4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762"/>
          <a:stretch/>
        </p:blipFill>
        <p:spPr>
          <a:xfrm>
            <a:off x="4724400" y="3391270"/>
            <a:ext cx="3810000" cy="29333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657600"/>
            <a:ext cx="2857500" cy="2286000"/>
          </a:xfrm>
          <a:prstGeom prst="rect">
            <a:avLst/>
          </a:prstGeom>
        </p:spPr>
      </p:pic>
      <p:sp>
        <p:nvSpPr>
          <p:cNvPr id="10" name="Left Arrow 9"/>
          <p:cNvSpPr/>
          <p:nvPr/>
        </p:nvSpPr>
        <p:spPr>
          <a:xfrm>
            <a:off x="3496692" y="4114800"/>
            <a:ext cx="1143000" cy="289264"/>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26682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sz="2400" dirty="0"/>
          </a:p>
        </p:txBody>
      </p:sp>
      <p:sp>
        <p:nvSpPr>
          <p:cNvPr id="3" name="Content Placeholder 2"/>
          <p:cNvSpPr>
            <a:spLocks noGrp="1"/>
          </p:cNvSpPr>
          <p:nvPr>
            <p:ph idx="1"/>
          </p:nvPr>
        </p:nvSpPr>
        <p:spPr>
          <a:xfrm>
            <a:off x="457200" y="1447800"/>
            <a:ext cx="8229600" cy="5029200"/>
          </a:xfrm>
        </p:spPr>
        <p:txBody>
          <a:bodyPr/>
          <a:lstStyle/>
          <a:p>
            <a:pPr marL="0" indent="0">
              <a:buNone/>
            </a:pPr>
            <a:r>
              <a:rPr lang="en-US" sz="1600" b="1" dirty="0">
                <a:latin typeface="Times New Roman" panose="02020603050405020304" pitchFamily="18" charset="0"/>
                <a:cs typeface="Times New Roman" panose="02020603050405020304" pitchFamily="18" charset="0"/>
              </a:rPr>
              <a:t>What is </a:t>
            </a:r>
            <a:r>
              <a:rPr lang="en-US" sz="1600" b="1" dirty="0" smtClean="0">
                <a:latin typeface="Times New Roman" panose="02020603050405020304" pitchFamily="18" charset="0"/>
                <a:cs typeface="Times New Roman" panose="02020603050405020304" pitchFamily="18" charset="0"/>
              </a:rPr>
              <a:t>the Social Assistant Management System (SAMS)?</a:t>
            </a:r>
            <a:endParaRPr lang="en-US" sz="1600" dirty="0">
              <a:latin typeface="Times New Roman" panose="02020603050405020304" pitchFamily="18" charset="0"/>
              <a:cs typeface="Times New Roman" panose="02020603050405020304" pitchFamily="18" charset="0"/>
            </a:endParaRPr>
          </a:p>
          <a:p>
            <a:pPr lvl="1">
              <a:buClr>
                <a:srgbClr val="93A299"/>
              </a:buClr>
            </a:pPr>
            <a:r>
              <a:rPr lang="en-US" sz="1800" b="1" dirty="0">
                <a:solidFill>
                  <a:srgbClr val="292934"/>
                </a:solidFill>
                <a:latin typeface="Times New Roman" panose="02020603050405020304" pitchFamily="18" charset="0"/>
                <a:cs typeface="Times New Roman" panose="02020603050405020304" pitchFamily="18" charset="0"/>
              </a:rPr>
              <a:t>SAMS</a:t>
            </a:r>
            <a:r>
              <a:rPr lang="en-US" sz="1800" dirty="0">
                <a:solidFill>
                  <a:srgbClr val="292934"/>
                </a:solidFill>
                <a:latin typeface="Times New Roman" panose="02020603050405020304" pitchFamily="18" charset="0"/>
                <a:cs typeface="Times New Roman" panose="02020603050405020304" pitchFamily="18" charset="0"/>
              </a:rPr>
              <a:t> is the Reporting System for Qualifying Services for the </a:t>
            </a:r>
            <a:r>
              <a:rPr lang="en-US" sz="1800" b="1" dirty="0">
                <a:solidFill>
                  <a:srgbClr val="00B0F0"/>
                </a:solidFill>
                <a:latin typeface="Times New Roman" panose="02020603050405020304" pitchFamily="18" charset="0"/>
                <a:cs typeface="Times New Roman" panose="02020603050405020304" pitchFamily="18" charset="0"/>
              </a:rPr>
              <a:t>Area Agency on Aging</a:t>
            </a:r>
            <a:r>
              <a:rPr lang="en-US" sz="1800" dirty="0">
                <a:solidFill>
                  <a:srgbClr val="292934"/>
                </a:solidFill>
                <a:latin typeface="Times New Roman" panose="02020603050405020304" pitchFamily="18" charset="0"/>
                <a:cs typeface="Times New Roman" panose="02020603050405020304" pitchFamily="18" charset="0"/>
              </a:rPr>
              <a:t> Activities. Member information, meals, activities and other items are tracked in SAMS for federal reporting and funding requirements for 60+ members who have filled out a SAMS form and have been entered into the SAMS system. </a:t>
            </a:r>
            <a:endParaRPr lang="en-US" sz="1800" dirty="0" smtClean="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1800" b="1" dirty="0" smtClean="0">
                <a:solidFill>
                  <a:srgbClr val="292934"/>
                </a:solidFill>
                <a:latin typeface="Times New Roman" panose="02020603050405020304" pitchFamily="18" charset="0"/>
                <a:cs typeface="Times New Roman" panose="02020603050405020304" pitchFamily="18" charset="0"/>
              </a:rPr>
              <a:t>SAMS/DSA Membership Form: </a:t>
            </a:r>
            <a:r>
              <a:rPr lang="en-US" sz="1800" dirty="0" smtClean="0">
                <a:solidFill>
                  <a:srgbClr val="292934"/>
                </a:solidFill>
                <a:latin typeface="Times New Roman" panose="02020603050405020304" pitchFamily="18" charset="0"/>
                <a:cs typeface="Times New Roman" panose="02020603050405020304" pitchFamily="18" charset="0"/>
              </a:rPr>
              <a:t>The highlighted areas on the SAMS/DSA Membership form are required to be entered into the SAMS system.</a:t>
            </a:r>
            <a:endParaRPr lang="en-US" sz="1800" dirty="0">
              <a:solidFill>
                <a:srgbClr val="292934"/>
              </a:solidFill>
              <a:latin typeface="Times New Roman" panose="02020603050405020304" pitchFamily="18" charset="0"/>
              <a:cs typeface="Times New Roman" panose="02020603050405020304" pitchFamily="18" charset="0"/>
            </a:endParaRPr>
          </a:p>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43286"/>
            <a:ext cx="3962400" cy="3033713"/>
          </a:xfrm>
          <a:prstGeom prst="rect">
            <a:avLst/>
          </a:prstGeom>
        </p:spPr>
      </p:pic>
      <p:sp>
        <p:nvSpPr>
          <p:cNvPr id="5" name="Right Arrow 4"/>
          <p:cNvSpPr/>
          <p:nvPr/>
        </p:nvSpPr>
        <p:spPr>
          <a:xfrm>
            <a:off x="623148" y="4495800"/>
            <a:ext cx="2163037"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SAMS/DSA Membership Form</a:t>
            </a:r>
            <a:endParaRPr lang="en-US" sz="1200" dirty="0">
              <a:solidFill>
                <a:schemeClr val="tx1"/>
              </a:solidFill>
            </a:endParaRPr>
          </a:p>
        </p:txBody>
      </p:sp>
    </p:spTree>
    <p:extLst>
      <p:ext uri="{BB962C8B-B14F-4D97-AF65-F5344CB8AC3E}">
        <p14:creationId xmlns:p14="http://schemas.microsoft.com/office/powerpoint/2010/main" val="107763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dirty="0"/>
          </a:p>
        </p:txBody>
      </p:sp>
      <p:sp>
        <p:nvSpPr>
          <p:cNvPr id="3" name="Content Placeholder 2"/>
          <p:cNvSpPr>
            <a:spLocks noGrp="1"/>
          </p:cNvSpPr>
          <p:nvPr>
            <p:ph idx="1"/>
          </p:nvPr>
        </p:nvSpPr>
        <p:spPr>
          <a:solidFill>
            <a:schemeClr val="bg1"/>
          </a:solidFill>
        </p:spPr>
        <p:txBody>
          <a:bodyPr>
            <a:normAutofit/>
          </a:bodyPr>
          <a:lstStyle/>
          <a:p>
            <a:pPr lvl="1"/>
            <a:r>
              <a:rPr lang="en-US" dirty="0">
                <a:latin typeface="Times New Roman" panose="02020603050405020304" pitchFamily="18" charset="0"/>
                <a:cs typeface="Times New Roman" panose="02020603050405020304" pitchFamily="18" charset="0"/>
              </a:rPr>
              <a:t>Once a member has completed a </a:t>
            </a:r>
            <a:r>
              <a:rPr lang="en-US" b="1" dirty="0">
                <a:solidFill>
                  <a:srgbClr val="00B0F0"/>
                </a:solidFill>
                <a:latin typeface="Times New Roman" panose="02020603050405020304" pitchFamily="18" charset="0"/>
                <a:cs typeface="Times New Roman" panose="02020603050405020304" pitchFamily="18" charset="0"/>
              </a:rPr>
              <a:t>SAMS/DSA membership form</a:t>
            </a:r>
            <a:r>
              <a:rPr lang="en-US" dirty="0">
                <a:latin typeface="Times New Roman" panose="02020603050405020304" pitchFamily="18" charset="0"/>
                <a:cs typeface="Times New Roman" panose="02020603050405020304" pitchFamily="18" charset="0"/>
              </a:rPr>
              <a:t>, their information is entered into the Siriusware system to create their Membership and </a:t>
            </a:r>
            <a:r>
              <a:rPr lang="en-US" b="1" dirty="0">
                <a:solidFill>
                  <a:srgbClr val="00B0F0"/>
                </a:solidFill>
                <a:latin typeface="Times New Roman" panose="02020603050405020304" pitchFamily="18" charset="0"/>
                <a:cs typeface="Times New Roman" panose="02020603050405020304" pitchFamily="18" charset="0"/>
              </a:rPr>
              <a:t>Membership </a:t>
            </a:r>
            <a:r>
              <a:rPr lang="en-US" b="1" dirty="0" smtClean="0">
                <a:solidFill>
                  <a:srgbClr val="00B0F0"/>
                </a:solidFill>
                <a:latin typeface="Times New Roman" panose="02020603050405020304" pitchFamily="18" charset="0"/>
                <a:cs typeface="Times New Roman" panose="02020603050405020304" pitchFamily="18" charset="0"/>
              </a:rPr>
              <a:t>Card</a:t>
            </a:r>
            <a:r>
              <a:rPr lang="en-US" dirty="0" smtClean="0">
                <a:latin typeface="Times New Roman" panose="02020603050405020304" pitchFamily="18" charset="0"/>
                <a:cs typeface="Times New Roman" panose="02020603050405020304" pitchFamily="18" charset="0"/>
              </a:rPr>
              <a:t>.</a:t>
            </a:r>
          </a:p>
          <a:p>
            <a:pPr marL="274320" lvl="1" indent="0">
              <a:buNone/>
            </a:pPr>
            <a:endParaRPr lang="en-US" sz="1600" dirty="0" smtClean="0">
              <a:latin typeface="Times New Roman" panose="02020603050405020304" pitchFamily="18" charset="0"/>
              <a:cs typeface="Times New Roman" panose="02020603050405020304" pitchFamily="18" charset="0"/>
            </a:endParaRPr>
          </a:p>
          <a:p>
            <a:pPr marL="274320" lvl="1" indent="0">
              <a:buNone/>
            </a:pPr>
            <a:r>
              <a:rPr lang="en-US" sz="1800" i="1" dirty="0" smtClean="0">
                <a:latin typeface="Times New Roman" panose="02020603050405020304" pitchFamily="18" charset="0"/>
                <a:cs typeface="Times New Roman" panose="02020603050405020304" pitchFamily="18" charset="0"/>
              </a:rPr>
              <a:t>*If </a:t>
            </a:r>
            <a:r>
              <a:rPr lang="en-US" sz="1800" i="1" dirty="0">
                <a:latin typeface="Times New Roman" panose="02020603050405020304" pitchFamily="18" charset="0"/>
                <a:cs typeface="Times New Roman" panose="02020603050405020304" pitchFamily="18" charset="0"/>
              </a:rPr>
              <a:t>the member is 60+ years old, the same member information that </a:t>
            </a:r>
            <a:r>
              <a:rPr lang="en-US" sz="1800" i="1" dirty="0" smtClean="0">
                <a:latin typeface="Times New Roman" panose="02020603050405020304" pitchFamily="18" charset="0"/>
                <a:cs typeface="Times New Roman" panose="02020603050405020304" pitchFamily="18" charset="0"/>
              </a:rPr>
              <a:t>is entered in the Point of Sales system must be entered </a:t>
            </a:r>
            <a:r>
              <a:rPr lang="en-US" sz="1800" i="1" dirty="0">
                <a:latin typeface="Times New Roman" panose="02020603050405020304" pitchFamily="18" charset="0"/>
                <a:cs typeface="Times New Roman" panose="02020603050405020304" pitchFamily="18" charset="0"/>
              </a:rPr>
              <a:t>in the SAMS system </a:t>
            </a:r>
            <a:r>
              <a:rPr lang="en-US" sz="1800" i="1" dirty="0" smtClean="0">
                <a:latin typeface="Times New Roman" panose="02020603050405020304" pitchFamily="18" charset="0"/>
                <a:cs typeface="Times New Roman" panose="02020603050405020304" pitchFamily="18" charset="0"/>
              </a:rPr>
              <a:t>PLUS additional information based on AAA requirements to </a:t>
            </a:r>
            <a:r>
              <a:rPr lang="en-US" sz="1800" i="1" dirty="0">
                <a:latin typeface="Times New Roman" panose="02020603050405020304" pitchFamily="18" charset="0"/>
                <a:cs typeface="Times New Roman" panose="02020603050405020304" pitchFamily="18" charset="0"/>
              </a:rPr>
              <a:t>create a member profile for case </a:t>
            </a:r>
            <a:r>
              <a:rPr lang="en-US" sz="1800" i="1" dirty="0" smtClean="0">
                <a:latin typeface="Times New Roman" panose="02020603050405020304" pitchFamily="18" charset="0"/>
                <a:cs typeface="Times New Roman" panose="02020603050405020304" pitchFamily="18" charset="0"/>
              </a:rPr>
              <a:t>review and </a:t>
            </a:r>
            <a:r>
              <a:rPr lang="en-US" sz="1800" i="1" dirty="0">
                <a:latin typeface="Times New Roman" panose="02020603050405020304" pitchFamily="18" charset="0"/>
                <a:cs typeface="Times New Roman" panose="02020603050405020304" pitchFamily="18" charset="0"/>
              </a:rPr>
              <a:t>to determine AAA </a:t>
            </a:r>
            <a:r>
              <a:rPr lang="en-US" sz="1800" i="1" dirty="0" smtClean="0">
                <a:latin typeface="Times New Roman" panose="02020603050405020304" pitchFamily="18" charset="0"/>
                <a:cs typeface="Times New Roman" panose="02020603050405020304" pitchFamily="18" charset="0"/>
              </a:rPr>
              <a:t>federal reporting qualifications</a:t>
            </a:r>
            <a:endParaRPr lang="en-US" sz="1800" i="1" dirty="0">
              <a:latin typeface="Times New Roman" panose="02020603050405020304" pitchFamily="18" charset="0"/>
              <a:cs typeface="Times New Roman" panose="02020603050405020304" pitchFamily="18" charset="0"/>
            </a:endParaRPr>
          </a:p>
          <a:p>
            <a:pPr marL="274320" lvl="1" indent="0">
              <a:buNone/>
            </a:pPr>
            <a:endParaRPr lang="en-US" sz="4000" dirty="0"/>
          </a:p>
          <a:p>
            <a:endParaRPr lang="en-US" dirty="0"/>
          </a:p>
          <a:p>
            <a:endParaRPr lang="en-US" dirty="0"/>
          </a:p>
        </p:txBody>
      </p:sp>
    </p:spTree>
    <p:extLst>
      <p:ext uri="{BB962C8B-B14F-4D97-AF65-F5344CB8AC3E}">
        <p14:creationId xmlns:p14="http://schemas.microsoft.com/office/powerpoint/2010/main" val="205956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1"/>
            <a:r>
              <a:rPr lang="en-US" dirty="0">
                <a:latin typeface="Times New Roman" panose="02020603050405020304" pitchFamily="18" charset="0"/>
                <a:cs typeface="Times New Roman" panose="02020603050405020304" pitchFamily="18" charset="0"/>
              </a:rPr>
              <a:t>The </a:t>
            </a:r>
            <a:r>
              <a:rPr lang="en-US" b="1" dirty="0">
                <a:solidFill>
                  <a:srgbClr val="00B0F0"/>
                </a:solidFill>
                <a:latin typeface="Times New Roman" panose="02020603050405020304" pitchFamily="18" charset="0"/>
                <a:cs typeface="Times New Roman" panose="02020603050405020304" pitchFamily="18" charset="0"/>
              </a:rPr>
              <a:t>Siriusware</a:t>
            </a:r>
            <a:r>
              <a:rPr lang="en-US" dirty="0">
                <a:latin typeface="Times New Roman" panose="02020603050405020304" pitchFamily="18" charset="0"/>
                <a:cs typeface="Times New Roman" panose="02020603050405020304" pitchFamily="18" charset="0"/>
              </a:rPr>
              <a:t> Software is housed on its own computer with its </a:t>
            </a:r>
            <a:r>
              <a:rPr lang="en-US" dirty="0" smtClean="0">
                <a:latin typeface="Times New Roman" panose="02020603050405020304" pitchFamily="18" charset="0"/>
                <a:cs typeface="Times New Roman" panose="02020603050405020304" pitchFamily="18" charset="0"/>
              </a:rPr>
              <a:t>own:</a:t>
            </a:r>
          </a:p>
          <a:p>
            <a:pPr lvl="2"/>
            <a:r>
              <a:rPr lang="en-US" b="1" dirty="0" smtClean="0">
                <a:solidFill>
                  <a:srgbClr val="00B0F0"/>
                </a:solidFill>
                <a:latin typeface="Times New Roman" panose="02020603050405020304" pitchFamily="18" charset="0"/>
                <a:cs typeface="Times New Roman" panose="02020603050405020304" pitchFamily="18" charset="0"/>
              </a:rPr>
              <a:t>Card Swipe Hardware</a:t>
            </a:r>
            <a:r>
              <a:rPr lang="en-US" dirty="0" smtClean="0">
                <a:latin typeface="Times New Roman" panose="02020603050405020304" pitchFamily="18" charset="0"/>
                <a:cs typeface="Times New Roman" panose="02020603050405020304" pitchFamily="18" charset="0"/>
              </a:rPr>
              <a:t> (to swipe membership cards)</a:t>
            </a:r>
          </a:p>
          <a:p>
            <a:pPr lvl="2"/>
            <a:r>
              <a:rPr lang="en-US" b="1" dirty="0" smtClean="0">
                <a:solidFill>
                  <a:srgbClr val="00B0F0"/>
                </a:solidFill>
                <a:latin typeface="Times New Roman" panose="02020603050405020304" pitchFamily="18" charset="0"/>
                <a:cs typeface="Times New Roman" panose="02020603050405020304" pitchFamily="18" charset="0"/>
              </a:rPr>
              <a:t>Camera Hardware </a:t>
            </a:r>
            <a:r>
              <a:rPr lang="en-US" dirty="0" smtClean="0">
                <a:latin typeface="Times New Roman" panose="02020603050405020304" pitchFamily="18" charset="0"/>
                <a:cs typeface="Times New Roman" panose="02020603050405020304" pitchFamily="18" charset="0"/>
              </a:rPr>
              <a:t>(to take member pictures) </a:t>
            </a:r>
            <a:r>
              <a:rPr lang="en-US" dirty="0">
                <a:latin typeface="Times New Roman" panose="02020603050405020304" pitchFamily="18" charset="0"/>
                <a:cs typeface="Times New Roman" panose="02020603050405020304" pitchFamily="18" charset="0"/>
              </a:rPr>
              <a:t>and </a:t>
            </a:r>
            <a:endParaRPr lang="en-US" dirty="0" smtClean="0">
              <a:latin typeface="Times New Roman" panose="02020603050405020304" pitchFamily="18" charset="0"/>
              <a:cs typeface="Times New Roman" panose="02020603050405020304" pitchFamily="18" charset="0"/>
            </a:endParaRPr>
          </a:p>
          <a:p>
            <a:pPr lvl="2"/>
            <a:r>
              <a:rPr lang="en-US" b="1" dirty="0" smtClean="0">
                <a:solidFill>
                  <a:srgbClr val="00B0F0"/>
                </a:solidFill>
                <a:latin typeface="Times New Roman" panose="02020603050405020304" pitchFamily="18" charset="0"/>
                <a:cs typeface="Times New Roman" panose="02020603050405020304" pitchFamily="18" charset="0"/>
              </a:rPr>
              <a:t>Printer Hardware </a:t>
            </a:r>
            <a:r>
              <a:rPr lang="en-US" dirty="0" smtClean="0">
                <a:latin typeface="Times New Roman" panose="02020603050405020304" pitchFamily="18" charset="0"/>
                <a:cs typeface="Times New Roman" panose="02020603050405020304" pitchFamily="18" charset="0"/>
              </a:rPr>
              <a:t>(to print membership cards) </a:t>
            </a:r>
          </a:p>
          <a:p>
            <a:pPr lvl="2"/>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 </a:t>
            </a:r>
            <a:r>
              <a:rPr lang="en-US" b="1" dirty="0" smtClean="0">
                <a:solidFill>
                  <a:srgbClr val="00B0F0"/>
                </a:solidFill>
                <a:latin typeface="Times New Roman" panose="02020603050405020304" pitchFamily="18" charset="0"/>
                <a:cs typeface="Times New Roman" panose="02020603050405020304" pitchFamily="18" charset="0"/>
              </a:rPr>
              <a:t>Siriusware</a:t>
            </a:r>
            <a:r>
              <a:rPr lang="en-US" dirty="0" smtClean="0">
                <a:latin typeface="Times New Roman" panose="02020603050405020304" pitchFamily="18" charset="0"/>
                <a:cs typeface="Times New Roman" panose="02020603050405020304" pitchFamily="18" charset="0"/>
              </a:rPr>
              <a:t> point of sales software system is on a computer at </a:t>
            </a:r>
            <a:r>
              <a:rPr lang="en-US" dirty="0">
                <a:latin typeface="Times New Roman" panose="02020603050405020304" pitchFamily="18" charset="0"/>
                <a:cs typeface="Times New Roman" panose="02020603050405020304" pitchFamily="18" charset="0"/>
              </a:rPr>
              <a:t>the front desk of DSA facilities next to, but separate from the </a:t>
            </a:r>
            <a:r>
              <a:rPr lang="en-US" b="1" dirty="0">
                <a:solidFill>
                  <a:srgbClr val="00B0F0"/>
                </a:solidFill>
                <a:latin typeface="Times New Roman" panose="02020603050405020304" pitchFamily="18" charset="0"/>
                <a:cs typeface="Times New Roman" panose="02020603050405020304" pitchFamily="18" charset="0"/>
              </a:rPr>
              <a:t>SAMS</a:t>
            </a:r>
            <a:r>
              <a:rPr lang="en-US" dirty="0">
                <a:latin typeface="Times New Roman" panose="02020603050405020304" pitchFamily="18" charset="0"/>
                <a:cs typeface="Times New Roman" panose="02020603050405020304" pitchFamily="18" charset="0"/>
              </a:rPr>
              <a:t> application computer. </a:t>
            </a: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r>
              <a:rPr lang="en-US" i="1"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Parks and Recreation Department also uses the Siriusware system to issue their own membership </a:t>
            </a:r>
            <a:r>
              <a:rPr lang="en-US" i="1" dirty="0" smtClean="0">
                <a:latin typeface="Times New Roman" panose="02020603050405020304" pitchFamily="18" charset="0"/>
                <a:cs typeface="Times New Roman" panose="02020603050405020304" pitchFamily="18" charset="0"/>
              </a:rPr>
              <a:t>cards </a:t>
            </a:r>
            <a:r>
              <a:rPr lang="en-US" i="1" dirty="0">
                <a:latin typeface="Times New Roman" panose="02020603050405020304" pitchFamily="18" charset="0"/>
                <a:cs typeface="Times New Roman" panose="02020603050405020304" pitchFamily="18" charset="0"/>
              </a:rPr>
              <a:t>for golf </a:t>
            </a:r>
            <a:r>
              <a:rPr lang="en-US" i="1" dirty="0" smtClean="0">
                <a:latin typeface="Times New Roman" panose="02020603050405020304" pitchFamily="18" charset="0"/>
                <a:cs typeface="Times New Roman" panose="02020603050405020304" pitchFamily="18" charset="0"/>
              </a:rPr>
              <a:t>activities</a:t>
            </a:r>
            <a:r>
              <a:rPr lang="en-US" i="1" dirty="0">
                <a:latin typeface="Times New Roman" panose="02020603050405020304" pitchFamily="18" charset="0"/>
                <a:cs typeface="Times New Roman" panose="02020603050405020304" pitchFamily="18" charset="0"/>
              </a:rPr>
              <a:t>.</a:t>
            </a:r>
          </a:p>
          <a:p>
            <a:pPr lvl="1"/>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88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82880" lvl="1"/>
            <a:r>
              <a:rPr lang="en-US" b="1" dirty="0" smtClean="0">
                <a:latin typeface="Times New Roman" panose="02020603050405020304" pitchFamily="18" charset="0"/>
                <a:cs typeface="Times New Roman" panose="02020603050405020304" pitchFamily="18" charset="0"/>
              </a:rPr>
              <a:t>DSA </a:t>
            </a:r>
            <a:r>
              <a:rPr lang="en-US" b="1" dirty="0" smtClean="0">
                <a:solidFill>
                  <a:srgbClr val="00B0F0"/>
                </a:solidFill>
                <a:latin typeface="Times New Roman" panose="02020603050405020304" pitchFamily="18" charset="0"/>
                <a:cs typeface="Times New Roman" panose="02020603050405020304" pitchFamily="18" charset="0"/>
              </a:rPr>
              <a:t>Membership Card </a:t>
            </a:r>
            <a:r>
              <a:rPr lang="en-US" b="1" dirty="0" smtClean="0">
                <a:latin typeface="Times New Roman" panose="02020603050405020304" pitchFamily="18" charset="0"/>
                <a:cs typeface="Times New Roman" panose="02020603050405020304" pitchFamily="18" charset="0"/>
              </a:rPr>
              <a:t>Use: </a:t>
            </a:r>
            <a:r>
              <a:rPr lang="en-US" dirty="0" smtClean="0">
                <a:latin typeface="Times New Roman" panose="02020603050405020304" pitchFamily="18" charset="0"/>
                <a:cs typeface="Times New Roman" panose="02020603050405020304" pitchFamily="18" charset="0"/>
              </a:rPr>
              <a:t>Once a member has a membership card, DSA </a:t>
            </a:r>
            <a:r>
              <a:rPr lang="en-US" dirty="0">
                <a:latin typeface="Times New Roman" panose="02020603050405020304" pitchFamily="18" charset="0"/>
                <a:cs typeface="Times New Roman" panose="02020603050405020304" pitchFamily="18" charset="0"/>
              </a:rPr>
              <a:t>employees will swipe </a:t>
            </a:r>
            <a:r>
              <a:rPr lang="en-US" dirty="0" smtClean="0">
                <a:latin typeface="Times New Roman" panose="02020603050405020304" pitchFamily="18" charset="0"/>
                <a:cs typeface="Times New Roman" panose="02020603050405020304" pitchFamily="18" charset="0"/>
              </a:rPr>
              <a:t>the membership </a:t>
            </a:r>
            <a:r>
              <a:rPr lang="en-US" dirty="0">
                <a:latin typeface="Times New Roman" panose="02020603050405020304" pitchFamily="18" charset="0"/>
                <a:cs typeface="Times New Roman" panose="02020603050405020304" pitchFamily="18" charset="0"/>
              </a:rPr>
              <a:t>card through the </a:t>
            </a:r>
            <a:r>
              <a:rPr lang="en-US" b="1" dirty="0">
                <a:solidFill>
                  <a:srgbClr val="00B0F0"/>
                </a:solidFill>
                <a:latin typeface="Times New Roman" panose="02020603050405020304" pitchFamily="18" charset="0"/>
                <a:cs typeface="Times New Roman" panose="02020603050405020304" pitchFamily="18" charset="0"/>
              </a:rPr>
              <a:t>Card Swipe Hardware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the</a:t>
            </a:r>
            <a:r>
              <a:rPr lang="en-US" b="1" dirty="0" smtClean="0">
                <a:solidFill>
                  <a:srgbClr val="00B0F0"/>
                </a:solidFill>
                <a:latin typeface="Times New Roman" panose="02020603050405020304" pitchFamily="18" charset="0"/>
                <a:cs typeface="Times New Roman" panose="02020603050405020304" pitchFamily="18" charset="0"/>
              </a:rPr>
              <a:t> Siriusware computer </a:t>
            </a:r>
            <a:r>
              <a:rPr lang="en-US" dirty="0" smtClean="0">
                <a:latin typeface="Times New Roman" panose="02020603050405020304" pitchFamily="18" charset="0"/>
                <a:cs typeface="Times New Roman" panose="02020603050405020304" pitchFamily="18" charset="0"/>
              </a:rPr>
              <a:t>system to process </a:t>
            </a:r>
            <a:r>
              <a:rPr lang="en-US" dirty="0">
                <a:latin typeface="Times New Roman" panose="02020603050405020304" pitchFamily="18" charset="0"/>
                <a:cs typeface="Times New Roman" panose="02020603050405020304" pitchFamily="18" charset="0"/>
              </a:rPr>
              <a:t>transactions for meals, trips, activities, etc. </a:t>
            </a:r>
            <a:r>
              <a:rPr lang="en-US" dirty="0" smtClean="0">
                <a:latin typeface="Times New Roman" panose="02020603050405020304" pitchFamily="18" charset="0"/>
                <a:cs typeface="Times New Roman" panose="02020603050405020304" pitchFamily="18" charset="0"/>
              </a:rPr>
              <a:t>when a member visits a DSA facility.</a:t>
            </a:r>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140647"/>
            <a:ext cx="1685925" cy="1685925"/>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760" y="3657600"/>
            <a:ext cx="31432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397821"/>
            <a:ext cx="1514475" cy="1171575"/>
          </a:xfrm>
          <a:prstGeom prst="rect">
            <a:avLst/>
          </a:prstGeom>
        </p:spPr>
      </p:pic>
      <p:sp>
        <p:nvSpPr>
          <p:cNvPr id="7" name="Right Arrow 6"/>
          <p:cNvSpPr/>
          <p:nvPr/>
        </p:nvSpPr>
        <p:spPr>
          <a:xfrm>
            <a:off x="1905000" y="4831209"/>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801046"/>
            <a:ext cx="75021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34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DSA Memberships Course</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Section 1-Siriusware &amp; SAMS Software Applications systems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82880" lvl="1"/>
            <a:r>
              <a:rPr lang="en-US" sz="1900" b="1" dirty="0" smtClean="0">
                <a:solidFill>
                  <a:srgbClr val="292934"/>
                </a:solidFill>
                <a:latin typeface="Times New Roman" panose="02020603050405020304" pitchFamily="18" charset="0"/>
                <a:cs typeface="Times New Roman" panose="02020603050405020304" pitchFamily="18" charset="0"/>
              </a:rPr>
              <a:t>Process Transactions in </a:t>
            </a:r>
            <a:r>
              <a:rPr lang="en-US" sz="1900" b="1" dirty="0" smtClean="0">
                <a:solidFill>
                  <a:srgbClr val="00B0F0"/>
                </a:solidFill>
                <a:latin typeface="Times New Roman" panose="02020603050405020304" pitchFamily="18" charset="0"/>
                <a:cs typeface="Times New Roman" panose="02020603050405020304" pitchFamily="18" charset="0"/>
              </a:rPr>
              <a:t>Siriusware</a:t>
            </a:r>
            <a:r>
              <a:rPr lang="en-US" sz="1900" b="1" dirty="0" smtClean="0">
                <a:solidFill>
                  <a:srgbClr val="292934"/>
                </a:solidFill>
                <a:latin typeface="Times New Roman" panose="02020603050405020304" pitchFamily="18" charset="0"/>
                <a:cs typeface="Times New Roman" panose="02020603050405020304" pitchFamily="18" charset="0"/>
              </a:rPr>
              <a:t> and Track eligible activities in </a:t>
            </a:r>
            <a:r>
              <a:rPr lang="en-US" sz="1900" b="1" dirty="0" smtClean="0">
                <a:solidFill>
                  <a:srgbClr val="00B0F0"/>
                </a:solidFill>
                <a:latin typeface="Times New Roman" panose="02020603050405020304" pitchFamily="18" charset="0"/>
                <a:cs typeface="Times New Roman" panose="02020603050405020304" pitchFamily="18" charset="0"/>
              </a:rPr>
              <a:t>SAMS</a:t>
            </a:r>
            <a:r>
              <a:rPr lang="en-US" sz="1900" b="1" dirty="0" smtClean="0">
                <a:solidFill>
                  <a:srgbClr val="292934"/>
                </a:solidFill>
                <a:latin typeface="Times New Roman" panose="02020603050405020304" pitchFamily="18" charset="0"/>
                <a:cs typeface="Times New Roman" panose="02020603050405020304" pitchFamily="18" charset="0"/>
              </a:rPr>
              <a:t>:  </a:t>
            </a:r>
            <a:r>
              <a:rPr lang="en-US" sz="1900" dirty="0" smtClean="0">
                <a:solidFill>
                  <a:srgbClr val="292934"/>
                </a:solidFill>
                <a:latin typeface="Times New Roman" panose="02020603050405020304" pitchFamily="18" charset="0"/>
                <a:cs typeface="Times New Roman" panose="02020603050405020304" pitchFamily="18" charset="0"/>
              </a:rPr>
              <a:t>Some transactions for </a:t>
            </a:r>
            <a:r>
              <a:rPr lang="en-US" sz="1900" dirty="0">
                <a:solidFill>
                  <a:srgbClr val="292934"/>
                </a:solidFill>
                <a:latin typeface="Times New Roman" panose="02020603050405020304" pitchFamily="18" charset="0"/>
                <a:cs typeface="Times New Roman" panose="02020603050405020304" pitchFamily="18" charset="0"/>
              </a:rPr>
              <a:t>qualifying </a:t>
            </a:r>
            <a:r>
              <a:rPr lang="en-US" sz="1900" dirty="0" smtClean="0">
                <a:solidFill>
                  <a:srgbClr val="292934"/>
                </a:solidFill>
                <a:latin typeface="Times New Roman" panose="02020603050405020304" pitchFamily="18" charset="0"/>
                <a:cs typeface="Times New Roman" panose="02020603050405020304" pitchFamily="18" charset="0"/>
              </a:rPr>
              <a:t>congregate meals (lunch) and activities </a:t>
            </a:r>
            <a:r>
              <a:rPr lang="en-US" sz="1900" dirty="0">
                <a:solidFill>
                  <a:srgbClr val="292934"/>
                </a:solidFill>
                <a:latin typeface="Times New Roman" panose="02020603050405020304" pitchFamily="18" charset="0"/>
                <a:cs typeface="Times New Roman" panose="02020603050405020304" pitchFamily="18" charset="0"/>
              </a:rPr>
              <a:t>will need to be run through both Siriusware and SAMS systems depending on the member’s age and eligibility </a:t>
            </a:r>
            <a:r>
              <a:rPr lang="en-US" sz="1900" dirty="0" smtClean="0">
                <a:solidFill>
                  <a:srgbClr val="292934"/>
                </a:solidFill>
                <a:latin typeface="Times New Roman" panose="02020603050405020304" pitchFamily="18" charset="0"/>
                <a:cs typeface="Times New Roman" panose="02020603050405020304" pitchFamily="18" charset="0"/>
              </a:rPr>
              <a:t>qualifications. </a:t>
            </a:r>
            <a:endParaRPr lang="en-US" sz="1900" dirty="0">
              <a:solidFill>
                <a:srgbClr val="292934"/>
              </a:solidFill>
              <a:latin typeface="Times New Roman" panose="02020603050405020304" pitchFamily="18" charset="0"/>
              <a:cs typeface="Times New Roman" panose="02020603050405020304" pitchFamily="18" charset="0"/>
            </a:endParaRP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576637"/>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784" y="3763617"/>
            <a:ext cx="769039" cy="76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057" y="3937063"/>
            <a:ext cx="755650" cy="58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843337"/>
            <a:ext cx="7831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76637"/>
            <a:ext cx="4952537"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3478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682</TotalTime>
  <Words>579</Words>
  <Application>Microsoft Office PowerPoint</Application>
  <PresentationFormat>On-screen Show (4:3)</PresentationFormat>
  <Paragraphs>43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Department of Senior Affairs  point of sale system Memberships Training Course</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lpstr>DSA Memberships Course Section 1-Siriusware &amp; SAMS Software Applications systems</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 Siriusware &amp; SAMS systems</dc:title>
  <dc:creator>Terrasas, Amber</dc:creator>
  <cp:lastModifiedBy>Terrasas, Amber</cp:lastModifiedBy>
  <cp:revision>32</cp:revision>
  <dcterms:created xsi:type="dcterms:W3CDTF">2016-04-25T14:30:32Z</dcterms:created>
  <dcterms:modified xsi:type="dcterms:W3CDTF">2016-12-13T17:05:27Z</dcterms:modified>
</cp:coreProperties>
</file>