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6"/>
  </p:notesMasterIdLst>
  <p:handoutMasterIdLst>
    <p:handoutMasterId r:id="rId27"/>
  </p:handoutMasterIdLst>
  <p:sldIdLst>
    <p:sldId id="257" r:id="rId3"/>
    <p:sldId id="311" r:id="rId4"/>
    <p:sldId id="267" r:id="rId5"/>
    <p:sldId id="304" r:id="rId6"/>
    <p:sldId id="266" r:id="rId7"/>
    <p:sldId id="325" r:id="rId8"/>
    <p:sldId id="326" r:id="rId9"/>
    <p:sldId id="260" r:id="rId10"/>
    <p:sldId id="314" r:id="rId11"/>
    <p:sldId id="316" r:id="rId12"/>
    <p:sldId id="307" r:id="rId13"/>
    <p:sldId id="323" r:id="rId14"/>
    <p:sldId id="324" r:id="rId15"/>
    <p:sldId id="320" r:id="rId16"/>
    <p:sldId id="319" r:id="rId17"/>
    <p:sldId id="285" r:id="rId18"/>
    <p:sldId id="295" r:id="rId19"/>
    <p:sldId id="305" r:id="rId20"/>
    <p:sldId id="315" r:id="rId21"/>
    <p:sldId id="290" r:id="rId22"/>
    <p:sldId id="288" r:id="rId23"/>
    <p:sldId id="299" r:id="rId24"/>
    <p:sldId id="321"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gal, Myra J." initials="SMJ" lastIdx="6" clrIdx="0">
    <p:extLst>
      <p:ext uri="{19B8F6BF-5375-455C-9EA6-DF929625EA0E}">
        <p15:presenceInfo xmlns:p15="http://schemas.microsoft.com/office/powerpoint/2012/main" userId="S-1-5-21-495126559-16604539-1757479407-53686" providerId="AD"/>
      </p:ext>
    </p:extLst>
  </p:cmAuthor>
  <p:cmAuthor id="2" name="Donnay, Quinn K." initials="DQK" lastIdx="6" clrIdx="1">
    <p:extLst>
      <p:ext uri="{19B8F6BF-5375-455C-9EA6-DF929625EA0E}">
        <p15:presenceInfo xmlns:p15="http://schemas.microsoft.com/office/powerpoint/2012/main" userId="S-1-5-21-495126559-16604539-1757479407-63904" providerId="AD"/>
      </p:ext>
    </p:extLst>
  </p:cmAuthor>
  <p:cmAuthor id="3" name="Cooper, Kinsey" initials="CK" lastIdx="5" clrIdx="2">
    <p:extLst>
      <p:ext uri="{19B8F6BF-5375-455C-9EA6-DF929625EA0E}">
        <p15:presenceInfo xmlns:p15="http://schemas.microsoft.com/office/powerpoint/2012/main" userId="S-1-5-21-495126559-16604539-1757479407-56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625"/>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8" autoAdjust="0"/>
    <p:restoredTop sz="81287" autoAdjust="0"/>
  </p:normalViewPr>
  <p:slideViewPr>
    <p:cSldViewPr>
      <p:cViewPr varScale="1">
        <p:scale>
          <a:sx n="88" d="100"/>
          <a:sy n="88" d="100"/>
        </p:scale>
        <p:origin x="2226"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02625"/>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F5A-43B7-BB2A-E0FFCD3F808D}"/>
            </c:ext>
          </c:extLst>
        </c:ser>
        <c:ser>
          <c:idx val="1"/>
          <c:order val="1"/>
          <c:tx>
            <c:strRef>
              <c:f>Sheet1!$C$1</c:f>
              <c:strCache>
                <c:ptCount val="1"/>
                <c:pt idx="0">
                  <c:v>Series 2</c:v>
                </c:pt>
              </c:strCache>
            </c:strRef>
          </c:tx>
          <c:spPr>
            <a:solidFill>
              <a:srgbClr val="CC993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F5A-43B7-BB2A-E0FFCD3F808D}"/>
            </c:ext>
          </c:extLst>
        </c:ser>
        <c:ser>
          <c:idx val="2"/>
          <c:order val="2"/>
          <c:tx>
            <c:strRef>
              <c:f>Sheet1!$D$1</c:f>
              <c:strCache>
                <c:ptCount val="1"/>
                <c:pt idx="0">
                  <c:v>Series 3</c:v>
                </c:pt>
              </c:strCache>
            </c:strRef>
          </c:tx>
          <c:spPr>
            <a:solidFill>
              <a:schemeClr val="tx1">
                <a:lumMod val="85000"/>
                <a:lumOff val="1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F5A-43B7-BB2A-E0FFCD3F808D}"/>
            </c:ext>
          </c:extLst>
        </c:ser>
        <c:dLbls>
          <c:showLegendKey val="0"/>
          <c:showVal val="0"/>
          <c:showCatName val="0"/>
          <c:showSerName val="0"/>
          <c:showPercent val="0"/>
          <c:showBubbleSize val="0"/>
        </c:dLbls>
        <c:gapWidth val="219"/>
        <c:overlap val="-27"/>
        <c:axId val="67238712"/>
        <c:axId val="125706488"/>
      </c:barChart>
      <c:catAx>
        <c:axId val="6723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125706488"/>
        <c:crosses val="autoZero"/>
        <c:auto val="1"/>
        <c:lblAlgn val="ctr"/>
        <c:lblOffset val="100"/>
        <c:noMultiLvlLbl val="0"/>
      </c:catAx>
      <c:valAx>
        <c:axId val="125706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7238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E02625"/>
              </a:solidFill>
              <a:ln w="19050">
                <a:solidFill>
                  <a:schemeClr val="lt1"/>
                </a:solidFill>
              </a:ln>
              <a:effectLst/>
            </c:spPr>
            <c:extLst>
              <c:ext xmlns:c16="http://schemas.microsoft.com/office/drawing/2014/chart" uri="{C3380CC4-5D6E-409C-BE32-E72D297353CC}">
                <c16:uniqueId val="{00000001-2871-4C85-A71B-9D8CF8C76247}"/>
              </c:ext>
            </c:extLst>
          </c:dPt>
          <c:dPt>
            <c:idx val="1"/>
            <c:bubble3D val="0"/>
            <c:spPr>
              <a:solidFill>
                <a:srgbClr val="CC9933"/>
              </a:solidFill>
              <a:ln w="19050">
                <a:solidFill>
                  <a:schemeClr val="lt1"/>
                </a:solidFill>
              </a:ln>
              <a:effectLst/>
            </c:spPr>
            <c:extLst>
              <c:ext xmlns:c16="http://schemas.microsoft.com/office/drawing/2014/chart" uri="{C3380CC4-5D6E-409C-BE32-E72D297353CC}">
                <c16:uniqueId val="{00000002-2871-4C85-A71B-9D8CF8C76247}"/>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2871-4C85-A71B-9D8CF8C76247}"/>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2871-4C85-A71B-9D8CF8C762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871-4C85-A71B-9D8CF8C762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cap="all" spc="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E02625"/>
              </a:solidFill>
              <a:ln w="19050">
                <a:solidFill>
                  <a:schemeClr val="lt1"/>
                </a:solidFill>
              </a:ln>
              <a:effectLst/>
            </c:spPr>
            <c:extLst>
              <c:ext xmlns:c16="http://schemas.microsoft.com/office/drawing/2014/chart" uri="{C3380CC4-5D6E-409C-BE32-E72D297353CC}">
                <c16:uniqueId val="{00000001-2871-4C85-A71B-9D8CF8C76247}"/>
              </c:ext>
            </c:extLst>
          </c:dPt>
          <c:dPt>
            <c:idx val="1"/>
            <c:bubble3D val="0"/>
            <c:spPr>
              <a:solidFill>
                <a:srgbClr val="CC9933"/>
              </a:solidFill>
              <a:ln w="19050">
                <a:solidFill>
                  <a:schemeClr val="lt1"/>
                </a:solidFill>
              </a:ln>
              <a:effectLst/>
            </c:spPr>
            <c:extLst>
              <c:ext xmlns:c16="http://schemas.microsoft.com/office/drawing/2014/chart" uri="{C3380CC4-5D6E-409C-BE32-E72D297353CC}">
                <c16:uniqueId val="{00000002-2871-4C85-A71B-9D8CF8C76247}"/>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3-2871-4C85-A71B-9D8CF8C76247}"/>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4-2871-4C85-A71B-9D8CF8C7624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871-4C85-A71B-9D8CF8C76247}"/>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D0DAA-E377-4E33-A036-85F27E172FD0}" type="doc">
      <dgm:prSet loTypeId="urn:microsoft.com/office/officeart/2005/8/layout/venn1" loCatId="relationship" qsTypeId="urn:microsoft.com/office/officeart/2005/8/quickstyle/simple1" qsCatId="simple" csTypeId="urn:microsoft.com/office/officeart/2005/8/colors/accent1_2" csCatId="accent1" phldr="1"/>
      <dgm:spPr/>
    </dgm:pt>
    <dgm:pt modelId="{6F3DCC32-104D-41D6-A0A5-5E0CDC15DC00}">
      <dgm:prSet phldrT="[Text]"/>
      <dgm:spPr>
        <a:solidFill>
          <a:srgbClr val="E02625"/>
        </a:solidFill>
      </dgm:spPr>
      <dgm:t>
        <a:bodyPr/>
        <a:lstStyle/>
        <a:p>
          <a:r>
            <a:rPr lang="en-US" dirty="0">
              <a:latin typeface="Arial" panose="020B0604020202020204" pitchFamily="34" charset="0"/>
              <a:cs typeface="Arial" panose="020B0604020202020204" pitchFamily="34" charset="0"/>
            </a:rPr>
            <a:t>43% Substance Abuse Issues</a:t>
          </a:r>
        </a:p>
      </dgm:t>
    </dgm:pt>
    <dgm:pt modelId="{E4FE7E3E-BE72-4D2B-8B73-D1062915D40C}" type="parTrans" cxnId="{DF9E4FB0-4B56-4812-8709-1C7509176936}">
      <dgm:prSet/>
      <dgm:spPr/>
      <dgm:t>
        <a:bodyPr/>
        <a:lstStyle/>
        <a:p>
          <a:endParaRPr lang="en-US"/>
        </a:p>
      </dgm:t>
    </dgm:pt>
    <dgm:pt modelId="{32163ED0-1F37-4A19-AAB1-C00CFB16849F}" type="sibTrans" cxnId="{DF9E4FB0-4B56-4812-8709-1C7509176936}">
      <dgm:prSet/>
      <dgm:spPr/>
      <dgm:t>
        <a:bodyPr/>
        <a:lstStyle/>
        <a:p>
          <a:endParaRPr lang="en-US"/>
        </a:p>
      </dgm:t>
    </dgm:pt>
    <dgm:pt modelId="{3898B7CA-7568-4249-A71E-C88214F93AA5}">
      <dgm:prSet phldrT="[Text]"/>
      <dgm:spPr>
        <a:solidFill>
          <a:srgbClr val="FFC000">
            <a:alpha val="50000"/>
          </a:srgbClr>
        </a:solidFill>
      </dgm:spPr>
      <dgm:t>
        <a:bodyPr/>
        <a:lstStyle/>
        <a:p>
          <a:r>
            <a:rPr lang="en-US" dirty="0">
              <a:latin typeface="Arial" panose="020B0604020202020204" pitchFamily="34" charset="0"/>
              <a:cs typeface="Arial" panose="020B0604020202020204" pitchFamily="34" charset="0"/>
            </a:rPr>
            <a:t>45% Mental Health Issues</a:t>
          </a:r>
        </a:p>
      </dgm:t>
    </dgm:pt>
    <dgm:pt modelId="{112EC4C8-3CBE-46A6-B7A9-816CCB858B98}" type="parTrans" cxnId="{AA56D048-AE90-4094-8534-FB862DAC8792}">
      <dgm:prSet/>
      <dgm:spPr/>
      <dgm:t>
        <a:bodyPr/>
        <a:lstStyle/>
        <a:p>
          <a:endParaRPr lang="en-US"/>
        </a:p>
      </dgm:t>
    </dgm:pt>
    <dgm:pt modelId="{833F45C7-E0DA-4755-AD19-5CB3B7E48EFA}" type="sibTrans" cxnId="{AA56D048-AE90-4094-8534-FB862DAC8792}">
      <dgm:prSet/>
      <dgm:spPr/>
      <dgm:t>
        <a:bodyPr/>
        <a:lstStyle/>
        <a:p>
          <a:endParaRPr lang="en-US"/>
        </a:p>
      </dgm:t>
    </dgm:pt>
    <dgm:pt modelId="{525A1E45-590D-4CD7-9754-E04AF5356B91}" type="pres">
      <dgm:prSet presAssocID="{902D0DAA-E377-4E33-A036-85F27E172FD0}" presName="compositeShape" presStyleCnt="0">
        <dgm:presLayoutVars>
          <dgm:chMax val="7"/>
          <dgm:dir/>
          <dgm:resizeHandles val="exact"/>
        </dgm:presLayoutVars>
      </dgm:prSet>
      <dgm:spPr/>
    </dgm:pt>
    <dgm:pt modelId="{5FE789D3-7F51-4DAF-A8E7-9EDE684DE623}" type="pres">
      <dgm:prSet presAssocID="{6F3DCC32-104D-41D6-A0A5-5E0CDC15DC00}" presName="circ1" presStyleLbl="vennNode1" presStyleIdx="0" presStyleCnt="2" custLinFactNeighborX="-6725"/>
      <dgm:spPr/>
      <dgm:t>
        <a:bodyPr/>
        <a:lstStyle/>
        <a:p>
          <a:endParaRPr lang="en-US"/>
        </a:p>
      </dgm:t>
    </dgm:pt>
    <dgm:pt modelId="{3ADDDABB-EA52-4BAC-928C-F55E2B2A46C3}" type="pres">
      <dgm:prSet presAssocID="{6F3DCC32-104D-41D6-A0A5-5E0CDC15DC00}" presName="circ1Tx" presStyleLbl="revTx" presStyleIdx="0" presStyleCnt="0">
        <dgm:presLayoutVars>
          <dgm:chMax val="0"/>
          <dgm:chPref val="0"/>
          <dgm:bulletEnabled val="1"/>
        </dgm:presLayoutVars>
      </dgm:prSet>
      <dgm:spPr/>
      <dgm:t>
        <a:bodyPr/>
        <a:lstStyle/>
        <a:p>
          <a:endParaRPr lang="en-US"/>
        </a:p>
      </dgm:t>
    </dgm:pt>
    <dgm:pt modelId="{B2DEA82F-F076-4977-A803-6D6BF935C90C}" type="pres">
      <dgm:prSet presAssocID="{3898B7CA-7568-4249-A71E-C88214F93AA5}" presName="circ2" presStyleLbl="vennNode1" presStyleIdx="1" presStyleCnt="2"/>
      <dgm:spPr/>
      <dgm:t>
        <a:bodyPr/>
        <a:lstStyle/>
        <a:p>
          <a:endParaRPr lang="en-US"/>
        </a:p>
      </dgm:t>
    </dgm:pt>
    <dgm:pt modelId="{B93C05A7-B912-41DD-A888-5800BB1202C8}" type="pres">
      <dgm:prSet presAssocID="{3898B7CA-7568-4249-A71E-C88214F93AA5}" presName="circ2Tx" presStyleLbl="revTx" presStyleIdx="0" presStyleCnt="0">
        <dgm:presLayoutVars>
          <dgm:chMax val="0"/>
          <dgm:chPref val="0"/>
          <dgm:bulletEnabled val="1"/>
        </dgm:presLayoutVars>
      </dgm:prSet>
      <dgm:spPr/>
      <dgm:t>
        <a:bodyPr/>
        <a:lstStyle/>
        <a:p>
          <a:endParaRPr lang="en-US"/>
        </a:p>
      </dgm:t>
    </dgm:pt>
  </dgm:ptLst>
  <dgm:cxnLst>
    <dgm:cxn modelId="{AA56D048-AE90-4094-8534-FB862DAC8792}" srcId="{902D0DAA-E377-4E33-A036-85F27E172FD0}" destId="{3898B7CA-7568-4249-A71E-C88214F93AA5}" srcOrd="1" destOrd="0" parTransId="{112EC4C8-3CBE-46A6-B7A9-816CCB858B98}" sibTransId="{833F45C7-E0DA-4755-AD19-5CB3B7E48EFA}"/>
    <dgm:cxn modelId="{9BDAC395-AE2F-4800-8D9D-5C77B96BDE7B}" type="presOf" srcId="{3898B7CA-7568-4249-A71E-C88214F93AA5}" destId="{B93C05A7-B912-41DD-A888-5800BB1202C8}" srcOrd="1" destOrd="0" presId="urn:microsoft.com/office/officeart/2005/8/layout/venn1"/>
    <dgm:cxn modelId="{DF9E4FB0-4B56-4812-8709-1C7509176936}" srcId="{902D0DAA-E377-4E33-A036-85F27E172FD0}" destId="{6F3DCC32-104D-41D6-A0A5-5E0CDC15DC00}" srcOrd="0" destOrd="0" parTransId="{E4FE7E3E-BE72-4D2B-8B73-D1062915D40C}" sibTransId="{32163ED0-1F37-4A19-AAB1-C00CFB16849F}"/>
    <dgm:cxn modelId="{1BD68E33-121C-4400-83C6-168472D760B1}" type="presOf" srcId="{6F3DCC32-104D-41D6-A0A5-5E0CDC15DC00}" destId="{3ADDDABB-EA52-4BAC-928C-F55E2B2A46C3}" srcOrd="1" destOrd="0" presId="urn:microsoft.com/office/officeart/2005/8/layout/venn1"/>
    <dgm:cxn modelId="{3A09AF66-FDCE-4EA3-AEE5-4AF3149E7F7C}" type="presOf" srcId="{902D0DAA-E377-4E33-A036-85F27E172FD0}" destId="{525A1E45-590D-4CD7-9754-E04AF5356B91}" srcOrd="0" destOrd="0" presId="urn:microsoft.com/office/officeart/2005/8/layout/venn1"/>
    <dgm:cxn modelId="{DFC751D6-A7A2-4E0B-8645-70DB14659D77}" type="presOf" srcId="{6F3DCC32-104D-41D6-A0A5-5E0CDC15DC00}" destId="{5FE789D3-7F51-4DAF-A8E7-9EDE684DE623}" srcOrd="0" destOrd="0" presId="urn:microsoft.com/office/officeart/2005/8/layout/venn1"/>
    <dgm:cxn modelId="{41D6A97C-FDB2-4099-8E07-E23E9779FB11}" type="presOf" srcId="{3898B7CA-7568-4249-A71E-C88214F93AA5}" destId="{B2DEA82F-F076-4977-A803-6D6BF935C90C}" srcOrd="0" destOrd="0" presId="urn:microsoft.com/office/officeart/2005/8/layout/venn1"/>
    <dgm:cxn modelId="{C5D9028B-1D6E-47EC-AE7E-D82D1487C404}" type="presParOf" srcId="{525A1E45-590D-4CD7-9754-E04AF5356B91}" destId="{5FE789D3-7F51-4DAF-A8E7-9EDE684DE623}" srcOrd="0" destOrd="0" presId="urn:microsoft.com/office/officeart/2005/8/layout/venn1"/>
    <dgm:cxn modelId="{1F240F30-6F5F-47F5-B0D6-D291A441A4BD}" type="presParOf" srcId="{525A1E45-590D-4CD7-9754-E04AF5356B91}" destId="{3ADDDABB-EA52-4BAC-928C-F55E2B2A46C3}" srcOrd="1" destOrd="0" presId="urn:microsoft.com/office/officeart/2005/8/layout/venn1"/>
    <dgm:cxn modelId="{43BA93D7-DB7D-4D0B-A9C3-3CA357B699D2}" type="presParOf" srcId="{525A1E45-590D-4CD7-9754-E04AF5356B91}" destId="{B2DEA82F-F076-4977-A803-6D6BF935C90C}" srcOrd="2" destOrd="0" presId="urn:microsoft.com/office/officeart/2005/8/layout/venn1"/>
    <dgm:cxn modelId="{B794361D-86B4-4540-88F0-222D798662EE}" type="presParOf" srcId="{525A1E45-590D-4CD7-9754-E04AF5356B91}" destId="{B93C05A7-B912-41DD-A888-5800BB1202C8}"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A51C61-858B-497A-B56F-7FA552E8826B}" type="doc">
      <dgm:prSet loTypeId="urn:microsoft.com/office/officeart/2005/8/layout/cycle6" loCatId="relationship" qsTypeId="urn:microsoft.com/office/officeart/2005/8/quickstyle/3d3" qsCatId="3D" csTypeId="urn:microsoft.com/office/officeart/2005/8/colors/colorful1" csCatId="colorful" phldr="1"/>
      <dgm:spPr/>
      <dgm:t>
        <a:bodyPr/>
        <a:lstStyle/>
        <a:p>
          <a:endParaRPr lang="en-US"/>
        </a:p>
      </dgm:t>
    </dgm:pt>
    <dgm:pt modelId="{2E9C3B61-2548-4CF8-9B70-5BF90615E4D4}">
      <dgm:prSet phldrT="[Text]"/>
      <dgm:spPr/>
      <dgm:t>
        <a:bodyPr/>
        <a:lstStyle/>
        <a:p>
          <a:r>
            <a:rPr lang="en-US" b="1" dirty="0">
              <a:solidFill>
                <a:schemeClr val="tx1"/>
              </a:solidFill>
            </a:rPr>
            <a:t>Behavioral Health Services</a:t>
          </a:r>
        </a:p>
      </dgm:t>
    </dgm:pt>
    <dgm:pt modelId="{86B33B50-396B-4AA7-9CDF-26E77F0B6E63}" type="parTrans" cxnId="{565ED7F1-DC61-420F-A907-FA4F0D4CCF7A}">
      <dgm:prSet/>
      <dgm:spPr/>
      <dgm:t>
        <a:bodyPr/>
        <a:lstStyle/>
        <a:p>
          <a:endParaRPr lang="en-US"/>
        </a:p>
      </dgm:t>
    </dgm:pt>
    <dgm:pt modelId="{CDDD046B-AE09-43AF-808B-79D9E0457A46}" type="sibTrans" cxnId="{565ED7F1-DC61-420F-A907-FA4F0D4CCF7A}">
      <dgm:prSet/>
      <dgm:spPr>
        <a:ln w="38100">
          <a:solidFill>
            <a:schemeClr val="tx1"/>
          </a:solidFill>
        </a:ln>
      </dgm:spPr>
      <dgm:t>
        <a:bodyPr/>
        <a:lstStyle/>
        <a:p>
          <a:endParaRPr lang="en-US"/>
        </a:p>
      </dgm:t>
    </dgm:pt>
    <dgm:pt modelId="{182F900D-6042-4ED1-A3EA-8147D9A11900}">
      <dgm:prSet phldrT="[Text]" custT="1"/>
      <dgm:spPr/>
      <dgm:t>
        <a:bodyPr/>
        <a:lstStyle/>
        <a:p>
          <a:r>
            <a:rPr lang="en-US" sz="1600" b="1" dirty="0">
              <a:solidFill>
                <a:schemeClr val="tx1"/>
              </a:solidFill>
            </a:rPr>
            <a:t>Medical Care</a:t>
          </a:r>
        </a:p>
      </dgm:t>
    </dgm:pt>
    <dgm:pt modelId="{72D4D3A2-BB72-4604-94FD-EE40402ECB1B}" type="parTrans" cxnId="{477E48A3-3EF9-4888-AA89-3C50A1E26737}">
      <dgm:prSet/>
      <dgm:spPr/>
      <dgm:t>
        <a:bodyPr/>
        <a:lstStyle/>
        <a:p>
          <a:endParaRPr lang="en-US"/>
        </a:p>
      </dgm:t>
    </dgm:pt>
    <dgm:pt modelId="{63E229B7-0F52-418F-9E38-34C4868E507E}" type="sibTrans" cxnId="{477E48A3-3EF9-4888-AA89-3C50A1E26737}">
      <dgm:prSet/>
      <dgm:spPr>
        <a:ln w="38100">
          <a:solidFill>
            <a:schemeClr val="tx1"/>
          </a:solidFill>
        </a:ln>
      </dgm:spPr>
      <dgm:t>
        <a:bodyPr/>
        <a:lstStyle/>
        <a:p>
          <a:endParaRPr lang="en-US"/>
        </a:p>
      </dgm:t>
    </dgm:pt>
    <dgm:pt modelId="{27E0592C-CE72-4C90-BC92-01529D581E29}">
      <dgm:prSet phldrT="[Text]"/>
      <dgm:spPr/>
      <dgm:t>
        <a:bodyPr/>
        <a:lstStyle/>
        <a:p>
          <a:r>
            <a:rPr lang="en-US" b="1" dirty="0">
              <a:solidFill>
                <a:schemeClr val="tx1"/>
              </a:solidFill>
            </a:rPr>
            <a:t>Links to Permanent Housing</a:t>
          </a:r>
        </a:p>
      </dgm:t>
    </dgm:pt>
    <dgm:pt modelId="{F736DB83-39E1-42E6-ADBA-E6C01F356E32}" type="parTrans" cxnId="{81210139-D40C-41D5-B568-EAD7997A94C6}">
      <dgm:prSet/>
      <dgm:spPr/>
      <dgm:t>
        <a:bodyPr/>
        <a:lstStyle/>
        <a:p>
          <a:endParaRPr lang="en-US"/>
        </a:p>
      </dgm:t>
    </dgm:pt>
    <dgm:pt modelId="{CD35ED54-CA6F-461F-B55D-96546F883D38}" type="sibTrans" cxnId="{81210139-D40C-41D5-B568-EAD7997A94C6}">
      <dgm:prSet/>
      <dgm:spPr>
        <a:ln w="38100">
          <a:solidFill>
            <a:schemeClr val="tx1"/>
          </a:solidFill>
        </a:ln>
      </dgm:spPr>
      <dgm:t>
        <a:bodyPr/>
        <a:lstStyle/>
        <a:p>
          <a:endParaRPr lang="en-US"/>
        </a:p>
      </dgm:t>
    </dgm:pt>
    <dgm:pt modelId="{9A0B4D81-53E2-4526-9836-F32481769E2B}">
      <dgm:prSet phldrT="[Text]"/>
      <dgm:spPr/>
      <dgm:t>
        <a:bodyPr/>
        <a:lstStyle/>
        <a:p>
          <a:r>
            <a:rPr lang="en-US" b="1" dirty="0">
              <a:solidFill>
                <a:schemeClr val="tx1"/>
              </a:solidFill>
            </a:rPr>
            <a:t>Case Management Services</a:t>
          </a:r>
        </a:p>
      </dgm:t>
    </dgm:pt>
    <dgm:pt modelId="{5236E848-315C-4329-B3DF-F252D742A5BA}" type="parTrans" cxnId="{568A103D-7AF8-4F8C-904E-1AC3709AD9E3}">
      <dgm:prSet/>
      <dgm:spPr/>
      <dgm:t>
        <a:bodyPr/>
        <a:lstStyle/>
        <a:p>
          <a:endParaRPr lang="en-US"/>
        </a:p>
      </dgm:t>
    </dgm:pt>
    <dgm:pt modelId="{D3FB3053-B1A7-424C-B808-77608379BA86}" type="sibTrans" cxnId="{568A103D-7AF8-4F8C-904E-1AC3709AD9E3}">
      <dgm:prSet/>
      <dgm:spPr>
        <a:ln w="38100">
          <a:solidFill>
            <a:schemeClr val="tx1"/>
          </a:solidFill>
        </a:ln>
      </dgm:spPr>
      <dgm:t>
        <a:bodyPr/>
        <a:lstStyle/>
        <a:p>
          <a:endParaRPr lang="en-US"/>
        </a:p>
      </dgm:t>
    </dgm:pt>
    <dgm:pt modelId="{FC88F610-DBCD-4CDF-9CBF-E7066566005C}">
      <dgm:prSet phldrT="[Text]"/>
      <dgm:spPr/>
      <dgm:t>
        <a:bodyPr/>
        <a:lstStyle/>
        <a:p>
          <a:r>
            <a:rPr lang="en-US" b="1" dirty="0">
              <a:solidFill>
                <a:schemeClr val="tx1"/>
              </a:solidFill>
            </a:rPr>
            <a:t>Employment Services</a:t>
          </a:r>
          <a:endParaRPr lang="en-US" b="1" strike="sngStrike" dirty="0">
            <a:solidFill>
              <a:schemeClr val="tx1"/>
            </a:solidFill>
          </a:endParaRPr>
        </a:p>
      </dgm:t>
    </dgm:pt>
    <dgm:pt modelId="{4688C50A-391B-4C3A-A517-1E9CA9DFFD97}" type="parTrans" cxnId="{287DCDA5-7162-4F7C-B18E-AE3ADE623C96}">
      <dgm:prSet/>
      <dgm:spPr/>
      <dgm:t>
        <a:bodyPr/>
        <a:lstStyle/>
        <a:p>
          <a:endParaRPr lang="en-US"/>
        </a:p>
      </dgm:t>
    </dgm:pt>
    <dgm:pt modelId="{0543993C-F4C2-46F0-83A0-FC36DC24439C}" type="sibTrans" cxnId="{287DCDA5-7162-4F7C-B18E-AE3ADE623C96}">
      <dgm:prSet/>
      <dgm:spPr>
        <a:ln w="38100">
          <a:solidFill>
            <a:schemeClr val="tx1"/>
          </a:solidFill>
        </a:ln>
      </dgm:spPr>
      <dgm:t>
        <a:bodyPr/>
        <a:lstStyle/>
        <a:p>
          <a:endParaRPr lang="en-US"/>
        </a:p>
      </dgm:t>
    </dgm:pt>
    <dgm:pt modelId="{0859A55C-4EE7-4A81-821F-F9A4A8EAD8EA}" type="pres">
      <dgm:prSet presAssocID="{D9A51C61-858B-497A-B56F-7FA552E8826B}" presName="cycle" presStyleCnt="0">
        <dgm:presLayoutVars>
          <dgm:dir/>
          <dgm:resizeHandles val="exact"/>
        </dgm:presLayoutVars>
      </dgm:prSet>
      <dgm:spPr/>
      <dgm:t>
        <a:bodyPr/>
        <a:lstStyle/>
        <a:p>
          <a:endParaRPr lang="en-US"/>
        </a:p>
      </dgm:t>
    </dgm:pt>
    <dgm:pt modelId="{F10D4CB0-EDCC-43BE-A204-D987D00866E8}" type="pres">
      <dgm:prSet presAssocID="{2E9C3B61-2548-4CF8-9B70-5BF90615E4D4}" presName="node" presStyleLbl="node1" presStyleIdx="0" presStyleCnt="5">
        <dgm:presLayoutVars>
          <dgm:bulletEnabled val="1"/>
        </dgm:presLayoutVars>
      </dgm:prSet>
      <dgm:spPr/>
      <dgm:t>
        <a:bodyPr/>
        <a:lstStyle/>
        <a:p>
          <a:endParaRPr lang="en-US"/>
        </a:p>
      </dgm:t>
    </dgm:pt>
    <dgm:pt modelId="{B07D161A-3846-4209-96B7-62B2EA111252}" type="pres">
      <dgm:prSet presAssocID="{2E9C3B61-2548-4CF8-9B70-5BF90615E4D4}" presName="spNode" presStyleCnt="0"/>
      <dgm:spPr/>
    </dgm:pt>
    <dgm:pt modelId="{258F4C12-F2D2-4766-80B9-F908ED119C1A}" type="pres">
      <dgm:prSet presAssocID="{CDDD046B-AE09-43AF-808B-79D9E0457A46}" presName="sibTrans" presStyleLbl="sibTrans1D1" presStyleIdx="0" presStyleCnt="5"/>
      <dgm:spPr/>
      <dgm:t>
        <a:bodyPr/>
        <a:lstStyle/>
        <a:p>
          <a:endParaRPr lang="en-US"/>
        </a:p>
      </dgm:t>
    </dgm:pt>
    <dgm:pt modelId="{99351B07-BA40-448B-8442-000F7BF0334F}" type="pres">
      <dgm:prSet presAssocID="{182F900D-6042-4ED1-A3EA-8147D9A11900}" presName="node" presStyleLbl="node1" presStyleIdx="1" presStyleCnt="5" custRadScaleRad="109897" custRadScaleInc="-11473">
        <dgm:presLayoutVars>
          <dgm:bulletEnabled val="1"/>
        </dgm:presLayoutVars>
      </dgm:prSet>
      <dgm:spPr/>
      <dgm:t>
        <a:bodyPr/>
        <a:lstStyle/>
        <a:p>
          <a:endParaRPr lang="en-US"/>
        </a:p>
      </dgm:t>
    </dgm:pt>
    <dgm:pt modelId="{E7883D19-8DAC-4984-8873-7EC1521E980B}" type="pres">
      <dgm:prSet presAssocID="{182F900D-6042-4ED1-A3EA-8147D9A11900}" presName="spNode" presStyleCnt="0"/>
      <dgm:spPr/>
    </dgm:pt>
    <dgm:pt modelId="{5D6B304F-9A9F-4B45-830A-976EC3BECE9E}" type="pres">
      <dgm:prSet presAssocID="{63E229B7-0F52-418F-9E38-34C4868E507E}" presName="sibTrans" presStyleLbl="sibTrans1D1" presStyleIdx="1" presStyleCnt="5"/>
      <dgm:spPr/>
      <dgm:t>
        <a:bodyPr/>
        <a:lstStyle/>
        <a:p>
          <a:endParaRPr lang="en-US"/>
        </a:p>
      </dgm:t>
    </dgm:pt>
    <dgm:pt modelId="{117FAEA6-FA8D-467D-86A1-941FDE5AAFF4}" type="pres">
      <dgm:prSet presAssocID="{27E0592C-CE72-4C90-BC92-01529D581E29}" presName="node" presStyleLbl="node1" presStyleIdx="2" presStyleCnt="5" custRadScaleRad="110593" custRadScaleInc="-33237">
        <dgm:presLayoutVars>
          <dgm:bulletEnabled val="1"/>
        </dgm:presLayoutVars>
      </dgm:prSet>
      <dgm:spPr/>
      <dgm:t>
        <a:bodyPr/>
        <a:lstStyle/>
        <a:p>
          <a:endParaRPr lang="en-US"/>
        </a:p>
      </dgm:t>
    </dgm:pt>
    <dgm:pt modelId="{B0CCA32B-302A-4963-8653-89A9FC4F6F93}" type="pres">
      <dgm:prSet presAssocID="{27E0592C-CE72-4C90-BC92-01529D581E29}" presName="spNode" presStyleCnt="0"/>
      <dgm:spPr/>
    </dgm:pt>
    <dgm:pt modelId="{30A8D930-C842-42A7-9F93-58F9A9D2C21B}" type="pres">
      <dgm:prSet presAssocID="{CD35ED54-CA6F-461F-B55D-96546F883D38}" presName="sibTrans" presStyleLbl="sibTrans1D1" presStyleIdx="2" presStyleCnt="5"/>
      <dgm:spPr/>
      <dgm:t>
        <a:bodyPr/>
        <a:lstStyle/>
        <a:p>
          <a:endParaRPr lang="en-US"/>
        </a:p>
      </dgm:t>
    </dgm:pt>
    <dgm:pt modelId="{75647F26-BC76-4339-B4E4-06085D3924CF}" type="pres">
      <dgm:prSet presAssocID="{9A0B4D81-53E2-4526-9836-F32481769E2B}" presName="node" presStyleLbl="node1" presStyleIdx="3" presStyleCnt="5" custRadScaleRad="106980" custRadScaleInc="20723">
        <dgm:presLayoutVars>
          <dgm:bulletEnabled val="1"/>
        </dgm:presLayoutVars>
      </dgm:prSet>
      <dgm:spPr/>
      <dgm:t>
        <a:bodyPr/>
        <a:lstStyle/>
        <a:p>
          <a:endParaRPr lang="en-US"/>
        </a:p>
      </dgm:t>
    </dgm:pt>
    <dgm:pt modelId="{E6682F75-F269-44AE-92C3-A9B5A55AB3D6}" type="pres">
      <dgm:prSet presAssocID="{9A0B4D81-53E2-4526-9836-F32481769E2B}" presName="spNode" presStyleCnt="0"/>
      <dgm:spPr/>
    </dgm:pt>
    <dgm:pt modelId="{DFB4C514-A7FC-45CD-9886-D5DC5468FCB0}" type="pres">
      <dgm:prSet presAssocID="{D3FB3053-B1A7-424C-B808-77608379BA86}" presName="sibTrans" presStyleLbl="sibTrans1D1" presStyleIdx="3" presStyleCnt="5"/>
      <dgm:spPr/>
      <dgm:t>
        <a:bodyPr/>
        <a:lstStyle/>
        <a:p>
          <a:endParaRPr lang="en-US"/>
        </a:p>
      </dgm:t>
    </dgm:pt>
    <dgm:pt modelId="{3C907F85-E97E-4F61-ABE0-D762123109B7}" type="pres">
      <dgm:prSet presAssocID="{FC88F610-DBCD-4CDF-9CBF-E7066566005C}" presName="node" presStyleLbl="node1" presStyleIdx="4" presStyleCnt="5" custRadScaleRad="101572" custRadScaleInc="463">
        <dgm:presLayoutVars>
          <dgm:bulletEnabled val="1"/>
        </dgm:presLayoutVars>
      </dgm:prSet>
      <dgm:spPr/>
      <dgm:t>
        <a:bodyPr/>
        <a:lstStyle/>
        <a:p>
          <a:endParaRPr lang="en-US"/>
        </a:p>
      </dgm:t>
    </dgm:pt>
    <dgm:pt modelId="{899F0866-1CD1-412C-892C-2C3F31B8B9E9}" type="pres">
      <dgm:prSet presAssocID="{FC88F610-DBCD-4CDF-9CBF-E7066566005C}" presName="spNode" presStyleCnt="0"/>
      <dgm:spPr/>
    </dgm:pt>
    <dgm:pt modelId="{77062D58-E144-471E-96D8-169CA99A641C}" type="pres">
      <dgm:prSet presAssocID="{0543993C-F4C2-46F0-83A0-FC36DC24439C}" presName="sibTrans" presStyleLbl="sibTrans1D1" presStyleIdx="4" presStyleCnt="5"/>
      <dgm:spPr/>
      <dgm:t>
        <a:bodyPr/>
        <a:lstStyle/>
        <a:p>
          <a:endParaRPr lang="en-US"/>
        </a:p>
      </dgm:t>
    </dgm:pt>
  </dgm:ptLst>
  <dgm:cxnLst>
    <dgm:cxn modelId="{D87D4ABC-54C1-4703-BD90-78086C572CD3}" type="presOf" srcId="{D9A51C61-858B-497A-B56F-7FA552E8826B}" destId="{0859A55C-4EE7-4A81-821F-F9A4A8EAD8EA}" srcOrd="0" destOrd="0" presId="urn:microsoft.com/office/officeart/2005/8/layout/cycle6"/>
    <dgm:cxn modelId="{6F626361-9AE4-42C0-8024-CAA7871508F7}" type="presOf" srcId="{182F900D-6042-4ED1-A3EA-8147D9A11900}" destId="{99351B07-BA40-448B-8442-000F7BF0334F}" srcOrd="0" destOrd="0" presId="urn:microsoft.com/office/officeart/2005/8/layout/cycle6"/>
    <dgm:cxn modelId="{775C41B0-B9CD-4971-9B19-776D9C6AA51B}" type="presOf" srcId="{0543993C-F4C2-46F0-83A0-FC36DC24439C}" destId="{77062D58-E144-471E-96D8-169CA99A641C}" srcOrd="0" destOrd="0" presId="urn:microsoft.com/office/officeart/2005/8/layout/cycle6"/>
    <dgm:cxn modelId="{5D0BC3BF-02A4-47E7-A544-39E45DB14847}" type="presOf" srcId="{63E229B7-0F52-418F-9E38-34C4868E507E}" destId="{5D6B304F-9A9F-4B45-830A-976EC3BECE9E}" srcOrd="0" destOrd="0" presId="urn:microsoft.com/office/officeart/2005/8/layout/cycle6"/>
    <dgm:cxn modelId="{287DCDA5-7162-4F7C-B18E-AE3ADE623C96}" srcId="{D9A51C61-858B-497A-B56F-7FA552E8826B}" destId="{FC88F610-DBCD-4CDF-9CBF-E7066566005C}" srcOrd="4" destOrd="0" parTransId="{4688C50A-391B-4C3A-A517-1E9CA9DFFD97}" sibTransId="{0543993C-F4C2-46F0-83A0-FC36DC24439C}"/>
    <dgm:cxn modelId="{4E2C8583-EEB8-4022-A033-FDBFCB411ABA}" type="presOf" srcId="{D3FB3053-B1A7-424C-B808-77608379BA86}" destId="{DFB4C514-A7FC-45CD-9886-D5DC5468FCB0}" srcOrd="0" destOrd="0" presId="urn:microsoft.com/office/officeart/2005/8/layout/cycle6"/>
    <dgm:cxn modelId="{568A103D-7AF8-4F8C-904E-1AC3709AD9E3}" srcId="{D9A51C61-858B-497A-B56F-7FA552E8826B}" destId="{9A0B4D81-53E2-4526-9836-F32481769E2B}" srcOrd="3" destOrd="0" parTransId="{5236E848-315C-4329-B3DF-F252D742A5BA}" sibTransId="{D3FB3053-B1A7-424C-B808-77608379BA86}"/>
    <dgm:cxn modelId="{80BF180C-A56E-407C-B0A3-46A29307A944}" type="presOf" srcId="{9A0B4D81-53E2-4526-9836-F32481769E2B}" destId="{75647F26-BC76-4339-B4E4-06085D3924CF}" srcOrd="0" destOrd="0" presId="urn:microsoft.com/office/officeart/2005/8/layout/cycle6"/>
    <dgm:cxn modelId="{D93E8499-0426-40A7-8603-746A59E6B4F0}" type="presOf" srcId="{27E0592C-CE72-4C90-BC92-01529D581E29}" destId="{117FAEA6-FA8D-467D-86A1-941FDE5AAFF4}" srcOrd="0" destOrd="0" presId="urn:microsoft.com/office/officeart/2005/8/layout/cycle6"/>
    <dgm:cxn modelId="{7BDAFC67-0821-4E3F-A371-8A8FCCC1DC1D}" type="presOf" srcId="{CDDD046B-AE09-43AF-808B-79D9E0457A46}" destId="{258F4C12-F2D2-4766-80B9-F908ED119C1A}" srcOrd="0" destOrd="0" presId="urn:microsoft.com/office/officeart/2005/8/layout/cycle6"/>
    <dgm:cxn modelId="{074C5611-2401-4AEB-819F-8580806ED4F5}" type="presOf" srcId="{CD35ED54-CA6F-461F-B55D-96546F883D38}" destId="{30A8D930-C842-42A7-9F93-58F9A9D2C21B}" srcOrd="0" destOrd="0" presId="urn:microsoft.com/office/officeart/2005/8/layout/cycle6"/>
    <dgm:cxn modelId="{7683F1EB-1302-497B-B4AF-F6B8558E21E0}" type="presOf" srcId="{FC88F610-DBCD-4CDF-9CBF-E7066566005C}" destId="{3C907F85-E97E-4F61-ABE0-D762123109B7}" srcOrd="0" destOrd="0" presId="urn:microsoft.com/office/officeart/2005/8/layout/cycle6"/>
    <dgm:cxn modelId="{565ED7F1-DC61-420F-A907-FA4F0D4CCF7A}" srcId="{D9A51C61-858B-497A-B56F-7FA552E8826B}" destId="{2E9C3B61-2548-4CF8-9B70-5BF90615E4D4}" srcOrd="0" destOrd="0" parTransId="{86B33B50-396B-4AA7-9CDF-26E77F0B6E63}" sibTransId="{CDDD046B-AE09-43AF-808B-79D9E0457A46}"/>
    <dgm:cxn modelId="{477E48A3-3EF9-4888-AA89-3C50A1E26737}" srcId="{D9A51C61-858B-497A-B56F-7FA552E8826B}" destId="{182F900D-6042-4ED1-A3EA-8147D9A11900}" srcOrd="1" destOrd="0" parTransId="{72D4D3A2-BB72-4604-94FD-EE40402ECB1B}" sibTransId="{63E229B7-0F52-418F-9E38-34C4868E507E}"/>
    <dgm:cxn modelId="{36EDF147-400D-46AC-8844-ABFA7A89B599}" type="presOf" srcId="{2E9C3B61-2548-4CF8-9B70-5BF90615E4D4}" destId="{F10D4CB0-EDCC-43BE-A204-D987D00866E8}" srcOrd="0" destOrd="0" presId="urn:microsoft.com/office/officeart/2005/8/layout/cycle6"/>
    <dgm:cxn modelId="{81210139-D40C-41D5-B568-EAD7997A94C6}" srcId="{D9A51C61-858B-497A-B56F-7FA552E8826B}" destId="{27E0592C-CE72-4C90-BC92-01529D581E29}" srcOrd="2" destOrd="0" parTransId="{F736DB83-39E1-42E6-ADBA-E6C01F356E32}" sibTransId="{CD35ED54-CA6F-461F-B55D-96546F883D38}"/>
    <dgm:cxn modelId="{1C69B7BB-18CB-49F4-9FEC-2C6B4A6CCA43}" type="presParOf" srcId="{0859A55C-4EE7-4A81-821F-F9A4A8EAD8EA}" destId="{F10D4CB0-EDCC-43BE-A204-D987D00866E8}" srcOrd="0" destOrd="0" presId="urn:microsoft.com/office/officeart/2005/8/layout/cycle6"/>
    <dgm:cxn modelId="{9C850E1D-8103-453A-81E2-3DF8005CABFF}" type="presParOf" srcId="{0859A55C-4EE7-4A81-821F-F9A4A8EAD8EA}" destId="{B07D161A-3846-4209-96B7-62B2EA111252}" srcOrd="1" destOrd="0" presId="urn:microsoft.com/office/officeart/2005/8/layout/cycle6"/>
    <dgm:cxn modelId="{968DD9F9-4F7F-4CC4-8350-048E2C2ED18B}" type="presParOf" srcId="{0859A55C-4EE7-4A81-821F-F9A4A8EAD8EA}" destId="{258F4C12-F2D2-4766-80B9-F908ED119C1A}" srcOrd="2" destOrd="0" presId="urn:microsoft.com/office/officeart/2005/8/layout/cycle6"/>
    <dgm:cxn modelId="{0379A1F9-7A3C-414B-A86D-8C35E6ACFB6D}" type="presParOf" srcId="{0859A55C-4EE7-4A81-821F-F9A4A8EAD8EA}" destId="{99351B07-BA40-448B-8442-000F7BF0334F}" srcOrd="3" destOrd="0" presId="urn:microsoft.com/office/officeart/2005/8/layout/cycle6"/>
    <dgm:cxn modelId="{DB517176-135F-4468-85A9-9D3072AB5FA5}" type="presParOf" srcId="{0859A55C-4EE7-4A81-821F-F9A4A8EAD8EA}" destId="{E7883D19-8DAC-4984-8873-7EC1521E980B}" srcOrd="4" destOrd="0" presId="urn:microsoft.com/office/officeart/2005/8/layout/cycle6"/>
    <dgm:cxn modelId="{6565C645-4A3C-4C71-B523-0AD76D4BF46C}" type="presParOf" srcId="{0859A55C-4EE7-4A81-821F-F9A4A8EAD8EA}" destId="{5D6B304F-9A9F-4B45-830A-976EC3BECE9E}" srcOrd="5" destOrd="0" presId="urn:microsoft.com/office/officeart/2005/8/layout/cycle6"/>
    <dgm:cxn modelId="{76C27D7D-C3A9-46E2-B4B9-6C9670380A7B}" type="presParOf" srcId="{0859A55C-4EE7-4A81-821F-F9A4A8EAD8EA}" destId="{117FAEA6-FA8D-467D-86A1-941FDE5AAFF4}" srcOrd="6" destOrd="0" presId="urn:microsoft.com/office/officeart/2005/8/layout/cycle6"/>
    <dgm:cxn modelId="{2F306CE9-6821-4700-97C8-096036B229DA}" type="presParOf" srcId="{0859A55C-4EE7-4A81-821F-F9A4A8EAD8EA}" destId="{B0CCA32B-302A-4963-8653-89A9FC4F6F93}" srcOrd="7" destOrd="0" presId="urn:microsoft.com/office/officeart/2005/8/layout/cycle6"/>
    <dgm:cxn modelId="{8E8987B2-3C2B-46B0-95C0-BEB4B555FEA5}" type="presParOf" srcId="{0859A55C-4EE7-4A81-821F-F9A4A8EAD8EA}" destId="{30A8D930-C842-42A7-9F93-58F9A9D2C21B}" srcOrd="8" destOrd="0" presId="urn:microsoft.com/office/officeart/2005/8/layout/cycle6"/>
    <dgm:cxn modelId="{AD557D83-DBF5-43BE-B769-56A313FC753D}" type="presParOf" srcId="{0859A55C-4EE7-4A81-821F-F9A4A8EAD8EA}" destId="{75647F26-BC76-4339-B4E4-06085D3924CF}" srcOrd="9" destOrd="0" presId="urn:microsoft.com/office/officeart/2005/8/layout/cycle6"/>
    <dgm:cxn modelId="{1168FBF9-AEF3-4894-B520-3F71899CA9D8}" type="presParOf" srcId="{0859A55C-4EE7-4A81-821F-F9A4A8EAD8EA}" destId="{E6682F75-F269-44AE-92C3-A9B5A55AB3D6}" srcOrd="10" destOrd="0" presId="urn:microsoft.com/office/officeart/2005/8/layout/cycle6"/>
    <dgm:cxn modelId="{9B0AB388-32DE-4B5C-9FA8-39A9A5F141CE}" type="presParOf" srcId="{0859A55C-4EE7-4A81-821F-F9A4A8EAD8EA}" destId="{DFB4C514-A7FC-45CD-9886-D5DC5468FCB0}" srcOrd="11" destOrd="0" presId="urn:microsoft.com/office/officeart/2005/8/layout/cycle6"/>
    <dgm:cxn modelId="{AF5C86C0-2C9E-4992-892D-C8A512CFE9F3}" type="presParOf" srcId="{0859A55C-4EE7-4A81-821F-F9A4A8EAD8EA}" destId="{3C907F85-E97E-4F61-ABE0-D762123109B7}" srcOrd="12" destOrd="0" presId="urn:microsoft.com/office/officeart/2005/8/layout/cycle6"/>
    <dgm:cxn modelId="{DAE958E0-26A7-48EB-8CD0-FFA06BE799D9}" type="presParOf" srcId="{0859A55C-4EE7-4A81-821F-F9A4A8EAD8EA}" destId="{899F0866-1CD1-412C-892C-2C3F31B8B9E9}" srcOrd="13" destOrd="0" presId="urn:microsoft.com/office/officeart/2005/8/layout/cycle6"/>
    <dgm:cxn modelId="{364DDE53-59B9-4FA2-A98C-1F7F1ACF8B5C}" type="presParOf" srcId="{0859A55C-4EE7-4A81-821F-F9A4A8EAD8EA}" destId="{77062D58-E144-471E-96D8-169CA99A641C}"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789D3-7F51-4DAF-A8E7-9EDE684DE623}">
      <dsp:nvSpPr>
        <dsp:cNvPr id="0" name=""/>
        <dsp:cNvSpPr/>
      </dsp:nvSpPr>
      <dsp:spPr>
        <a:xfrm>
          <a:off x="0" y="340360"/>
          <a:ext cx="3383280" cy="3383279"/>
        </a:xfrm>
        <a:prstGeom prst="ellipse">
          <a:avLst/>
        </a:prstGeom>
        <a:solidFill>
          <a:srgbClr val="E0262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43% Substance Abuse Issues</a:t>
          </a:r>
        </a:p>
      </dsp:txBody>
      <dsp:txXfrm>
        <a:off x="472439" y="739321"/>
        <a:ext cx="1950720" cy="2585357"/>
      </dsp:txXfrm>
    </dsp:sp>
    <dsp:sp modelId="{B2DEA82F-F076-4977-A803-6D6BF935C90C}">
      <dsp:nvSpPr>
        <dsp:cNvPr id="0" name=""/>
        <dsp:cNvSpPr/>
      </dsp:nvSpPr>
      <dsp:spPr>
        <a:xfrm>
          <a:off x="2575559" y="340360"/>
          <a:ext cx="3383280" cy="3383279"/>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a:latin typeface="Arial" panose="020B0604020202020204" pitchFamily="34" charset="0"/>
              <a:cs typeface="Arial" panose="020B0604020202020204" pitchFamily="34" charset="0"/>
            </a:rPr>
            <a:t>45% Mental Health Issues</a:t>
          </a:r>
        </a:p>
      </dsp:txBody>
      <dsp:txXfrm>
        <a:off x="3535680" y="739321"/>
        <a:ext cx="1950720" cy="2585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D4CB0-EDCC-43BE-A204-D987D00866E8}">
      <dsp:nvSpPr>
        <dsp:cNvPr id="0" name=""/>
        <dsp:cNvSpPr/>
      </dsp:nvSpPr>
      <dsp:spPr>
        <a:xfrm>
          <a:off x="1795536" y="15"/>
          <a:ext cx="1209526" cy="786192"/>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Behavioral Health Services</a:t>
          </a:r>
        </a:p>
      </dsp:txBody>
      <dsp:txXfrm>
        <a:off x="1833915" y="38394"/>
        <a:ext cx="1132768" cy="709434"/>
      </dsp:txXfrm>
    </dsp:sp>
    <dsp:sp modelId="{258F4C12-F2D2-4766-80B9-F908ED119C1A}">
      <dsp:nvSpPr>
        <dsp:cNvPr id="0" name=""/>
        <dsp:cNvSpPr/>
      </dsp:nvSpPr>
      <dsp:spPr>
        <a:xfrm>
          <a:off x="1103430" y="478829"/>
          <a:ext cx="3139888" cy="3139888"/>
        </a:xfrm>
        <a:custGeom>
          <a:avLst/>
          <a:gdLst/>
          <a:ahLst/>
          <a:cxnLst/>
          <a:rect l="0" t="0" r="0" b="0"/>
          <a:pathLst>
            <a:path>
              <a:moveTo>
                <a:pt x="1910554" y="37394"/>
              </a:moveTo>
              <a:arcTo wR="1569944" hR="1569944" stAng="16951822" swAng="1989383"/>
            </a:path>
          </a:pathLst>
        </a:custGeom>
        <a:noFill/>
        <a:ln w="381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9351B07-BA40-448B-8442-000F7BF0334F}">
      <dsp:nvSpPr>
        <dsp:cNvPr id="0" name=""/>
        <dsp:cNvSpPr/>
      </dsp:nvSpPr>
      <dsp:spPr>
        <a:xfrm>
          <a:off x="3408908" y="958594"/>
          <a:ext cx="1209526" cy="786192"/>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Medical Care</a:t>
          </a:r>
        </a:p>
      </dsp:txBody>
      <dsp:txXfrm>
        <a:off x="3447287" y="996973"/>
        <a:ext cx="1132768" cy="709434"/>
      </dsp:txXfrm>
    </dsp:sp>
    <dsp:sp modelId="{5D6B304F-9A9F-4B45-830A-976EC3BECE9E}">
      <dsp:nvSpPr>
        <dsp:cNvPr id="0" name=""/>
        <dsp:cNvSpPr/>
      </dsp:nvSpPr>
      <dsp:spPr>
        <a:xfrm>
          <a:off x="994675" y="441458"/>
          <a:ext cx="3139888" cy="3139888"/>
        </a:xfrm>
        <a:custGeom>
          <a:avLst/>
          <a:gdLst/>
          <a:ahLst/>
          <a:cxnLst/>
          <a:rect l="0" t="0" r="0" b="0"/>
          <a:pathLst>
            <a:path>
              <a:moveTo>
                <a:pt x="3118903" y="1314108"/>
              </a:moveTo>
              <a:arcTo wR="1569944" hR="1569944" stAng="21037281" swAng="2397287"/>
            </a:path>
          </a:pathLst>
        </a:custGeom>
        <a:noFill/>
        <a:ln w="381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17FAEA6-FA8D-467D-86A1-941FDE5AAFF4}">
      <dsp:nvSpPr>
        <dsp:cNvPr id="0" name=""/>
        <dsp:cNvSpPr/>
      </dsp:nvSpPr>
      <dsp:spPr>
        <a:xfrm>
          <a:off x="3001132" y="2819399"/>
          <a:ext cx="1209526" cy="786192"/>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Links to Permanent Housing</a:t>
          </a:r>
        </a:p>
      </dsp:txBody>
      <dsp:txXfrm>
        <a:off x="3039511" y="2857778"/>
        <a:ext cx="1132768" cy="709434"/>
      </dsp:txXfrm>
    </dsp:sp>
    <dsp:sp modelId="{30A8D930-C842-42A7-9F93-58F9A9D2C21B}">
      <dsp:nvSpPr>
        <dsp:cNvPr id="0" name=""/>
        <dsp:cNvSpPr/>
      </dsp:nvSpPr>
      <dsp:spPr>
        <a:xfrm>
          <a:off x="915369" y="539299"/>
          <a:ext cx="3139888" cy="3139888"/>
        </a:xfrm>
        <a:custGeom>
          <a:avLst/>
          <a:gdLst/>
          <a:ahLst/>
          <a:cxnLst/>
          <a:rect l="0" t="0" r="0" b="0"/>
          <a:pathLst>
            <a:path>
              <a:moveTo>
                <a:pt x="2075383" y="3056301"/>
              </a:moveTo>
              <a:arcTo wR="1569944" hR="1569944" stAng="4273157" swAng="2407287"/>
            </a:path>
          </a:pathLst>
        </a:custGeom>
        <a:noFill/>
        <a:ln w="381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5647F26-BC76-4339-B4E4-06085D3924CF}">
      <dsp:nvSpPr>
        <dsp:cNvPr id="0" name=""/>
        <dsp:cNvSpPr/>
      </dsp:nvSpPr>
      <dsp:spPr>
        <a:xfrm>
          <a:off x="694254" y="2838023"/>
          <a:ext cx="1209526" cy="786192"/>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Case Management Services</a:t>
          </a:r>
        </a:p>
      </dsp:txBody>
      <dsp:txXfrm>
        <a:off x="732633" y="2876402"/>
        <a:ext cx="1132768" cy="709434"/>
      </dsp:txXfrm>
    </dsp:sp>
    <dsp:sp modelId="{DFB4C514-A7FC-45CD-9886-D5DC5468FCB0}">
      <dsp:nvSpPr>
        <dsp:cNvPr id="0" name=""/>
        <dsp:cNvSpPr/>
      </dsp:nvSpPr>
      <dsp:spPr>
        <a:xfrm>
          <a:off x="788703" y="542010"/>
          <a:ext cx="3139888" cy="3139888"/>
        </a:xfrm>
        <a:custGeom>
          <a:avLst/>
          <a:gdLst/>
          <a:ahLst/>
          <a:cxnLst/>
          <a:rect l="0" t="0" r="0" b="0"/>
          <a:pathLst>
            <a:path>
              <a:moveTo>
                <a:pt x="173433" y="2287218"/>
              </a:moveTo>
              <a:arcTo wR="1569944" hR="1569944" stAng="9168846" swAng="2162591"/>
            </a:path>
          </a:pathLst>
        </a:custGeom>
        <a:noFill/>
        <a:ln w="381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C907F85-E97E-4F61-ABE0-D762123109B7}">
      <dsp:nvSpPr>
        <dsp:cNvPr id="0" name=""/>
        <dsp:cNvSpPr/>
      </dsp:nvSpPr>
      <dsp:spPr>
        <a:xfrm>
          <a:off x="279917" y="1074253"/>
          <a:ext cx="1209526" cy="786192"/>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Employment Services</a:t>
          </a:r>
          <a:endParaRPr lang="en-US" sz="1400" b="1" strike="sngStrike" kern="1200" dirty="0">
            <a:solidFill>
              <a:schemeClr val="tx1"/>
            </a:solidFill>
          </a:endParaRPr>
        </a:p>
      </dsp:txBody>
      <dsp:txXfrm>
        <a:off x="318296" y="1112632"/>
        <a:ext cx="1132768" cy="709434"/>
      </dsp:txXfrm>
    </dsp:sp>
    <dsp:sp modelId="{77062D58-E144-471E-96D8-169CA99A641C}">
      <dsp:nvSpPr>
        <dsp:cNvPr id="0" name=""/>
        <dsp:cNvSpPr/>
      </dsp:nvSpPr>
      <dsp:spPr>
        <a:xfrm>
          <a:off x="788974" y="409699"/>
          <a:ext cx="3139888" cy="3139888"/>
        </a:xfrm>
        <a:custGeom>
          <a:avLst/>
          <a:gdLst/>
          <a:ahLst/>
          <a:cxnLst/>
          <a:rect l="0" t="0" r="0" b="0"/>
          <a:pathLst>
            <a:path>
              <a:moveTo>
                <a:pt x="292649" y="657123"/>
              </a:moveTo>
              <a:arcTo wR="1569944" hR="1569944" stAng="12933094" swAng="1985155"/>
            </a:path>
          </a:pathLst>
        </a:custGeom>
        <a:noFill/>
        <a:ln w="381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9D49FDFA-A568-4143-ADF0-F6065286BB82}" type="datetimeFigureOut">
              <a:rPr lang="en-US" smtClean="0"/>
              <a:t>6/10/2021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96AD23E-75AB-4F90-96B1-AEFAECA5C1B0}" type="slidenum">
              <a:rPr lang="en-US" smtClean="0"/>
              <a:t>‹#›</a:t>
            </a:fld>
            <a:endParaRPr lang="en-US"/>
          </a:p>
        </p:txBody>
      </p:sp>
    </p:spTree>
    <p:extLst>
      <p:ext uri="{BB962C8B-B14F-4D97-AF65-F5344CB8AC3E}">
        <p14:creationId xmlns:p14="http://schemas.microsoft.com/office/powerpoint/2010/main" val="62093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FA16AB-FA43-41FC-A930-2D951354C751}" type="datetimeFigureOut">
              <a:rPr lang="en-US" smtClean="0"/>
              <a:t>6/10/2021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9884D5F-BB2E-437B-AE87-EFDCC7718F4D}" type="slidenum">
              <a:rPr lang="en-US" smtClean="0"/>
              <a:t>‹#›</a:t>
            </a:fld>
            <a:endParaRPr lang="en-US"/>
          </a:p>
        </p:txBody>
      </p:sp>
    </p:spTree>
    <p:extLst>
      <p:ext uri="{BB962C8B-B14F-4D97-AF65-F5344CB8AC3E}">
        <p14:creationId xmlns:p14="http://schemas.microsoft.com/office/powerpoint/2010/main" val="358832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3BD8355-7485-471E-B71D-4D3C2FFC2AC9}" type="slidenum">
              <a:rPr lang="en-US" smtClean="0"/>
              <a:t>1</a:t>
            </a:fld>
            <a:endParaRPr lang="en-US" dirty="0"/>
          </a:p>
        </p:txBody>
      </p:sp>
    </p:spTree>
    <p:extLst>
      <p:ext uri="{BB962C8B-B14F-4D97-AF65-F5344CB8AC3E}">
        <p14:creationId xmlns:p14="http://schemas.microsoft.com/office/powerpoint/2010/main" val="204473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points:</a:t>
            </a:r>
          </a:p>
          <a:p>
            <a:endParaRPr lang="en-US" dirty="0" smtClean="0"/>
          </a:p>
          <a:p>
            <a:r>
              <a:rPr lang="en-US" dirty="0" smtClean="0"/>
              <a:t>Enrique</a:t>
            </a:r>
            <a:r>
              <a:rPr lang="en-US" baseline="0" dirty="0" smtClean="0"/>
              <a:t> felt loss for himself and family when Lovelace Hospital relocated in 2000.</a:t>
            </a:r>
          </a:p>
          <a:p>
            <a:r>
              <a:rPr lang="en-US" baseline="0" dirty="0" smtClean="0"/>
              <a:t>Family had gone there for health services, including optometry, behavioral health services over the years</a:t>
            </a:r>
          </a:p>
          <a:p>
            <a:r>
              <a:rPr lang="en-US" sz="1200" kern="1200" dirty="0" smtClean="0">
                <a:solidFill>
                  <a:schemeClr val="tx1"/>
                </a:solidFill>
                <a:effectLst/>
                <a:latin typeface="+mn-lt"/>
                <a:ea typeface="+mn-ea"/>
                <a:cs typeface="+mn-cs"/>
              </a:rPr>
              <a:t>This densely populated neighborhood is underserved in terms of health services. People who live in the neighborhood need health services.</a:t>
            </a:r>
          </a:p>
          <a:p>
            <a:r>
              <a:rPr lang="en-US" sz="1200" kern="1200" dirty="0" smtClean="0">
                <a:solidFill>
                  <a:schemeClr val="tx1"/>
                </a:solidFill>
                <a:effectLst/>
                <a:latin typeface="+mn-lt"/>
                <a:ea typeface="+mn-ea"/>
                <a:cs typeface="+mn-cs"/>
              </a:rPr>
              <a:t>As</a:t>
            </a:r>
            <a:r>
              <a:rPr lang="en-US" sz="1200" kern="1200" baseline="0" dirty="0" smtClean="0">
                <a:solidFill>
                  <a:schemeClr val="tx1"/>
                </a:solidFill>
                <a:effectLst/>
                <a:latin typeface="+mn-lt"/>
                <a:ea typeface="+mn-ea"/>
                <a:cs typeface="+mn-cs"/>
              </a:rPr>
              <a:t> response to the loss of services in the community, residents came together to create the SE Health Coalition. Today is the ID Health Communities Coalition which many of you are a part of. </a:t>
            </a:r>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11</a:t>
            </a:fld>
            <a:endParaRPr lang="en-US"/>
          </a:p>
        </p:txBody>
      </p:sp>
    </p:spTree>
    <p:extLst>
      <p:ext uri="{BB962C8B-B14F-4D97-AF65-F5344CB8AC3E}">
        <p14:creationId xmlns:p14="http://schemas.microsoft.com/office/powerpoint/2010/main" val="492351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there are many people without homes in the International</a:t>
            </a:r>
            <a:r>
              <a:rPr lang="en-US" baseline="0" dirty="0" smtClean="0"/>
              <a:t> District. In order for Gibson to be a true Health Hub to the full community, we must use this facility to help meet the needs of those experiencing homelessness. </a:t>
            </a:r>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12</a:t>
            </a:fld>
            <a:endParaRPr lang="en-US"/>
          </a:p>
        </p:txBody>
      </p:sp>
    </p:spTree>
    <p:extLst>
      <p:ext uri="{BB962C8B-B14F-4D97-AF65-F5344CB8AC3E}">
        <p14:creationId xmlns:p14="http://schemas.microsoft.com/office/powerpoint/2010/main" val="187251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National Health Care for the Homeless Council, people who are homeless die 12 years sooner on average than those who are housed. </a:t>
            </a:r>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13</a:t>
            </a:fld>
            <a:endParaRPr lang="en-US"/>
          </a:p>
        </p:txBody>
      </p:sp>
    </p:spTree>
    <p:extLst>
      <p:ext uri="{BB962C8B-B14F-4D97-AF65-F5344CB8AC3E}">
        <p14:creationId xmlns:p14="http://schemas.microsoft.com/office/powerpoint/2010/main" val="225869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KEEP IT SHORT – Don’t need to spend a lot of time on this 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Medical </a:t>
            </a:r>
            <a:r>
              <a:rPr lang="en-US" sz="1200" kern="1200" dirty="0">
                <a:solidFill>
                  <a:schemeClr val="tx1"/>
                </a:solidFill>
                <a:effectLst/>
                <a:latin typeface="+mn-lt"/>
                <a:ea typeface="+mn-ea"/>
                <a:cs typeface="+mn-cs"/>
              </a:rPr>
              <a:t>respite care is “acute and post-acute medical care for patients experiencing homelessness who are too ill or frail to recover from a physical illness or injury while living in shelter or on the streets, but who are not sick enough to be in a hospital.”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common example is a skin infection, which is easy to treat under the right conditions but can be deadly if not cared for properly.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While </a:t>
            </a:r>
            <a:r>
              <a:rPr lang="en-US" sz="1200" kern="1200" dirty="0">
                <a:solidFill>
                  <a:schemeClr val="tx1"/>
                </a:solidFill>
                <a:effectLst/>
                <a:latin typeface="+mn-lt"/>
                <a:ea typeface="+mn-ea"/>
                <a:cs typeface="+mn-cs"/>
              </a:rPr>
              <a:t>are some social medical respite beds in Albuquerque there is an identifiable need for additional options.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Medical </a:t>
            </a:r>
            <a:r>
              <a:rPr lang="en-US" sz="1200" kern="1200" dirty="0">
                <a:solidFill>
                  <a:schemeClr val="tx1"/>
                </a:solidFill>
                <a:effectLst/>
                <a:latin typeface="+mn-lt"/>
                <a:ea typeface="+mn-ea"/>
                <a:cs typeface="+mn-cs"/>
              </a:rPr>
              <a:t>respite not only keeps </a:t>
            </a:r>
            <a:r>
              <a:rPr lang="en-US" sz="1200" kern="1200" dirty="0" smtClean="0">
                <a:solidFill>
                  <a:schemeClr val="tx1"/>
                </a:solidFill>
                <a:effectLst/>
                <a:latin typeface="+mn-lt"/>
                <a:ea typeface="+mn-ea"/>
                <a:cs typeface="+mn-cs"/>
              </a:rPr>
              <a:t>people </a:t>
            </a:r>
            <a:r>
              <a:rPr lang="en-US" sz="1200" kern="1200" dirty="0">
                <a:solidFill>
                  <a:schemeClr val="tx1"/>
                </a:solidFill>
                <a:effectLst/>
                <a:latin typeface="+mn-lt"/>
                <a:ea typeface="+mn-ea"/>
                <a:cs typeface="+mn-cs"/>
              </a:rPr>
              <a:t>healthy, it also takes the strain off of ERs for return for preventable issues.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Medical respite will provide a path to services and housing.</a:t>
            </a:r>
          </a:p>
          <a:p>
            <a:pPr marL="171450" indent="-171450">
              <a:buFont typeface="Arial" panose="020B0604020202020204" pitchFamily="34" charset="0"/>
              <a:buChar char="•"/>
            </a:pPr>
            <a:r>
              <a:rPr lang="en-US" dirty="0" smtClean="0"/>
              <a:t>NOT Emergency shelter or long term care</a:t>
            </a:r>
            <a:endParaRPr lang="en-US" dirty="0"/>
          </a:p>
          <a:p>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14</a:t>
            </a:fld>
            <a:endParaRPr lang="en-US"/>
          </a:p>
        </p:txBody>
      </p:sp>
    </p:spTree>
    <p:extLst>
      <p:ext uri="{BB962C8B-B14F-4D97-AF65-F5344CB8AC3E}">
        <p14:creationId xmlns:p14="http://schemas.microsoft.com/office/powerpoint/2010/main" val="95190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Gateway</a:t>
            </a:r>
            <a:r>
              <a:rPr lang="en-US" baseline="0" dirty="0" smtClean="0"/>
              <a:t> Center will be ONE component of the Gibson Health Hub, and is aligned with the larger vision of a facility that promotes health, healing and recovery for our community. </a:t>
            </a:r>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15</a:t>
            </a:fld>
            <a:endParaRPr lang="en-US"/>
          </a:p>
        </p:txBody>
      </p:sp>
    </p:spTree>
    <p:extLst>
      <p:ext uri="{BB962C8B-B14F-4D97-AF65-F5344CB8AC3E}">
        <p14:creationId xmlns:p14="http://schemas.microsoft.com/office/powerpoint/2010/main" val="303012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a:t>
            </a:r>
            <a:r>
              <a:rPr lang="en-US" dirty="0"/>
              <a:t>Gateway Center at GMC is another piece in the comprehensive system of care we have been building for the past few years. We know this won’t end homelessness by itself but, in combination with other locations in the community and the right supports, it is a step in the right direction. </a:t>
            </a:r>
            <a:br>
              <a:rPr lang="en-US" dirty="0"/>
            </a:br>
            <a:endParaRPr lang="en-US" dirty="0" smtClean="0"/>
          </a:p>
          <a:p>
            <a:pPr marL="171450" indent="-171450">
              <a:buFont typeface="Arial" panose="020B0604020202020204" pitchFamily="34" charset="0"/>
              <a:buChar char="•"/>
            </a:pPr>
            <a:r>
              <a:rPr lang="en-US" dirty="0" smtClean="0"/>
              <a:t>The City is also investing in other</a:t>
            </a:r>
            <a:r>
              <a:rPr lang="en-US" baseline="0" dirty="0" smtClean="0"/>
              <a:t> parts of that system. For example, funding for supportive housing has increased by almost 45% since FY18.</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City is investing $14 million in new dollars in affordable in FY22 of which some will be used to help house people staying at Gateway at Gibson Health Hub </a:t>
            </a:r>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16</a:t>
            </a:fld>
            <a:endParaRPr lang="en-US"/>
          </a:p>
        </p:txBody>
      </p:sp>
    </p:spTree>
    <p:extLst>
      <p:ext uri="{BB962C8B-B14F-4D97-AF65-F5344CB8AC3E}">
        <p14:creationId xmlns:p14="http://schemas.microsoft.com/office/powerpoint/2010/main" val="107567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million available for operations and $3.5 million available toward maintenance and trauma-informed renovations.</a:t>
            </a:r>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17</a:t>
            </a:fld>
            <a:endParaRPr lang="en-US"/>
          </a:p>
        </p:txBody>
      </p:sp>
    </p:spTree>
    <p:extLst>
      <p:ext uri="{BB962C8B-B14F-4D97-AF65-F5344CB8AC3E}">
        <p14:creationId xmlns:p14="http://schemas.microsoft.com/office/powerpoint/2010/main" val="279768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Connection:</a:t>
            </a:r>
            <a:r>
              <a:rPr lang="en-US" baseline="0" dirty="0" smtClean="0"/>
              <a:t> </a:t>
            </a:r>
            <a:r>
              <a:rPr lang="en-US" sz="1200" dirty="0" smtClean="0"/>
              <a:t>Shows</a:t>
            </a:r>
            <a:r>
              <a:rPr lang="en-US" sz="1200" baseline="0" dirty="0" smtClean="0"/>
              <a:t> that safe emergency shelter with services they need can help put people on path to stable housing</a:t>
            </a:r>
            <a:endParaRPr lang="en-US" sz="1200" dirty="0" smtClean="0"/>
          </a:p>
          <a:p>
            <a:endParaRPr lang="en-US" dirty="0" smtClean="0"/>
          </a:p>
          <a:p>
            <a:pPr marL="285750" indent="-285750">
              <a:buFont typeface="Arial" panose="020B0604020202020204" pitchFamily="34" charset="0"/>
              <a:buChar char="•"/>
            </a:pPr>
            <a:r>
              <a:rPr lang="en-US" sz="1200" dirty="0" smtClean="0"/>
              <a:t>Single mother of six children</a:t>
            </a:r>
          </a:p>
          <a:p>
            <a:pPr marL="285750" indent="-285750">
              <a:buFont typeface="Arial" panose="020B0604020202020204" pitchFamily="34" charset="0"/>
              <a:buChar char="•"/>
            </a:pPr>
            <a:r>
              <a:rPr lang="en-US" sz="1200" dirty="0" smtClean="0"/>
              <a:t>Began experiencing homelessness off and on during her a 15-year abusive relationship </a:t>
            </a:r>
          </a:p>
          <a:p>
            <a:pPr marL="285750" indent="-285750">
              <a:buFont typeface="Arial" panose="020B0604020202020204" pitchFamily="34" charset="0"/>
              <a:buChar char="•"/>
            </a:pPr>
            <a:r>
              <a:rPr lang="en-US" sz="1200" dirty="0" smtClean="0"/>
              <a:t>For 3 years, shuffled between houses of friends, relatives and her car</a:t>
            </a:r>
          </a:p>
          <a:p>
            <a:pPr marL="285750" indent="-285750">
              <a:buFont typeface="Arial" panose="020B0604020202020204" pitchFamily="34" charset="0"/>
              <a:buChar char="•"/>
            </a:pPr>
            <a:r>
              <a:rPr lang="en-US" sz="1200" dirty="0" smtClean="0"/>
              <a:t>Health issues with the youngest child and hospitals stays made it hard to keep a steady job or a home. </a:t>
            </a:r>
          </a:p>
          <a:p>
            <a:pPr marL="285750" indent="-285750">
              <a:buFont typeface="Arial" panose="020B0604020202020204" pitchFamily="34" charset="0"/>
              <a:buChar char="•"/>
            </a:pPr>
            <a:r>
              <a:rPr lang="en-US" sz="1200" dirty="0" smtClean="0"/>
              <a:t>After contracting COVID in October 2020, lost both her job and her car. </a:t>
            </a:r>
          </a:p>
          <a:p>
            <a:pPr marL="285750" indent="-285750">
              <a:buFont typeface="Arial" panose="020B0604020202020204" pitchFamily="34" charset="0"/>
              <a:buChar char="•"/>
            </a:pPr>
            <a:r>
              <a:rPr lang="en-US" sz="1200" dirty="0" smtClean="0"/>
              <a:t>Through a school counselor, </a:t>
            </a:r>
            <a:r>
              <a:rPr lang="en-US" sz="1200" dirty="0" err="1" smtClean="0"/>
              <a:t>Cammie</a:t>
            </a:r>
            <a:r>
              <a:rPr lang="en-US" sz="1200" dirty="0" smtClean="0"/>
              <a:t> was connected to the WEHC and HCH</a:t>
            </a:r>
          </a:p>
          <a:p>
            <a:pPr marL="285750" indent="-285750">
              <a:buFont typeface="Arial" panose="020B0604020202020204" pitchFamily="34" charset="0"/>
              <a:buChar char="•"/>
            </a:pPr>
            <a:r>
              <a:rPr lang="en-US" sz="1200" dirty="0" smtClean="0"/>
              <a:t>She got a job, a car, and the family received behavioral health services to process traumas </a:t>
            </a:r>
          </a:p>
          <a:p>
            <a:pPr marL="285750" indent="-285750">
              <a:buFont typeface="Arial" panose="020B0604020202020204" pitchFamily="34" charset="0"/>
              <a:buChar char="•"/>
            </a:pPr>
            <a:r>
              <a:rPr lang="en-US" sz="1200" dirty="0" smtClean="0"/>
              <a:t>HOUSED: DATE </a:t>
            </a:r>
            <a:endParaRPr lang="en-US" sz="1200" dirty="0"/>
          </a:p>
          <a:p>
            <a:pPr marL="285750" indent="-285750">
              <a:buFont typeface="Arial" panose="020B0604020202020204" pitchFamily="34" charset="0"/>
              <a:buChar char="•"/>
            </a:pPr>
            <a:r>
              <a:rPr lang="en-US" sz="1200" dirty="0" smtClean="0"/>
              <a:t>Shows</a:t>
            </a:r>
            <a:r>
              <a:rPr lang="en-US" sz="1200" baseline="0" dirty="0" smtClean="0"/>
              <a:t> that safe emergency shelter with services they need can help put people on path to stable housing</a:t>
            </a:r>
            <a:endParaRPr lang="en-US" sz="1200" dirty="0" smtClean="0"/>
          </a:p>
        </p:txBody>
      </p:sp>
      <p:sp>
        <p:nvSpPr>
          <p:cNvPr id="4" name="Slide Number Placeholder 3"/>
          <p:cNvSpPr>
            <a:spLocks noGrp="1"/>
          </p:cNvSpPr>
          <p:nvPr>
            <p:ph type="sldNum" sz="quarter" idx="5"/>
          </p:nvPr>
        </p:nvSpPr>
        <p:spPr/>
        <p:txBody>
          <a:bodyPr/>
          <a:lstStyle/>
          <a:p>
            <a:fld id="{D53B5A6A-FFC8-4B57-A9B8-152FA24C2E9C}" type="slidenum">
              <a:rPr lang="en-US" smtClean="0"/>
              <a:t>18</a:t>
            </a:fld>
            <a:endParaRPr lang="en-US"/>
          </a:p>
        </p:txBody>
      </p:sp>
    </p:spTree>
    <p:extLst>
      <p:ext uri="{BB962C8B-B14F-4D97-AF65-F5344CB8AC3E}">
        <p14:creationId xmlns:p14="http://schemas.microsoft.com/office/powerpoint/2010/main" val="1004487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robust</a:t>
            </a:r>
            <a:r>
              <a:rPr lang="en-US" baseline="0" dirty="0" smtClean="0"/>
              <a:t> operational plan is an important part of creating a Gateway Center that helps people get off the streets and into safe, stable housing with minimal impact on the neighborhood. As we move forward, we will be developing the full operational plan with input from the surrounding community and experienced service providers. </a:t>
            </a:r>
          </a:p>
          <a:p>
            <a:endParaRPr lang="en-US" baseline="0" dirty="0" smtClean="0"/>
          </a:p>
          <a:p>
            <a:r>
              <a:rPr lang="en-US" baseline="0" dirty="0" smtClean="0"/>
              <a:t>DON’T go into detail – just highlight the three elements we will be focusing on today: Safety, Entry &amp; Exits and Overnight Capacity Why? Because required by R-21-141</a:t>
            </a:r>
          </a:p>
          <a:p>
            <a:endParaRPr lang="en-US" baseline="0" dirty="0" smtClean="0"/>
          </a:p>
          <a:p>
            <a:r>
              <a:rPr lang="en-US" baseline="0" dirty="0" smtClean="0"/>
              <a:t>Informed by community discussions including HCC, Homeless Services Committee, Homeless Advisory Council, neighborhood meetings. Informed by today’s meeting.</a:t>
            </a:r>
            <a:endParaRPr lang="en-US" dirty="0" smtClean="0"/>
          </a:p>
        </p:txBody>
      </p:sp>
      <p:sp>
        <p:nvSpPr>
          <p:cNvPr id="4" name="Slide Number Placeholder 3"/>
          <p:cNvSpPr>
            <a:spLocks noGrp="1"/>
          </p:cNvSpPr>
          <p:nvPr>
            <p:ph type="sldNum" sz="quarter" idx="5"/>
          </p:nvPr>
        </p:nvSpPr>
        <p:spPr/>
        <p:txBody>
          <a:bodyPr/>
          <a:lstStyle/>
          <a:p>
            <a:fld id="{59884D5F-BB2E-437B-AE87-EFDCC7718F4D}" type="slidenum">
              <a:rPr lang="en-US" smtClean="0"/>
              <a:t>19</a:t>
            </a:fld>
            <a:endParaRPr lang="en-US"/>
          </a:p>
        </p:txBody>
      </p:sp>
    </p:spTree>
    <p:extLst>
      <p:ext uri="{BB962C8B-B14F-4D97-AF65-F5344CB8AC3E}">
        <p14:creationId xmlns:p14="http://schemas.microsoft.com/office/powerpoint/2010/main" val="49744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lot of the work for this project is really just beginning. We leaned heavily on community input during site selection and we will continue to seek it and use it—along with input from our service provider partners—as we flesh out the vision. These first meetings with neighborhoods and businesses surrounding the Gateway Center will just be the first of several opportunities to help shape this project. Going forward, you can expect more meetings and chances to share your thoughts– we plan to host meetings with neighborhood associations, coalitions and businesses to talk through each stage of the development process. We also anticipate needing to get a conditional use permit for this facility and that process also includes opportunities for community input. Any feedback gathered during that process will come back to us to use to inform the project but we will also make sure there are meetings and opportunities outside that process.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20</a:t>
            </a:fld>
            <a:endParaRPr lang="en-US"/>
          </a:p>
        </p:txBody>
      </p:sp>
    </p:spTree>
    <p:extLst>
      <p:ext uri="{BB962C8B-B14F-4D97-AF65-F5344CB8AC3E}">
        <p14:creationId xmlns:p14="http://schemas.microsoft.com/office/powerpoint/2010/main" val="3165411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About 75 people here with us today.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59A427-1E97-4B51-AE72-1A4AC9F73E5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6407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City must request and receive approval to provide overnight emergency shelter, which is considered a conditional use, at Gateway. The facilitated meeting is an opportunity for the community to discuss</a:t>
            </a:r>
            <a:r>
              <a:rPr lang="en-US" baseline="0" dirty="0" smtClean="0"/>
              <a:t> and ask questions about this. The community can request a facilitated meeting, and the City has already scheduled on.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21</a:t>
            </a:fld>
            <a:endParaRPr lang="en-US"/>
          </a:p>
        </p:txBody>
      </p:sp>
    </p:spTree>
    <p:extLst>
      <p:ext uri="{BB962C8B-B14F-4D97-AF65-F5344CB8AC3E}">
        <p14:creationId xmlns:p14="http://schemas.microsoft.com/office/powerpoint/2010/main" val="3815887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sent to your pre-assigned Zoom </a:t>
            </a:r>
            <a:r>
              <a:rPr lang="en-US" dirty="0" smtClean="0"/>
              <a:t>room. You don’t need to do anything. If you aren’t automatically sent to a breakout room, just stay put and we will get you there. </a:t>
            </a:r>
          </a:p>
        </p:txBody>
      </p:sp>
      <p:sp>
        <p:nvSpPr>
          <p:cNvPr id="4" name="Slide Number Placeholder 3"/>
          <p:cNvSpPr>
            <a:spLocks noGrp="1"/>
          </p:cNvSpPr>
          <p:nvPr>
            <p:ph type="sldNum" sz="quarter" idx="5"/>
          </p:nvPr>
        </p:nvSpPr>
        <p:spPr/>
        <p:txBody>
          <a:bodyPr/>
          <a:lstStyle/>
          <a:p>
            <a:fld id="{D53B5A6A-FFC8-4B57-A9B8-152FA24C2E9C}" type="slidenum">
              <a:rPr lang="en-US" smtClean="0"/>
              <a:t>22</a:t>
            </a:fld>
            <a:endParaRPr lang="en-US"/>
          </a:p>
        </p:txBody>
      </p:sp>
    </p:spTree>
    <p:extLst>
      <p:ext uri="{BB962C8B-B14F-4D97-AF65-F5344CB8AC3E}">
        <p14:creationId xmlns:p14="http://schemas.microsoft.com/office/powerpoint/2010/main" val="3395923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23</a:t>
            </a:fld>
            <a:endParaRPr lang="en-US"/>
          </a:p>
        </p:txBody>
      </p:sp>
    </p:spTree>
    <p:extLst>
      <p:ext uri="{BB962C8B-B14F-4D97-AF65-F5344CB8AC3E}">
        <p14:creationId xmlns:p14="http://schemas.microsoft.com/office/powerpoint/2010/main" val="401116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today to talk about Gibson Health Hub</a:t>
            </a:r>
          </a:p>
          <a:p>
            <a:r>
              <a:rPr lang="en-US" dirty="0" smtClean="0"/>
              <a:t>This is our 6</a:t>
            </a:r>
            <a:r>
              <a:rPr lang="en-US" baseline="30000" dirty="0" smtClean="0"/>
              <a:t>th</a:t>
            </a:r>
            <a:r>
              <a:rPr lang="en-US" baseline="0" dirty="0" smtClean="0"/>
              <a:t> community meeting since acquiring Gibson Health Hub.</a:t>
            </a:r>
          </a:p>
          <a:p>
            <a:r>
              <a:rPr lang="en-US" baseline="0" dirty="0" smtClean="0"/>
              <a:t>We have appreciated and received a lot of valuable community feedback to date.</a:t>
            </a:r>
          </a:p>
          <a:p>
            <a:r>
              <a:rPr lang="en-US" b="1" baseline="0" dirty="0" smtClean="0"/>
              <a:t>The purpose of today’s meeting is to obtain community feedback as required by R-21-141.</a:t>
            </a:r>
            <a:endParaRPr lang="en-US" b="1" dirty="0" smtClean="0"/>
          </a:p>
          <a:p>
            <a:r>
              <a:rPr lang="en-US" dirty="0" smtClean="0"/>
              <a:t>This meeting is NOT</a:t>
            </a:r>
            <a:r>
              <a:rPr lang="en-US" baseline="0" dirty="0" smtClean="0"/>
              <a:t> related to conditional use – will talk about an upcoming conditional use related meeting later in the presentation. </a:t>
            </a:r>
          </a:p>
          <a:p>
            <a:r>
              <a:rPr lang="en-US" baseline="0" dirty="0" smtClean="0"/>
              <a:t>Hand outs sent earlier today, please review as these address some of the myths floating in the community.</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59A427-1E97-4B51-AE72-1A4AC9F73E5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144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shelter will not replace or replicate existing services in our community.</a:t>
            </a:r>
          </a:p>
          <a:p>
            <a:endParaRPr lang="en-US" dirty="0"/>
          </a:p>
          <a:p>
            <a:r>
              <a:rPr lang="en-US" dirty="0"/>
              <a:t>The shelter will not be a “one stop” shop</a:t>
            </a:r>
          </a:p>
          <a:p>
            <a:endParaRPr lang="en-US" dirty="0"/>
          </a:p>
          <a:p>
            <a:r>
              <a:rPr lang="en-US" dirty="0"/>
              <a:t>Instead, it will be integrated with and link people to the system of services that are already available in the community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59A427-1E97-4B51-AE72-1A4AC9F73E5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3734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start with, we will share some information with you about our vision for the</a:t>
            </a:r>
            <a:r>
              <a:rPr lang="en-US" baseline="0" dirty="0" smtClean="0"/>
              <a:t> Gibson Health Hub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we will break into 5 breakout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breakout session will cover the same three topics: safety, entry/exit and overnight capacity</a:t>
            </a:r>
            <a:endParaRPr lang="en-US" dirty="0" smtClean="0"/>
          </a:p>
          <a:p>
            <a:endParaRPr lang="en-US" dirty="0"/>
          </a:p>
        </p:txBody>
      </p:sp>
      <p:sp>
        <p:nvSpPr>
          <p:cNvPr id="4" name="Slide Number Placeholder 3"/>
          <p:cNvSpPr>
            <a:spLocks noGrp="1"/>
          </p:cNvSpPr>
          <p:nvPr>
            <p:ph type="sldNum" sz="quarter" idx="5"/>
          </p:nvPr>
        </p:nvSpPr>
        <p:spPr/>
        <p:txBody>
          <a:bodyPr/>
          <a:lstStyle/>
          <a:p>
            <a:fld id="{D53B5A6A-FFC8-4B57-A9B8-152FA24C2E9C}" type="slidenum">
              <a:rPr lang="en-US" smtClean="0"/>
              <a:t>5</a:t>
            </a:fld>
            <a:endParaRPr lang="en-US"/>
          </a:p>
        </p:txBody>
      </p:sp>
    </p:spTree>
    <p:extLst>
      <p:ext uri="{BB962C8B-B14F-4D97-AF65-F5344CB8AC3E}">
        <p14:creationId xmlns:p14="http://schemas.microsoft.com/office/powerpoint/2010/main" val="244854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BD8355-7485-471E-B71D-4D3C2FFC2AC9}" type="slidenum">
              <a:rPr lang="en-US" smtClean="0"/>
              <a:t>6</a:t>
            </a:fld>
            <a:endParaRPr lang="en-US"/>
          </a:p>
        </p:txBody>
      </p:sp>
    </p:spTree>
    <p:extLst>
      <p:ext uri="{BB962C8B-B14F-4D97-AF65-F5344CB8AC3E}">
        <p14:creationId xmlns:p14="http://schemas.microsoft.com/office/powerpoint/2010/main" val="138365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Acquired</a:t>
            </a:r>
            <a:r>
              <a:rPr lang="en-US" baseline="0" dirty="0" smtClean="0"/>
              <a:t> Gibson Medical Center on April 1, 2021</a:t>
            </a:r>
          </a:p>
          <a:p>
            <a:r>
              <a:rPr lang="en-US" baseline="0" dirty="0" smtClean="0"/>
              <a:t>Now calling this facility our Gibson Health Hub</a:t>
            </a:r>
          </a:p>
          <a:p>
            <a:endParaRPr lang="en-US" dirty="0" smtClean="0"/>
          </a:p>
          <a:p>
            <a:r>
              <a:rPr lang="en-US" dirty="0" smtClean="0"/>
              <a:t>570,000 square feet - Old </a:t>
            </a:r>
            <a:r>
              <a:rPr lang="en-US" dirty="0"/>
              <a:t>and New City </a:t>
            </a:r>
            <a:r>
              <a:rPr lang="en-US" dirty="0" smtClean="0"/>
              <a:t>Hall can fit into Gibson Health Hub</a:t>
            </a:r>
            <a:endParaRPr lang="en-US" dirty="0"/>
          </a:p>
        </p:txBody>
      </p:sp>
      <p:sp>
        <p:nvSpPr>
          <p:cNvPr id="4" name="Slide Number Placeholder 3"/>
          <p:cNvSpPr>
            <a:spLocks noGrp="1"/>
          </p:cNvSpPr>
          <p:nvPr>
            <p:ph type="sldNum" sz="quarter" idx="5"/>
          </p:nvPr>
        </p:nvSpPr>
        <p:spPr/>
        <p:txBody>
          <a:bodyPr/>
          <a:lstStyle/>
          <a:p>
            <a:fld id="{59884D5F-BB2E-437B-AE87-EFDCC7718F4D}" type="slidenum">
              <a:rPr lang="en-US" smtClean="0"/>
              <a:t>8</a:t>
            </a:fld>
            <a:endParaRPr lang="en-US"/>
          </a:p>
        </p:txBody>
      </p:sp>
    </p:spTree>
    <p:extLst>
      <p:ext uri="{BB962C8B-B14F-4D97-AF65-F5344CB8AC3E}">
        <p14:creationId xmlns:p14="http://schemas.microsoft.com/office/powerpoint/2010/main" val="158956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884D5F-BB2E-437B-AE87-EFDCC7718F4D}" type="slidenum">
              <a:rPr lang="en-US" smtClean="0"/>
              <a:t>9</a:t>
            </a:fld>
            <a:endParaRPr lang="en-US"/>
          </a:p>
        </p:txBody>
      </p:sp>
    </p:spTree>
    <p:extLst>
      <p:ext uri="{BB962C8B-B14F-4D97-AF65-F5344CB8AC3E}">
        <p14:creationId xmlns:p14="http://schemas.microsoft.com/office/powerpoint/2010/main" val="286499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existing tenants, 8 of whom</a:t>
            </a:r>
            <a:r>
              <a:rPr lang="en-US" baseline="0" dirty="0" smtClean="0"/>
              <a:t> are providing health-related services</a:t>
            </a:r>
          </a:p>
          <a:p>
            <a:r>
              <a:rPr lang="en-US" baseline="0" dirty="0" smtClean="0"/>
              <a:t>Gibson is ALREADY a health hub for the community – we are expanding/strengthening that role</a:t>
            </a:r>
            <a:endParaRPr lang="en-US" dirty="0"/>
          </a:p>
        </p:txBody>
      </p:sp>
      <p:sp>
        <p:nvSpPr>
          <p:cNvPr id="4" name="Slide Number Placeholder 3"/>
          <p:cNvSpPr>
            <a:spLocks noGrp="1"/>
          </p:cNvSpPr>
          <p:nvPr>
            <p:ph type="sldNum" sz="quarter" idx="5"/>
          </p:nvPr>
        </p:nvSpPr>
        <p:spPr/>
        <p:txBody>
          <a:bodyPr/>
          <a:lstStyle/>
          <a:p>
            <a:fld id="{59884D5F-BB2E-437B-AE87-EFDCC7718F4D}" type="slidenum">
              <a:rPr lang="en-US" smtClean="0"/>
              <a:t>10</a:t>
            </a:fld>
            <a:endParaRPr lang="en-US"/>
          </a:p>
        </p:txBody>
      </p:sp>
    </p:spTree>
    <p:extLst>
      <p:ext uri="{BB962C8B-B14F-4D97-AF65-F5344CB8AC3E}">
        <p14:creationId xmlns:p14="http://schemas.microsoft.com/office/powerpoint/2010/main" val="1088948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chart" Target="../charts/chart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chart" Target="../charts/chart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7.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5.wdp"/><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jpeg"/></Relationships>
</file>

<file path=ppt/slideLayouts/_rels/slideLayout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5.wdp"/><Relationship Id="rId7" Type="http://schemas.openxmlformats.org/officeDocument/2006/relationships/image" Target="../media/image28.jpeg"/><Relationship Id="rId12" Type="http://schemas.openxmlformats.org/officeDocument/2006/relationships/image" Target="../media/image30.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7.pn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0.jpe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5.jpeg"/><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0.jpeg"/><Relationship Id="rId11" Type="http://schemas.openxmlformats.org/officeDocument/2006/relationships/image" Target="../media/image32.png"/><Relationship Id="rId5" Type="http://schemas.openxmlformats.org/officeDocument/2006/relationships/image" Target="../media/image19.jpeg"/><Relationship Id="rId10" Type="http://schemas.openxmlformats.org/officeDocument/2006/relationships/image" Target="../media/image31.jpeg"/><Relationship Id="rId4" Type="http://schemas.openxmlformats.org/officeDocument/2006/relationships/image" Target="../media/image18.jpeg"/><Relationship Id="rId9" Type="http://schemas.openxmlformats.org/officeDocument/2006/relationships/image" Target="../media/image29.png"/><Relationship Id="rId14" Type="http://schemas.openxmlformats.org/officeDocument/2006/relationships/image" Target="../media/image33.jpeg"/></Relationships>
</file>

<file path=ppt/slideLayouts/_rels/slideLayout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4.jpg"/></Relationships>
</file>

<file path=ppt/slideLayouts/_rels/slideLayout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chart" Target="../charts/chart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68" t="29444" r="11184" b="20555"/>
          <a:stretch/>
        </p:blipFill>
        <p:spPr>
          <a:xfrm>
            <a:off x="0" y="-8389"/>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7E97D895-4EC0-4B38-A7C2-C350561D1C50}" type="datetimeFigureOut">
              <a:rPr lang="en-US" smtClean="0"/>
              <a:pPr>
                <a:defRPr/>
              </a:pPr>
              <a:t>6/10/2021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8" name="Picture 7">
            <a:extLst>
              <a:ext uri="{FF2B5EF4-FFF2-40B4-BE49-F238E27FC236}">
                <a16:creationId xmlns:a16="http://schemas.microsoft.com/office/drawing/2014/main" id="{87993F12-18E6-4408-B524-04134C3D7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375" y="3429000"/>
            <a:ext cx="1226825" cy="3196755"/>
          </a:xfrm>
          <a:prstGeom prst="rect">
            <a:avLst/>
          </a:prstGeom>
        </p:spPr>
      </p:pic>
    </p:spTree>
    <p:extLst>
      <p:ext uri="{BB962C8B-B14F-4D97-AF65-F5344CB8AC3E}">
        <p14:creationId xmlns:p14="http://schemas.microsoft.com/office/powerpoint/2010/main" val="17239519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BCC3C-7572-407B-8549-3D17BFEEA222}"/>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colorTemperature colorTemp="6682"/>
                    </a14:imgEffect>
                    <a14:imgEffect>
                      <a14:saturation sat="0"/>
                    </a14:imgEffect>
                    <a14:imgEffect>
                      <a14:brightnessContrast bright="-10000" contrast="7000"/>
                    </a14:imgEffect>
                  </a14:imgLayer>
                </a14:imgProps>
              </a:ex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pPr>
              <a:defRPr/>
            </a:pPr>
            <a:fld id="{DBA12AA5-AC7D-4FFB-A064-F9C1AAA65AD2}" type="datetimeFigureOut">
              <a:rPr lang="en-US" smtClean="0"/>
              <a:pPr>
                <a:defRPr/>
              </a:pPr>
              <a:t>6/10/2021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a:p>
        </p:txBody>
      </p:sp>
      <p:pic>
        <p:nvPicPr>
          <p:cNvPr id="7" name="Picture 6">
            <a:extLst>
              <a:ext uri="{FF2B5EF4-FFF2-40B4-BE49-F238E27FC236}">
                <a16:creationId xmlns:a16="http://schemas.microsoft.com/office/drawing/2014/main" id="{0394D5B1-69BF-4F2B-8977-0A05BEEC3B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30716433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E3C4CF-422B-4302-9C2C-233A3DF2321D}"/>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5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baseline="0">
                <a:solidFill>
                  <a:srgbClr val="E0262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3816350"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3423FF-B7FB-42AA-BC5F-D4708D6E6205}"/>
              </a:ext>
            </a:extLst>
          </p:cNvPr>
          <p:cNvSpPr>
            <a:spLocks noGrp="1"/>
          </p:cNvSpPr>
          <p:nvPr>
            <p:ph type="dt" sz="half" idx="10"/>
          </p:nvPr>
        </p:nvSpPr>
        <p:spPr>
          <a:xfrm>
            <a:off x="7543800" y="366712"/>
            <a:ext cx="1143000" cy="365125"/>
          </a:xfrm>
        </p:spPr>
        <p:txBody>
          <a:bodyPr/>
          <a:lstStyle>
            <a:lvl1pPr algn="r">
              <a:defRPr/>
            </a:lvl1pPr>
          </a:lstStyle>
          <a:p>
            <a:pPr>
              <a:defRPr/>
            </a:pPr>
            <a:fld id="{1BD7691F-A5D5-49CF-93DC-CAFD98F4E2AB}" type="datetimeFigureOut">
              <a:rPr lang="en-US" smtClean="0"/>
              <a:pPr>
                <a:defRPr/>
              </a:pPr>
              <a:t>6/10/2021</a:t>
            </a:fld>
            <a:endParaRPr lang="en-US" dirty="0"/>
          </a:p>
        </p:txBody>
      </p:sp>
      <p:sp>
        <p:nvSpPr>
          <p:cNvPr id="6" name="Footer Placeholder 4">
            <a:extLst>
              <a:ext uri="{FF2B5EF4-FFF2-40B4-BE49-F238E27FC236}">
                <a16:creationId xmlns:a16="http://schemas.microsoft.com/office/drawing/2014/main" id="{D597CE16-3B8A-4A9C-883A-B6422300567F}"/>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8C27BC0-7CE8-4845-871B-71F10146F87B}"/>
              </a:ext>
            </a:extLst>
          </p:cNvPr>
          <p:cNvSpPr>
            <a:spLocks noGrp="1"/>
          </p:cNvSpPr>
          <p:nvPr>
            <p:ph type="sldNum" sz="quarter" idx="12"/>
          </p:nvPr>
        </p:nvSpPr>
        <p:spPr/>
        <p:txBody>
          <a:bodyPr/>
          <a:lstStyle>
            <a:lvl1pPr>
              <a:defRPr/>
            </a:lvl1pPr>
          </a:lstStyle>
          <a:p>
            <a:fld id="{B825CD8C-D00B-4AF3-AA29-B158885D016E}" type="slidenum">
              <a:rPr lang="en-US" altLang="en-US"/>
              <a:pPr/>
              <a:t>‹#›</a:t>
            </a:fld>
            <a:endParaRPr lang="en-US" altLang="en-US"/>
          </a:p>
        </p:txBody>
      </p:sp>
      <p:pic>
        <p:nvPicPr>
          <p:cNvPr id="10" name="Picture 9">
            <a:extLst>
              <a:ext uri="{FF2B5EF4-FFF2-40B4-BE49-F238E27FC236}">
                <a16:creationId xmlns:a16="http://schemas.microsoft.com/office/drawing/2014/main" id="{D847396B-5D0C-426C-A633-0F5E05C27B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27676647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pPr>
              <a:defRPr/>
            </a:pPr>
            <a:fld id="{E1AABF6F-22C4-4FEC-8813-392ED3301245}" type="datetimeFigureOut">
              <a:rPr lang="en-US" smtClean="0"/>
              <a:pPr>
                <a:defRPr/>
              </a:pPr>
              <a:t>6/10/2021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a:p>
        </p:txBody>
      </p:sp>
      <p:pic>
        <p:nvPicPr>
          <p:cNvPr id="11" name="Picture 10">
            <a:extLst>
              <a:ext uri="{FF2B5EF4-FFF2-40B4-BE49-F238E27FC236}">
                <a16:creationId xmlns:a16="http://schemas.microsoft.com/office/drawing/2014/main" id="{51698A4A-FE8F-41D5-8454-7D47895D50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0186719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126066" y="4800600"/>
            <a:ext cx="6341534"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126066" y="5367338"/>
            <a:ext cx="6341534"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pPr>
              <a:defRPr/>
            </a:pPr>
            <a:fld id="{E1AABF6F-22C4-4FEC-8813-392ED3301245}" type="datetimeFigureOut">
              <a:rPr lang="en-US" smtClean="0"/>
              <a:pPr>
                <a:defRPr/>
              </a:pPr>
              <a:t>6/10/2021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a:p>
        </p:txBody>
      </p:sp>
      <p:pic>
        <p:nvPicPr>
          <p:cNvPr id="11" name="Picture 10">
            <a:extLst>
              <a:ext uri="{FF2B5EF4-FFF2-40B4-BE49-F238E27FC236}">
                <a16:creationId xmlns:a16="http://schemas.microsoft.com/office/drawing/2014/main" id="{3F66FB0B-AE46-45E4-94ED-37672D1257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
        <p:nvSpPr>
          <p:cNvPr id="10" name="Media Placeholder 12">
            <a:extLst>
              <a:ext uri="{FF2B5EF4-FFF2-40B4-BE49-F238E27FC236}">
                <a16:creationId xmlns:a16="http://schemas.microsoft.com/office/drawing/2014/main" id="{3FB0F2B2-057D-42B4-AAA9-48F6EC61D550}"/>
              </a:ext>
            </a:extLst>
          </p:cNvPr>
          <p:cNvSpPr>
            <a:spLocks noGrp="1"/>
          </p:cNvSpPr>
          <p:nvPr>
            <p:ph type="media" sz="quarter" idx="13"/>
          </p:nvPr>
        </p:nvSpPr>
        <p:spPr>
          <a:xfrm>
            <a:off x="1125538" y="1143000"/>
            <a:ext cx="6341534" cy="3429000"/>
          </a:xfrm>
        </p:spPr>
        <p:txBody>
          <a:bodyPr/>
          <a:lstStyle/>
          <a:p>
            <a:r>
              <a:rPr lang="en-US"/>
              <a:t>Click icon to add media</a:t>
            </a:r>
          </a:p>
        </p:txBody>
      </p:sp>
      <p:sp>
        <p:nvSpPr>
          <p:cNvPr id="3" name="Rectangle 2">
            <a:extLst>
              <a:ext uri="{FF2B5EF4-FFF2-40B4-BE49-F238E27FC236}">
                <a16:creationId xmlns:a16="http://schemas.microsoft.com/office/drawing/2014/main" id="{EBC58E2C-E7C8-4F0B-8680-DB3D190C3781}"/>
              </a:ext>
            </a:extLst>
          </p:cNvPr>
          <p:cNvSpPr/>
          <p:nvPr userDrawn="1"/>
        </p:nvSpPr>
        <p:spPr>
          <a:xfrm>
            <a:off x="1126066" y="1143000"/>
            <a:ext cx="6341534"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8322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pPr>
              <a:defRPr/>
            </a:pPr>
            <a:fld id="{E34D5DCE-D5D6-4C61-81B3-06F87F1D9141}" type="datetimeFigureOut">
              <a:rPr lang="en-US" smtClean="0"/>
              <a:pPr>
                <a:defRPr/>
              </a:pPr>
              <a:t>6/10/2021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a:p>
        </p:txBody>
      </p:sp>
      <p:graphicFrame>
        <p:nvGraphicFramePr>
          <p:cNvPr id="12" name="Chart 11">
            <a:extLst>
              <a:ext uri="{FF2B5EF4-FFF2-40B4-BE49-F238E27FC236}">
                <a16:creationId xmlns:a16="http://schemas.microsoft.com/office/drawing/2014/main" id="{87B3AA06-2F0C-413C-8C45-78881D6AF42D}"/>
              </a:ext>
            </a:extLst>
          </p:cNvPr>
          <p:cNvGraphicFramePr/>
          <p:nvPr userDrawn="1">
            <p:extLst>
              <p:ext uri="{D42A27DB-BD31-4B8C-83A1-F6EECF244321}">
                <p14:modId xmlns:p14="http://schemas.microsoft.com/office/powerpoint/2010/main" val="351100588"/>
              </p:ext>
            </p:extLst>
          </p:nvPr>
        </p:nvGraphicFramePr>
        <p:xfrm>
          <a:off x="1524000" y="1219200"/>
          <a:ext cx="58674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6EDC47A5-03A0-41C1-AE36-EEF4FAC277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3225273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pPr>
              <a:defRPr/>
            </a:pPr>
            <a:fld id="{E34D5DCE-D5D6-4C61-81B3-06F87F1D9141}" type="datetimeFigureOut">
              <a:rPr lang="en-US" smtClean="0"/>
              <a:pPr>
                <a:defRPr/>
              </a:pPr>
              <a:t>6/10/2021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a:p>
        </p:txBody>
      </p:sp>
      <p:graphicFrame>
        <p:nvGraphicFramePr>
          <p:cNvPr id="10" name="Chart 9">
            <a:extLst>
              <a:ext uri="{FF2B5EF4-FFF2-40B4-BE49-F238E27FC236}">
                <a16:creationId xmlns:a16="http://schemas.microsoft.com/office/drawing/2014/main" id="{6E813A55-ACDF-4C56-B493-97F941DD8ABA}"/>
              </a:ext>
            </a:extLst>
          </p:cNvPr>
          <p:cNvGraphicFramePr/>
          <p:nvPr userDrawn="1">
            <p:extLst>
              <p:ext uri="{D42A27DB-BD31-4B8C-83A1-F6EECF244321}">
                <p14:modId xmlns:p14="http://schemas.microsoft.com/office/powerpoint/2010/main" val="2292442201"/>
              </p:ext>
            </p:extLst>
          </p:nvPr>
        </p:nvGraphicFramePr>
        <p:xfrm>
          <a:off x="1524000" y="1092200"/>
          <a:ext cx="6400800" cy="44704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8FCE375A-B9DA-4BEE-ACBC-43290D7B9B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5146835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B7711-E475-4ED6-96B0-786E1F9DE63C}"/>
              </a:ext>
            </a:extLst>
          </p:cNvPr>
          <p:cNvSpPr>
            <a:spLocks noGrp="1"/>
          </p:cNvSpPr>
          <p:nvPr>
            <p:ph type="dt" sz="half" idx="10"/>
          </p:nvPr>
        </p:nvSpPr>
        <p:spPr/>
        <p:txBody>
          <a:bodyPr/>
          <a:lstStyle>
            <a:lvl1pPr>
              <a:defRPr/>
            </a:lvl1pPr>
          </a:lstStyle>
          <a:p>
            <a:pPr>
              <a:defRPr/>
            </a:pPr>
            <a:fld id="{4B87CFC5-3B4D-4DE7-A396-B04A3D74CCCD}" type="datetimeFigureOut">
              <a:rPr lang="en-US"/>
              <a:pPr>
                <a:defRPr/>
              </a:pPr>
              <a:t>6/10/2021</a:t>
            </a:fld>
            <a:endParaRPr lang="en-US"/>
          </a:p>
        </p:txBody>
      </p:sp>
      <p:sp>
        <p:nvSpPr>
          <p:cNvPr id="5" name="Footer Placeholder 4">
            <a:extLst>
              <a:ext uri="{FF2B5EF4-FFF2-40B4-BE49-F238E27FC236}">
                <a16:creationId xmlns:a16="http://schemas.microsoft.com/office/drawing/2014/main" id="{6C9285DB-C06A-4363-BF5A-52B11CB24B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9003A0-2DE0-4FA7-AEAC-90965C8DB699}"/>
              </a:ext>
            </a:extLst>
          </p:cNvPr>
          <p:cNvSpPr>
            <a:spLocks noGrp="1"/>
          </p:cNvSpPr>
          <p:nvPr>
            <p:ph type="sldNum" sz="quarter" idx="12"/>
          </p:nvPr>
        </p:nvSpPr>
        <p:spPr/>
        <p:txBody>
          <a:bodyPr/>
          <a:lstStyle>
            <a:lvl1pPr>
              <a:defRPr/>
            </a:lvl1pPr>
          </a:lstStyle>
          <a:p>
            <a:fld id="{4728CF34-A29B-4AF4-88A0-DF34051AE6A2}" type="slidenum">
              <a:rPr lang="en-US" altLang="en-US"/>
              <a:pPr/>
              <a:t>‹#›</a:t>
            </a:fld>
            <a:endParaRPr lang="en-US" altLang="en-US"/>
          </a:p>
        </p:txBody>
      </p:sp>
    </p:spTree>
    <p:extLst>
      <p:ext uri="{BB962C8B-B14F-4D97-AF65-F5344CB8AC3E}">
        <p14:creationId xmlns:p14="http://schemas.microsoft.com/office/powerpoint/2010/main" val="48411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E2D9B2-306E-4D03-BB33-1DF6F77C2EA7}"/>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a:t>Chronic homelessness</a:t>
            </a:r>
          </a:p>
        </p:txBody>
      </p:sp>
      <p:sp>
        <p:nvSpPr>
          <p:cNvPr id="4" name="Content Placeholder 3"/>
          <p:cNvSpPr>
            <a:spLocks noGrp="1"/>
          </p:cNvSpPr>
          <p:nvPr>
            <p:ph sz="half" idx="2" hasCustomPrompt="1"/>
          </p:nvPr>
        </p:nvSpPr>
        <p:spPr>
          <a:xfrm>
            <a:off x="457200" y="1828800"/>
            <a:ext cx="4040188" cy="3951288"/>
          </a:xfrm>
        </p:spPr>
        <p:txBody>
          <a:bodyPr/>
          <a:lstStyle>
            <a:lvl1pPr marL="0" indent="0">
              <a:spcAft>
                <a:spcPts val="450"/>
              </a:spcAft>
              <a:buNone/>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a:spcAft>
                <a:spcPts val="1200"/>
              </a:spcAft>
            </a:pPr>
            <a:r>
              <a:rPr lang="en-US" sz="1800" dirty="0"/>
              <a:t>Reside on street or other place not meant for human habitation, or in shelter system</a:t>
            </a:r>
          </a:p>
          <a:p>
            <a:pPr>
              <a:spcAft>
                <a:spcPts val="600"/>
              </a:spcAft>
            </a:pPr>
            <a:r>
              <a:rPr lang="en-US" sz="1800" dirty="0"/>
              <a:t>Homeless for 12 months straight or a combined total of episodes over three years</a:t>
            </a:r>
          </a:p>
          <a:p>
            <a:pPr>
              <a:spcAft>
                <a:spcPts val="600"/>
              </a:spcAft>
            </a:pPr>
            <a:r>
              <a:rPr lang="en-US" sz="1800" dirty="0"/>
              <a:t>Has a disabling condition that is long lasting and impedes their ability to sustain housing.</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C0C0538B-6ED9-4ED2-B241-0742CF53FF87}" type="datetime1">
              <a:rPr lang="en-US" smtClean="0"/>
              <a:t>6/10/2021</a:t>
            </a:fld>
            <a:endParaRPr lang="en-US"/>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a:p>
        </p:txBody>
      </p:sp>
    </p:spTree>
    <p:extLst>
      <p:ext uri="{BB962C8B-B14F-4D97-AF65-F5344CB8AC3E}">
        <p14:creationId xmlns:p14="http://schemas.microsoft.com/office/powerpoint/2010/main" val="1744230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68" t="29444" r="11184" b="20555"/>
          <a:stretch/>
        </p:blipFill>
        <p:spPr>
          <a:xfrm>
            <a:off x="0" y="-125835"/>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C473EA2D-E5FF-4124-9A2E-66878D938A43}" type="datetime1">
              <a:rPr lang="en-US" smtClean="0"/>
              <a:t>6/10/2021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4114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a:xfrm>
            <a:off x="4876800" y="6356350"/>
            <a:ext cx="2133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8" name="Picture 7">
            <a:extLst>
              <a:ext uri="{FF2B5EF4-FFF2-40B4-BE49-F238E27FC236}">
                <a16:creationId xmlns:a16="http://schemas.microsoft.com/office/drawing/2014/main" id="{42465DEA-915E-49DC-AFD4-9A9E68FB8B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1800" y="5470524"/>
            <a:ext cx="2154784" cy="1158876"/>
          </a:xfrm>
          <a:prstGeom prst="rect">
            <a:avLst/>
          </a:prstGeom>
        </p:spPr>
      </p:pic>
    </p:spTree>
    <p:extLst>
      <p:ext uri="{BB962C8B-B14F-4D97-AF65-F5344CB8AC3E}">
        <p14:creationId xmlns:p14="http://schemas.microsoft.com/office/powerpoint/2010/main" val="19879855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68" t="29444" r="11184" b="20555"/>
          <a:stretch/>
        </p:blipFill>
        <p:spPr>
          <a:xfrm>
            <a:off x="0" y="0"/>
            <a:ext cx="9144000" cy="6858000"/>
          </a:xfrm>
          <a:prstGeom prst="rect">
            <a:avLst/>
          </a:prstGeom>
        </p:spPr>
      </p:pic>
      <p:sp>
        <p:nvSpPr>
          <p:cNvPr id="2" name="Title 1"/>
          <p:cNvSpPr>
            <a:spLocks noGrp="1"/>
          </p:cNvSpPr>
          <p:nvPr>
            <p:ph type="ctrTitle" hasCustomPrompt="1"/>
          </p:nvPr>
        </p:nvSpPr>
        <p:spPr>
          <a:xfrm>
            <a:off x="228600" y="228600"/>
            <a:ext cx="56388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Changing the story</a:t>
            </a:r>
            <a:endParaRPr lang="en-US" dirty="0"/>
          </a:p>
        </p:txBody>
      </p:sp>
      <p:sp>
        <p:nvSpPr>
          <p:cNvPr id="3" name="Subtitle 2"/>
          <p:cNvSpPr>
            <a:spLocks noGrp="1"/>
          </p:cNvSpPr>
          <p:nvPr>
            <p:ph type="subTitle" idx="1" hasCustomPrompt="1"/>
          </p:nvPr>
        </p:nvSpPr>
        <p:spPr>
          <a:xfrm>
            <a:off x="206543" y="1724118"/>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of Albuquerque’s Systems for People Experiencing Homelessness</a:t>
            </a:r>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6CF57CEB-5387-44AA-AB10-97022A0192F7}" type="datetime1">
              <a:rPr lang="en-US" smtClean="0"/>
              <a:t>6/10/2021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8" name="Picture 7">
            <a:extLst>
              <a:ext uri="{FF2B5EF4-FFF2-40B4-BE49-F238E27FC236}">
                <a16:creationId xmlns:a16="http://schemas.microsoft.com/office/drawing/2014/main" id="{87993F12-18E6-4408-B524-04134C3D7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375" y="3429000"/>
            <a:ext cx="1226825" cy="3196755"/>
          </a:xfrm>
          <a:prstGeom prst="rect">
            <a:avLst/>
          </a:prstGeom>
        </p:spPr>
      </p:pic>
    </p:spTree>
    <p:extLst>
      <p:ext uri="{BB962C8B-B14F-4D97-AF65-F5344CB8AC3E}">
        <p14:creationId xmlns:p14="http://schemas.microsoft.com/office/powerpoint/2010/main" val="42111695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2A9538-5EF8-4BB4-8B1D-1FCFF1C56E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68" t="29444" r="11184" b="20555"/>
          <a:stretch/>
        </p:blipFill>
        <p:spPr>
          <a:xfrm>
            <a:off x="0" y="-125835"/>
            <a:ext cx="9144000" cy="6858000"/>
          </a:xfrm>
          <a:prstGeom prst="rect">
            <a:avLst/>
          </a:prstGeom>
        </p:spPr>
      </p:pic>
      <p:sp>
        <p:nvSpPr>
          <p:cNvPr id="2" name="Title 1"/>
          <p:cNvSpPr>
            <a:spLocks noGrp="1"/>
          </p:cNvSpPr>
          <p:nvPr>
            <p:ph type="ctrTitle" hasCustomPrompt="1"/>
          </p:nvPr>
        </p:nvSpPr>
        <p:spPr>
          <a:xfrm>
            <a:off x="228600" y="228600"/>
            <a:ext cx="4343400" cy="1266918"/>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sz="6000" dirty="0">
                <a:latin typeface="Arial" panose="020B0604020202020204" pitchFamily="34" charset="0"/>
                <a:cs typeface="Arial" panose="020B0604020202020204" pitchFamily="34" charset="0"/>
              </a:rPr>
              <a:t>TITLE</a:t>
            </a:r>
            <a:endParaRPr lang="en-US" dirty="0"/>
          </a:p>
        </p:txBody>
      </p:sp>
      <p:sp>
        <p:nvSpPr>
          <p:cNvPr id="3" name="Subtitle 2"/>
          <p:cNvSpPr>
            <a:spLocks noGrp="1"/>
          </p:cNvSpPr>
          <p:nvPr>
            <p:ph type="subTitle" idx="1"/>
          </p:nvPr>
        </p:nvSpPr>
        <p:spPr>
          <a:xfrm>
            <a:off x="228600" y="1595106"/>
            <a:ext cx="5638800" cy="1757694"/>
          </a:xfrm>
        </p:spPr>
        <p:txBody>
          <a:bodyPr/>
          <a:lstStyle>
            <a:lvl1pPr marL="0" indent="0" algn="ctr">
              <a:buNone/>
              <a:defRPr sz="3200"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3AFBC7-7F1F-41AC-9A3F-F3519996FD28}"/>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7E97D895-4EC0-4B38-A7C2-C350561D1C50}" type="datetimeFigureOut">
              <a:rPr lang="en-US" smtClean="0"/>
              <a:pPr>
                <a:defRPr/>
              </a:pPr>
              <a:t>6/10/2021</a:t>
            </a:fld>
            <a:endParaRPr lang="en-US" dirty="0"/>
          </a:p>
        </p:txBody>
      </p:sp>
      <p:sp>
        <p:nvSpPr>
          <p:cNvPr id="5" name="Footer Placeholder 4">
            <a:extLst>
              <a:ext uri="{FF2B5EF4-FFF2-40B4-BE49-F238E27FC236}">
                <a16:creationId xmlns:a16="http://schemas.microsoft.com/office/drawing/2014/main" id="{C4AD2470-4DCB-411D-A134-3CA500AEB6CC}"/>
              </a:ext>
            </a:extLst>
          </p:cNvPr>
          <p:cNvSpPr>
            <a:spLocks noGrp="1"/>
          </p:cNvSpPr>
          <p:nvPr>
            <p:ph type="ftr" sz="quarter" idx="11"/>
          </p:nvPr>
        </p:nvSpPr>
        <p:spPr>
          <a:xfrm>
            <a:off x="457200" y="6356350"/>
            <a:ext cx="41148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AC1D4C4D-FAE3-4BD3-B6E3-4282DF608336}"/>
              </a:ext>
            </a:extLst>
          </p:cNvPr>
          <p:cNvSpPr>
            <a:spLocks noGrp="1"/>
          </p:cNvSpPr>
          <p:nvPr>
            <p:ph type="sldNum" sz="quarter" idx="12"/>
          </p:nvPr>
        </p:nvSpPr>
        <p:spPr>
          <a:xfrm>
            <a:off x="4876800" y="6356350"/>
            <a:ext cx="2133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C991D505-0F99-4C94-BF15-BBFDB8B6134E}" type="slidenum">
              <a:rPr lang="en-US" altLang="en-US" smtClean="0"/>
              <a:pPr/>
              <a:t>‹#›</a:t>
            </a:fld>
            <a:endParaRPr lang="en-US" altLang="en-US" dirty="0"/>
          </a:p>
        </p:txBody>
      </p:sp>
      <p:pic>
        <p:nvPicPr>
          <p:cNvPr id="8" name="Picture 7">
            <a:extLst>
              <a:ext uri="{FF2B5EF4-FFF2-40B4-BE49-F238E27FC236}">
                <a16:creationId xmlns:a16="http://schemas.microsoft.com/office/drawing/2014/main" id="{42465DEA-915E-49DC-AFD4-9A9E68FB8B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1800" y="5470524"/>
            <a:ext cx="2154784" cy="1158876"/>
          </a:xfrm>
          <a:prstGeom prst="rect">
            <a:avLst/>
          </a:prstGeom>
        </p:spPr>
      </p:pic>
    </p:spTree>
    <p:extLst>
      <p:ext uri="{BB962C8B-B14F-4D97-AF65-F5344CB8AC3E}">
        <p14:creationId xmlns:p14="http://schemas.microsoft.com/office/powerpoint/2010/main" val="2444898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BE246-8BBD-4E22-B3B1-63F8DDD7ED1E}"/>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colorTemperature colorTemp="8772"/>
                    </a14:imgEffect>
                    <a14:imgEffect>
                      <a14:saturation sat="0"/>
                    </a14:imgEffect>
                    <a14:imgEffect>
                      <a14:brightnessContrast bright="-1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6600" b="1"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i="0" cap="all" baseline="0">
                <a:solidFill>
                  <a:srgbClr val="E02625"/>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2352A9-C242-427E-B1C8-A9548051DF22}"/>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F2A9E835-A753-47A9-9ECE-C0ACD6D5EBBC}" type="datetime1">
              <a:rPr lang="en-US" smtClean="0"/>
              <a:t>6/10/2021</a:t>
            </a:fld>
            <a:endParaRPr lang="en-US" dirty="0"/>
          </a:p>
        </p:txBody>
      </p:sp>
      <p:sp>
        <p:nvSpPr>
          <p:cNvPr id="5" name="Footer Placeholder 4">
            <a:extLst>
              <a:ext uri="{FF2B5EF4-FFF2-40B4-BE49-F238E27FC236}">
                <a16:creationId xmlns:a16="http://schemas.microsoft.com/office/drawing/2014/main" id="{F9F3FDED-50D6-46D6-AE55-EB6660DD3516}"/>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FDDCD2-743D-4EDF-BB72-7F8581458EAB}"/>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1C1E663E-8CB3-4B4D-BE61-B8ACD4ABDA42}" type="slidenum">
              <a:rPr lang="en-US" altLang="en-US" smtClean="0"/>
              <a:pPr/>
              <a:t>‹#›</a:t>
            </a:fld>
            <a:endParaRPr lang="en-US" altLang="en-US" dirty="0"/>
          </a:p>
        </p:txBody>
      </p:sp>
    </p:spTree>
    <p:extLst>
      <p:ext uri="{BB962C8B-B14F-4D97-AF65-F5344CB8AC3E}">
        <p14:creationId xmlns:p14="http://schemas.microsoft.com/office/powerpoint/2010/main" val="21976678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5863D-A570-4405-8C67-9B95E531A3C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77"/>
          <a:stretch/>
        </p:blipFill>
        <p:spPr>
          <a:xfrm>
            <a:off x="0" y="0"/>
            <a:ext cx="9144000" cy="6868637"/>
          </a:xfrm>
          <a:prstGeom prst="rect">
            <a:avLst/>
          </a:prstGeom>
          <a:effectLst/>
        </p:spPr>
      </p:pic>
      <p:sp>
        <p:nvSpPr>
          <p:cNvPr id="2" name="Title 1"/>
          <p:cNvSpPr>
            <a:spLocks noGrp="1"/>
          </p:cNvSpPr>
          <p:nvPr>
            <p:ph type="title" hasCustomPrompt="1"/>
          </p:nvPr>
        </p:nvSpPr>
        <p:spPr>
          <a:xfrm rot="5400000">
            <a:off x="-2644775" y="2857500"/>
            <a:ext cx="6584949" cy="1143000"/>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The scale</a:t>
            </a:r>
          </a:p>
        </p:txBody>
      </p:sp>
      <p:sp>
        <p:nvSpPr>
          <p:cNvPr id="3" name="Content Placeholder 2"/>
          <p:cNvSpPr>
            <a:spLocks noGrp="1"/>
          </p:cNvSpPr>
          <p:nvPr>
            <p:ph idx="1" hasCustomPrompt="1"/>
          </p:nvPr>
        </p:nvSpPr>
        <p:spPr>
          <a:xfrm>
            <a:off x="1447800" y="228600"/>
            <a:ext cx="6096000" cy="2514600"/>
          </a:xfrm>
        </p:spPr>
        <p:txBody>
          <a:bodyPr/>
          <a:lstStyle>
            <a:lvl1pPr marL="0" indent="0">
              <a:buFont typeface="Arial" panose="020B0604020202020204" pitchFamily="34" charset="0"/>
              <a:buNone/>
              <a:defRPr sz="3200" b="1" baseline="0">
                <a:solidFill>
                  <a:schemeClr val="tx1">
                    <a:lumMod val="85000"/>
                    <a:lumOff val="15000"/>
                  </a:schemeClr>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Over the course of 2018, approximately 5,615 people experienced homelessness in Albuquerque</a:t>
            </a:r>
          </a:p>
        </p:txBody>
      </p:sp>
      <p:sp>
        <p:nvSpPr>
          <p:cNvPr id="4" name="Date Placeholder 3">
            <a:extLst>
              <a:ext uri="{FF2B5EF4-FFF2-40B4-BE49-F238E27FC236}">
                <a16:creationId xmlns:a16="http://schemas.microsoft.com/office/drawing/2014/main" id="{8142A2E3-5467-4748-AE9A-41F97216CD19}"/>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373094D5-CD77-4855-9C00-236BCCEBC2D6}" type="datetime1">
              <a:rPr lang="en-US" smtClean="0"/>
              <a:t>6/10/2021</a:t>
            </a:fld>
            <a:endParaRPr lang="en-US" dirty="0"/>
          </a:p>
        </p:txBody>
      </p:sp>
      <p:sp>
        <p:nvSpPr>
          <p:cNvPr id="5" name="Footer Placeholder 4">
            <a:extLst>
              <a:ext uri="{FF2B5EF4-FFF2-40B4-BE49-F238E27FC236}">
                <a16:creationId xmlns:a16="http://schemas.microsoft.com/office/drawing/2014/main" id="{6A921568-C98D-4978-9619-0AB263993591}"/>
              </a:ext>
            </a:extLst>
          </p:cNvPr>
          <p:cNvSpPr>
            <a:spLocks noGrp="1"/>
          </p:cNvSpPr>
          <p:nvPr>
            <p:ph type="ftr" sz="quarter" idx="11"/>
          </p:nvPr>
        </p:nvSpPr>
        <p:spPr>
          <a:xfrm>
            <a:off x="1447800" y="6356350"/>
            <a:ext cx="45720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8B136C50-C513-4335-B3B7-DE19EF8D9116}" type="slidenum">
              <a:rPr lang="en-US" altLang="en-US" smtClean="0"/>
              <a:pPr/>
              <a:t>‹#›</a:t>
            </a:fld>
            <a:endParaRPr lang="en-US" altLang="en-US" dirty="0"/>
          </a:p>
        </p:txBody>
      </p:sp>
      <p:pic>
        <p:nvPicPr>
          <p:cNvPr id="8" name="Picture 7">
            <a:extLst>
              <a:ext uri="{FF2B5EF4-FFF2-40B4-BE49-F238E27FC236}">
                <a16:creationId xmlns:a16="http://schemas.microsoft.com/office/drawing/2014/main" id="{DBFF5EB9-8BFA-4014-AFDA-91478AA521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5717" y="3657600"/>
            <a:ext cx="971083" cy="2530365"/>
          </a:xfrm>
          <a:prstGeom prst="rect">
            <a:avLst/>
          </a:prstGeom>
        </p:spPr>
      </p:pic>
      <p:pic>
        <p:nvPicPr>
          <p:cNvPr id="9" name="Content Placeholder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371503" y="2949262"/>
            <a:ext cx="2248593" cy="281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9414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lvl1pPr>
              <a:defRPr baseline="0"/>
            </a:lvl1pPr>
          </a:lstStyle>
          <a:p>
            <a:r>
              <a:rPr lang="en-US" dirty="0"/>
              <a:t>The scale</a:t>
            </a:r>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endParaRPr lang="en-US" sz="1400" i="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a:p>
        </p:txBody>
      </p:sp>
    </p:spTree>
    <p:extLst>
      <p:ext uri="{BB962C8B-B14F-4D97-AF65-F5344CB8AC3E}">
        <p14:creationId xmlns:p14="http://schemas.microsoft.com/office/powerpoint/2010/main" val="5792349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C2134F-77D7-412F-921C-AF459DD5171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3000"/>
                    </a14:imgEffect>
                  </a14:imgLayer>
                </a14:imgProps>
              </a:ext>
              <a:ext uri="{28A0092B-C50C-407E-A947-70E740481C1C}">
                <a14:useLocalDpi xmlns:a14="http://schemas.microsoft.com/office/drawing/2010/main"/>
              </a:ext>
            </a:extLst>
          </a:blip>
          <a:srcRect/>
          <a:stretch/>
        </p:blipFill>
        <p:spPr>
          <a:xfrm>
            <a:off x="0" y="-25400"/>
            <a:ext cx="9144000" cy="6883400"/>
          </a:xfrm>
          <a:prstGeom prst="rect">
            <a:avLst/>
          </a:prstGeom>
        </p:spPr>
      </p:pic>
      <p:sp>
        <p:nvSpPr>
          <p:cNvPr id="2" name="Title 1"/>
          <p:cNvSpPr>
            <a:spLocks noGrp="1"/>
          </p:cNvSpPr>
          <p:nvPr>
            <p:ph type="title" hasCustomPrompt="1"/>
          </p:nvPr>
        </p:nvSpPr>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Unsheltered homelessness</a:t>
            </a:r>
          </a:p>
        </p:txBody>
      </p:sp>
      <p:sp>
        <p:nvSpPr>
          <p:cNvPr id="5" name="Date Placeholder 3">
            <a:extLst>
              <a:ext uri="{FF2B5EF4-FFF2-40B4-BE49-F238E27FC236}">
                <a16:creationId xmlns:a16="http://schemas.microsoft.com/office/drawing/2014/main" id="{86F6E51E-9CA1-4092-998C-9E9D889AA65C}"/>
              </a:ext>
            </a:extLst>
          </p:cNvPr>
          <p:cNvSpPr>
            <a:spLocks noGrp="1"/>
          </p:cNvSpPr>
          <p:nvPr>
            <p:ph type="dt" sz="half" idx="10"/>
          </p:nvPr>
        </p:nvSpPr>
        <p:spPr/>
        <p:txBody>
          <a:bodyPr/>
          <a:lstStyle>
            <a:lvl1pPr>
              <a:defRPr/>
            </a:lvl1pPr>
          </a:lstStyle>
          <a:p>
            <a:pPr>
              <a:defRPr/>
            </a:pPr>
            <a:fld id="{A694B05E-7A6C-4DC6-8653-F12363DB9AB5}" type="datetime1">
              <a:rPr lang="en-US" smtClean="0"/>
              <a:t>6/10/2021</a:t>
            </a:fld>
            <a:endParaRPr lang="en-US"/>
          </a:p>
        </p:txBody>
      </p:sp>
      <p:sp>
        <p:nvSpPr>
          <p:cNvPr id="6" name="Footer Placeholder 4">
            <a:extLst>
              <a:ext uri="{FF2B5EF4-FFF2-40B4-BE49-F238E27FC236}">
                <a16:creationId xmlns:a16="http://schemas.microsoft.com/office/drawing/2014/main" id="{74C481B9-A73B-4974-A627-B2D26B315C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510149-D117-4E9E-A9AB-A6B79396B502}"/>
              </a:ext>
            </a:extLst>
          </p:cNvPr>
          <p:cNvSpPr>
            <a:spLocks noGrp="1"/>
          </p:cNvSpPr>
          <p:nvPr>
            <p:ph type="sldNum" sz="quarter" idx="12"/>
          </p:nvPr>
        </p:nvSpPr>
        <p:spPr/>
        <p:txBody>
          <a:bodyPr/>
          <a:lstStyle>
            <a:lvl1pPr>
              <a:defRPr/>
            </a:lvl1pPr>
          </a:lstStyle>
          <a:p>
            <a:fld id="{C56FF04B-F0DC-4DEB-ACBB-0DF947279AF2}" type="slidenum">
              <a:rPr lang="en-US" altLang="en-US"/>
              <a:pPr/>
              <a:t>‹#›</a:t>
            </a:fld>
            <a:endParaRPr lang="en-US" altLang="en-US"/>
          </a:p>
        </p:txBody>
      </p:sp>
      <p:graphicFrame>
        <p:nvGraphicFramePr>
          <p:cNvPr id="8" name="Diagram 7"/>
          <p:cNvGraphicFramePr/>
          <p:nvPr userDrawn="1">
            <p:extLst/>
          </p:nvPr>
        </p:nvGraphicFramePr>
        <p:xfrm>
          <a:off x="1522927" y="210581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userDrawn="1"/>
        </p:nvSpPr>
        <p:spPr>
          <a:xfrm>
            <a:off x="4419600" y="3962400"/>
            <a:ext cx="31290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886547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E2D9B2-306E-4D03-BB33-1DF6F77C2EA7}"/>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a:t>Chronic homelessness</a:t>
            </a:r>
          </a:p>
        </p:txBody>
      </p:sp>
      <p:sp>
        <p:nvSpPr>
          <p:cNvPr id="4" name="Content Placeholder 3"/>
          <p:cNvSpPr>
            <a:spLocks noGrp="1"/>
          </p:cNvSpPr>
          <p:nvPr>
            <p:ph sz="half" idx="2" hasCustomPrompt="1"/>
          </p:nvPr>
        </p:nvSpPr>
        <p:spPr>
          <a:xfrm>
            <a:off x="457200" y="1828800"/>
            <a:ext cx="4040188" cy="395128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a:spcAft>
                <a:spcPts val="1200"/>
              </a:spcAft>
            </a:pPr>
            <a:r>
              <a:rPr lang="en-US" sz="2400" dirty="0"/>
              <a:t>Reside on street or other place not meant for human habitation, or in shelter system</a:t>
            </a:r>
          </a:p>
          <a:p>
            <a:pPr>
              <a:spcAft>
                <a:spcPts val="600"/>
              </a:spcAft>
            </a:pPr>
            <a:r>
              <a:rPr lang="en-US" sz="2400" dirty="0"/>
              <a:t>Homeless for 12 months straight or a combined total of episodes over three years</a:t>
            </a:r>
          </a:p>
          <a:p>
            <a:pPr>
              <a:spcAft>
                <a:spcPts val="600"/>
              </a:spcAft>
            </a:pPr>
            <a:r>
              <a:rPr lang="en-US" sz="2400" dirty="0"/>
              <a:t>Has a disabling condition that is long lasting and impedes their ability to sustain housing.</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8AA30285-5818-4D52-95B5-0E37865DBFAE}" type="datetime1">
              <a:rPr lang="en-US" smtClean="0"/>
              <a:t>6/10/2021</a:t>
            </a:fld>
            <a:endParaRPr lang="en-US"/>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a:p>
        </p:txBody>
      </p:sp>
    </p:spTree>
    <p:extLst>
      <p:ext uri="{BB962C8B-B14F-4D97-AF65-F5344CB8AC3E}">
        <p14:creationId xmlns:p14="http://schemas.microsoft.com/office/powerpoint/2010/main" val="19140662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B66B-DBBD-4FC3-A63B-0C27E8C22E28}"/>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7000" contrast="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D9919ECC-DF5F-4F79-A5A7-BA318C602565}" type="datetime1">
              <a:rPr lang="en-US" smtClean="0"/>
              <a:t>6/10/2021</a:t>
            </a:fld>
            <a:endParaRPr lang="en-US"/>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a:p>
        </p:txBody>
      </p:sp>
      <p:pic>
        <p:nvPicPr>
          <p:cNvPr id="9" name="Picture 8">
            <a:extLst>
              <a:ext uri="{FF2B5EF4-FFF2-40B4-BE49-F238E27FC236}">
                <a16:creationId xmlns:a16="http://schemas.microsoft.com/office/drawing/2014/main" id="{2D4058A6-4F3B-4C0C-9A23-CCBF3091E6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81600" y="1661856"/>
            <a:ext cx="1371600"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76315" y="1647584"/>
            <a:ext cx="1371600" cy="1371600"/>
          </a:xfrm>
          <a:prstGeom prst="rect">
            <a:avLst/>
          </a:prstGeom>
        </p:spPr>
      </p:pic>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8023" y="1647584"/>
            <a:ext cx="1371600" cy="1371600"/>
          </a:xfrm>
          <a:prstGeom prst="rect">
            <a:avLst/>
          </a:prstGeom>
        </p:spPr>
      </p:pic>
      <p:sp>
        <p:nvSpPr>
          <p:cNvPr id="12" name="Title 1"/>
          <p:cNvSpPr>
            <a:spLocks noGrp="1"/>
          </p:cNvSpPr>
          <p:nvPr>
            <p:ph type="title" hasCustomPrompt="1"/>
          </p:nvPr>
        </p:nvSpPr>
        <p:spPr>
          <a:xfrm>
            <a:off x="3291123" y="264509"/>
            <a:ext cx="3008313" cy="1162050"/>
          </a:xfrm>
        </p:spPr>
        <p:txBody>
          <a:bodyPr anchor="b"/>
          <a:lstStyle>
            <a:lvl1pPr algn="ctr">
              <a:defRPr sz="4000" b="1" baseline="0">
                <a:solidFill>
                  <a:srgbClr val="E02625"/>
                </a:solidFill>
              </a:defRPr>
            </a:lvl1pPr>
          </a:lstStyle>
          <a:p>
            <a:r>
              <a:rPr lang="en-US" dirty="0"/>
              <a:t>Sylvia’s story</a:t>
            </a:r>
          </a:p>
        </p:txBody>
      </p:sp>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81929" y="1647584"/>
            <a:ext cx="1371600" cy="1371600"/>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68336" y="1742891"/>
            <a:ext cx="1371600" cy="1371600"/>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27024" y="3313237"/>
            <a:ext cx="1371600" cy="137160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92364" y="3347448"/>
            <a:ext cx="1371600" cy="1371600"/>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7709" y="3385387"/>
            <a:ext cx="1371600" cy="1371600"/>
          </a:xfrm>
          <a:prstGeom prst="rect">
            <a:avLst/>
          </a:prstGeom>
        </p:spPr>
      </p:pic>
      <p:pic>
        <p:nvPicPr>
          <p:cNvPr id="18" name="Picture 1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83150" y="3333369"/>
            <a:ext cx="1371600" cy="1371600"/>
          </a:xfrm>
          <a:prstGeom prst="rect">
            <a:avLst/>
          </a:prstGeom>
        </p:spPr>
      </p:pic>
      <p:pic>
        <p:nvPicPr>
          <p:cNvPr id="19" name="Picture 1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43112" y="3733800"/>
            <a:ext cx="1371600" cy="1371600"/>
          </a:xfrm>
          <a:prstGeom prst="rect">
            <a:avLst/>
          </a:prstGeom>
        </p:spPr>
      </p:pic>
      <p:pic>
        <p:nvPicPr>
          <p:cNvPr id="20" name="Picture 1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83150" y="5105400"/>
            <a:ext cx="1371600" cy="1371600"/>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25025" y="5033041"/>
            <a:ext cx="1371600" cy="1371600"/>
          </a:xfrm>
          <a:prstGeom prst="rect">
            <a:avLst/>
          </a:prstGeom>
        </p:spPr>
      </p:pic>
      <p:pic>
        <p:nvPicPr>
          <p:cNvPr id="22" name="Picture 2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577112" y="5004882"/>
            <a:ext cx="1371600" cy="1371600"/>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6938" y="4923847"/>
            <a:ext cx="1371600" cy="1371600"/>
          </a:xfrm>
          <a:prstGeom prst="rect">
            <a:avLst/>
          </a:prstGeom>
        </p:spPr>
      </p:pic>
      <p:cxnSp>
        <p:nvCxnSpPr>
          <p:cNvPr id="25" name="Straight Arrow Connector 24"/>
          <p:cNvCxnSpPr/>
          <p:nvPr userDrawn="1"/>
        </p:nvCxnSpPr>
        <p:spPr>
          <a:xfrm flipV="1">
            <a:off x="1614712" y="2333384"/>
            <a:ext cx="472228" cy="14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3048000" y="2333384"/>
            <a:ext cx="562845" cy="14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p:cNvCxnSpPr>
          <p:nvPr userDrawn="1"/>
        </p:nvCxnSpPr>
        <p:spPr>
          <a:xfrm>
            <a:off x="4847915" y="2333384"/>
            <a:ext cx="506891" cy="14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6553200" y="2428691"/>
            <a:ext cx="642955" cy="97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a:off x="8314617" y="3040280"/>
            <a:ext cx="372183" cy="2930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0" idx="3"/>
          </p:cNvCxnSpPr>
          <p:nvPr userDrawn="1"/>
        </p:nvCxnSpPr>
        <p:spPr>
          <a:xfrm>
            <a:off x="3354750" y="5791200"/>
            <a:ext cx="455250" cy="130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a:off x="5101360" y="5804240"/>
            <a:ext cx="4757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3"/>
          </p:cNvCxnSpPr>
          <p:nvPr userDrawn="1"/>
        </p:nvCxnSpPr>
        <p:spPr>
          <a:xfrm>
            <a:off x="6948712" y="5690682"/>
            <a:ext cx="458226" cy="540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flipH="1" flipV="1">
            <a:off x="7063964" y="4014953"/>
            <a:ext cx="435368" cy="84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a:xfrm flipH="1" flipV="1">
            <a:off x="5182079" y="4108047"/>
            <a:ext cx="454771" cy="455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7" idx="1"/>
          </p:cNvCxnSpPr>
          <p:nvPr userDrawn="1"/>
        </p:nvCxnSpPr>
        <p:spPr>
          <a:xfrm flipH="1">
            <a:off x="3387726" y="4071187"/>
            <a:ext cx="459983" cy="769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a:xfrm flipH="1">
            <a:off x="1550084" y="4148145"/>
            <a:ext cx="433066" cy="3204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1295400" y="5182592"/>
            <a:ext cx="687750" cy="5359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6073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E2D9B2-306E-4D03-BB33-1DF6F77C2EA7}"/>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a:t>transitional homelessness</a:t>
            </a:r>
          </a:p>
        </p:txBody>
      </p:sp>
      <p:sp>
        <p:nvSpPr>
          <p:cNvPr id="4" name="Content Placeholder 3"/>
          <p:cNvSpPr>
            <a:spLocks noGrp="1"/>
          </p:cNvSpPr>
          <p:nvPr>
            <p:ph sz="half" idx="2" hasCustomPrompt="1"/>
          </p:nvPr>
        </p:nvSpPr>
        <p:spPr>
          <a:xfrm>
            <a:off x="457200" y="1828800"/>
            <a:ext cx="4040188" cy="395128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a:spcAft>
                <a:spcPts val="1200"/>
              </a:spcAft>
            </a:pPr>
            <a:r>
              <a:rPr lang="en-US" sz="2400" dirty="0"/>
              <a:t>Commonly enter the shelter system for a short stay, due to precarious housing or a catastrophic event.</a:t>
            </a:r>
          </a:p>
          <a:p>
            <a:pPr>
              <a:spcAft>
                <a:spcPts val="1200"/>
              </a:spcAft>
            </a:pPr>
            <a:endParaRPr lang="en-US" sz="2400" dirty="0"/>
          </a:p>
          <a:p>
            <a:pPr>
              <a:spcAft>
                <a:spcPts val="1200"/>
              </a:spcAft>
            </a:pPr>
            <a:r>
              <a:rPr lang="en-US" sz="2400" dirty="0"/>
              <a:t>Often are families or younger individuals</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6BEDE55B-110E-413F-B891-930D5612F996}" type="datetime1">
              <a:rPr lang="en-US" smtClean="0"/>
              <a:t>6/10/2021</a:t>
            </a:fld>
            <a:endParaRPr lang="en-US"/>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a:p>
        </p:txBody>
      </p:sp>
      <p:sp>
        <p:nvSpPr>
          <p:cNvPr id="13" name="Title 1"/>
          <p:cNvSpPr txBox="1">
            <a:spLocks/>
          </p:cNvSpPr>
          <p:nvPr userDrawn="1"/>
        </p:nvSpPr>
        <p:spPr bwMode="auto">
          <a:xfrm>
            <a:off x="4860131" y="1279543"/>
            <a:ext cx="3481932"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0" kern="1200" cap="all" baseline="0">
                <a:solidFill>
                  <a:srgbClr val="E02625"/>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dirty="0"/>
              <a:t>61% on a typical night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17974" y="2590800"/>
            <a:ext cx="2670452" cy="3337205"/>
          </a:xfrm>
          <a:prstGeom prst="rect">
            <a:avLst/>
          </a:prstGeom>
        </p:spPr>
      </p:pic>
    </p:spTree>
    <p:extLst>
      <p:ext uri="{BB962C8B-B14F-4D97-AF65-F5344CB8AC3E}">
        <p14:creationId xmlns:p14="http://schemas.microsoft.com/office/powerpoint/2010/main" val="16072971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B66B-DBBD-4FC3-A63B-0C27E8C22E28}"/>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7000" contrast="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BC41F7A4-98AC-4319-BA34-365BFD99A276}" type="datetime1">
              <a:rPr lang="en-US" smtClean="0"/>
              <a:t>6/10/2021</a:t>
            </a:fld>
            <a:endParaRPr lang="en-US"/>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a:p>
        </p:txBody>
      </p:sp>
      <p:pic>
        <p:nvPicPr>
          <p:cNvPr id="9" name="Picture 8">
            <a:extLst>
              <a:ext uri="{FF2B5EF4-FFF2-40B4-BE49-F238E27FC236}">
                <a16:creationId xmlns:a16="http://schemas.microsoft.com/office/drawing/2014/main" id="{2D4058A6-4F3B-4C0C-9A23-CCBF3091E6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0681" y="1682988"/>
            <a:ext cx="1371600"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4397" y="1661856"/>
            <a:ext cx="1371600" cy="1371600"/>
          </a:xfrm>
          <a:prstGeom prst="rect">
            <a:avLst/>
          </a:prstGeom>
        </p:spPr>
      </p:pic>
      <p:sp>
        <p:nvSpPr>
          <p:cNvPr id="12" name="Title 1"/>
          <p:cNvSpPr>
            <a:spLocks noGrp="1"/>
          </p:cNvSpPr>
          <p:nvPr>
            <p:ph type="title" hasCustomPrompt="1"/>
          </p:nvPr>
        </p:nvSpPr>
        <p:spPr>
          <a:xfrm>
            <a:off x="3291123" y="264509"/>
            <a:ext cx="3008313" cy="1162050"/>
          </a:xfrm>
        </p:spPr>
        <p:txBody>
          <a:bodyPr anchor="b"/>
          <a:lstStyle>
            <a:lvl1pPr algn="ctr">
              <a:defRPr sz="4000" b="1" baseline="0">
                <a:solidFill>
                  <a:srgbClr val="E02625"/>
                </a:solidFill>
              </a:defRPr>
            </a:lvl1pPr>
          </a:lstStyle>
          <a:p>
            <a:r>
              <a:rPr lang="en-US" dirty="0"/>
              <a:t>MARY’s story</a:t>
            </a: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00336" y="1613709"/>
            <a:ext cx="1371600" cy="1371600"/>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72281" y="2699483"/>
            <a:ext cx="1371600" cy="13716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67494" y="4647313"/>
            <a:ext cx="1371600" cy="1371600"/>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27836" y="4612522"/>
            <a:ext cx="1371600" cy="1371600"/>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27019" y="4654256"/>
            <a:ext cx="1371600" cy="1371600"/>
          </a:xfrm>
          <a:prstGeom prst="rect">
            <a:avLst/>
          </a:prstGeom>
        </p:spPr>
      </p:pic>
      <p:pic>
        <p:nvPicPr>
          <p:cNvPr id="20" name="Picture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29247" y="4646781"/>
            <a:ext cx="1371600" cy="1371600"/>
          </a:xfrm>
          <a:prstGeom prst="rect">
            <a:avLst/>
          </a:prstGeom>
        </p:spPr>
      </p:pic>
      <p:cxnSp>
        <p:nvCxnSpPr>
          <p:cNvPr id="25" name="Straight Arrow Connector 24"/>
          <p:cNvCxnSpPr/>
          <p:nvPr userDrawn="1"/>
        </p:nvCxnSpPr>
        <p:spPr>
          <a:xfrm flipV="1">
            <a:off x="1923648" y="2306600"/>
            <a:ext cx="472228" cy="14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3771936" y="2354516"/>
            <a:ext cx="562845" cy="14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5712195" y="2306600"/>
            <a:ext cx="506891" cy="142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userDrawn="1"/>
        </p:nvCxnSpPr>
        <p:spPr>
          <a:xfrm>
            <a:off x="7600663" y="2313266"/>
            <a:ext cx="657418" cy="36909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5" idx="0"/>
          </p:cNvCxnSpPr>
          <p:nvPr userDrawn="1"/>
        </p:nvCxnSpPr>
        <p:spPr>
          <a:xfrm flipH="1">
            <a:off x="7753294" y="4088206"/>
            <a:ext cx="685800" cy="5591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flipH="1">
            <a:off x="6278630" y="5302538"/>
            <a:ext cx="750023" cy="108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a:xfrm flipH="1">
            <a:off x="4198621" y="5263098"/>
            <a:ext cx="729216" cy="95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flipH="1">
            <a:off x="2285860" y="5339536"/>
            <a:ext cx="540514" cy="149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47104" y="1613709"/>
            <a:ext cx="1371600" cy="1371600"/>
          </a:xfrm>
          <a:prstGeom prst="rect">
            <a:avLst/>
          </a:prstGeom>
        </p:spPr>
      </p:pic>
    </p:spTree>
    <p:extLst>
      <p:ext uri="{BB962C8B-B14F-4D97-AF65-F5344CB8AC3E}">
        <p14:creationId xmlns:p14="http://schemas.microsoft.com/office/powerpoint/2010/main" val="6072973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F69DBC-79D8-481F-9BC2-898A436DEB1D}"/>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9000" contrast="19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pPr>
              <a:defRPr/>
            </a:pPr>
            <a:fld id="{40BC9A81-B8B7-4218-BC5E-280475F00090}" type="datetime1">
              <a:rPr lang="en-US" smtClean="0"/>
              <a:t>6/10/2021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a:p>
        </p:txBody>
      </p:sp>
      <p:sp>
        <p:nvSpPr>
          <p:cNvPr id="9" name="Title 1"/>
          <p:cNvSpPr>
            <a:spLocks noGrp="1"/>
          </p:cNvSpPr>
          <p:nvPr>
            <p:ph type="title" hasCustomPrompt="1"/>
          </p:nvPr>
        </p:nvSpPr>
        <p:spPr>
          <a:xfrm>
            <a:off x="308591" y="721846"/>
            <a:ext cx="2968009" cy="1162050"/>
          </a:xfrm>
        </p:spPr>
        <p:txBody>
          <a:bodyPr anchor="b"/>
          <a:lstStyle>
            <a:lvl1pPr algn="ctr">
              <a:defRPr sz="3200" b="1" baseline="0">
                <a:solidFill>
                  <a:srgbClr val="E02625"/>
                </a:solidFill>
              </a:defRPr>
            </a:lvl1pPr>
          </a:lstStyle>
          <a:p>
            <a:r>
              <a:rPr lang="en-US" dirty="0"/>
              <a:t>We need to get people from here</a:t>
            </a:r>
          </a:p>
        </p:txBody>
      </p:sp>
      <p:sp>
        <p:nvSpPr>
          <p:cNvPr id="14" name="Title 1"/>
          <p:cNvSpPr txBox="1">
            <a:spLocks/>
          </p:cNvSpPr>
          <p:nvPr userDrawn="1"/>
        </p:nvSpPr>
        <p:spPr bwMode="auto">
          <a:xfrm>
            <a:off x="6569299" y="1985974"/>
            <a:ext cx="2968009"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200" b="1" i="0" kern="1200" cap="all" baseline="0">
                <a:solidFill>
                  <a:srgbClr val="E02625"/>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dirty="0"/>
              <a:t>To here</a:t>
            </a:r>
          </a:p>
        </p:txBody>
      </p:sp>
      <p:grpSp>
        <p:nvGrpSpPr>
          <p:cNvPr id="22" name="Group 21"/>
          <p:cNvGrpSpPr/>
          <p:nvPr userDrawn="1"/>
        </p:nvGrpSpPr>
        <p:grpSpPr>
          <a:xfrm>
            <a:off x="218405" y="1981200"/>
            <a:ext cx="2783446" cy="4197292"/>
            <a:chOff x="218405" y="1981200"/>
            <a:chExt cx="2783446" cy="4197292"/>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8405" y="4806892"/>
              <a:ext cx="1371600" cy="1371600"/>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0551" y="3401193"/>
              <a:ext cx="1371600" cy="1371600"/>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0551" y="1985974"/>
              <a:ext cx="1371600" cy="1371600"/>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630251" y="1981200"/>
              <a:ext cx="1371600" cy="1371600"/>
            </a:xfrm>
            <a:prstGeom prst="rect">
              <a:avLst/>
            </a:prstGeom>
          </p:spPr>
        </p:pic>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26352" y="3379762"/>
              <a:ext cx="1371600" cy="1371600"/>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626352" y="4800335"/>
              <a:ext cx="1371600" cy="1371600"/>
            </a:xfrm>
            <a:prstGeom prst="rect">
              <a:avLst/>
            </a:prstGeom>
          </p:spPr>
        </p:pic>
      </p:grpSp>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503" y="3187985"/>
            <a:ext cx="1371600" cy="1371600"/>
          </a:xfrm>
          <a:prstGeom prst="rect">
            <a:avLst/>
          </a:prstGeom>
        </p:spPr>
      </p:pic>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67503" y="4658230"/>
            <a:ext cx="1371600" cy="1371600"/>
          </a:xfrm>
          <a:prstGeom prst="rect">
            <a:avLst/>
          </a:prstGeom>
        </p:spPr>
      </p:pic>
      <p:sp>
        <p:nvSpPr>
          <p:cNvPr id="17" name="Title 1"/>
          <p:cNvSpPr txBox="1">
            <a:spLocks/>
          </p:cNvSpPr>
          <p:nvPr userDrawn="1"/>
        </p:nvSpPr>
        <p:spPr bwMode="auto">
          <a:xfrm>
            <a:off x="3640713" y="1676400"/>
            <a:ext cx="2968009"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200" b="1" i="0" kern="1200" cap="all" baseline="0">
                <a:solidFill>
                  <a:srgbClr val="E02625"/>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dirty="0"/>
              <a:t>Without getting lost here</a:t>
            </a:r>
          </a:p>
        </p:txBody>
      </p:sp>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721317" y="2913304"/>
            <a:ext cx="1371600" cy="1371600"/>
          </a:xfrm>
          <a:prstGeom prst="rect">
            <a:avLst/>
          </a:prstGeom>
        </p:spPr>
      </p:pic>
      <p:pic>
        <p:nvPicPr>
          <p:cNvPr id="19" name="Picture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465842" y="4419600"/>
            <a:ext cx="1371600" cy="1371600"/>
          </a:xfrm>
          <a:prstGeom prst="rect">
            <a:avLst/>
          </a:prstGeom>
        </p:spPr>
      </p:pic>
      <p:pic>
        <p:nvPicPr>
          <p:cNvPr id="21" name="Picture 2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151642" y="2913304"/>
            <a:ext cx="1371600" cy="1371600"/>
          </a:xfrm>
          <a:prstGeom prst="rect">
            <a:avLst/>
          </a:prstGeom>
        </p:spPr>
      </p:pic>
    </p:spTree>
    <p:extLst>
      <p:ext uri="{BB962C8B-B14F-4D97-AF65-F5344CB8AC3E}">
        <p14:creationId xmlns:p14="http://schemas.microsoft.com/office/powerpoint/2010/main" val="343992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E10DBB-FD79-4C8A-8D5E-CA23D5802562}"/>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1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438955" y="533400"/>
            <a:ext cx="8229600" cy="1143000"/>
          </a:xfrm>
        </p:spPr>
        <p:txBody>
          <a:bodyPr/>
          <a:lstStyle>
            <a:lvl1pPr>
              <a:defRPr sz="4400" baseline="0"/>
            </a:lvl1pPr>
          </a:lstStyle>
          <a:p>
            <a:r>
              <a:rPr lang="en-US" dirty="0"/>
              <a:t>A system problem requires a system solution</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F65EB661-D1C6-4F0D-BE3D-241D29B791B8}" type="datetime1">
              <a:rPr lang="en-US" smtClean="0"/>
              <a:t>6/10/2021</a:t>
            </a:fld>
            <a:endParaRPr lang="en-US"/>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a:p>
        </p:txBody>
      </p:sp>
    </p:spTree>
    <p:extLst>
      <p:ext uri="{BB962C8B-B14F-4D97-AF65-F5344CB8AC3E}">
        <p14:creationId xmlns:p14="http://schemas.microsoft.com/office/powerpoint/2010/main" val="334326110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5863D-A570-4405-8C67-9B95E531A3C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77"/>
          <a:stretch/>
        </p:blipFill>
        <p:spPr>
          <a:xfrm>
            <a:off x="0" y="0"/>
            <a:ext cx="9144000" cy="6868637"/>
          </a:xfrm>
          <a:prstGeom prst="rect">
            <a:avLst/>
          </a:prstGeom>
          <a:effectLst/>
        </p:spPr>
      </p:pic>
      <p:sp>
        <p:nvSpPr>
          <p:cNvPr id="2" name="Title 1"/>
          <p:cNvSpPr>
            <a:spLocks noGrp="1"/>
          </p:cNvSpPr>
          <p:nvPr>
            <p:ph type="title" hasCustomPrompt="1"/>
          </p:nvPr>
        </p:nvSpPr>
        <p:spPr>
          <a:xfrm rot="5400000">
            <a:off x="-2644775" y="2857500"/>
            <a:ext cx="6584949" cy="1143000"/>
          </a:xfrm>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idx="1" hasCustomPrompt="1"/>
          </p:nvPr>
        </p:nvSpPr>
        <p:spPr>
          <a:xfrm>
            <a:off x="1447800" y="228600"/>
            <a:ext cx="6096000" cy="5980588"/>
          </a:xfrm>
        </p:spPr>
        <p:txBody>
          <a:bodyPr/>
          <a:lstStyle>
            <a:lvl1pPr marL="342900" indent="-342900">
              <a:buFont typeface="Arial" panose="020B0604020202020204" pitchFamily="34" charset="0"/>
              <a:buChar char="•"/>
              <a:defRPr sz="3200" b="1">
                <a:solidFill>
                  <a:schemeClr val="tx1">
                    <a:lumMod val="85000"/>
                    <a:lumOff val="15000"/>
                  </a:schemeClr>
                </a:solidFill>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800">
                <a:solidFill>
                  <a:schemeClr val="tx1">
                    <a:lumMod val="85000"/>
                    <a:lumOff val="15000"/>
                  </a:schemeClr>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42A2E3-5467-4748-AE9A-41F97216CD19}"/>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DEE4325D-8EF1-4822-BC3C-E32EBAF3AE9B}" type="datetimeFigureOut">
              <a:rPr lang="en-US" smtClean="0"/>
              <a:pPr>
                <a:defRPr/>
              </a:pPr>
              <a:t>6/10/2021</a:t>
            </a:fld>
            <a:endParaRPr lang="en-US" dirty="0"/>
          </a:p>
        </p:txBody>
      </p:sp>
      <p:sp>
        <p:nvSpPr>
          <p:cNvPr id="5" name="Footer Placeholder 4">
            <a:extLst>
              <a:ext uri="{FF2B5EF4-FFF2-40B4-BE49-F238E27FC236}">
                <a16:creationId xmlns:a16="http://schemas.microsoft.com/office/drawing/2014/main" id="{6A921568-C98D-4978-9619-0AB263993591}"/>
              </a:ext>
            </a:extLst>
          </p:cNvPr>
          <p:cNvSpPr>
            <a:spLocks noGrp="1"/>
          </p:cNvSpPr>
          <p:nvPr>
            <p:ph type="ftr" sz="quarter" idx="11"/>
          </p:nvPr>
        </p:nvSpPr>
        <p:spPr>
          <a:xfrm>
            <a:off x="1447800" y="6356350"/>
            <a:ext cx="45720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8B136C50-C513-4335-B3B7-DE19EF8D9116}" type="slidenum">
              <a:rPr lang="en-US" altLang="en-US" smtClean="0"/>
              <a:pPr/>
              <a:t>‹#›</a:t>
            </a:fld>
            <a:endParaRPr lang="en-US" altLang="en-US" dirty="0"/>
          </a:p>
        </p:txBody>
      </p:sp>
      <p:pic>
        <p:nvPicPr>
          <p:cNvPr id="8" name="Picture 7">
            <a:extLst>
              <a:ext uri="{FF2B5EF4-FFF2-40B4-BE49-F238E27FC236}">
                <a16:creationId xmlns:a16="http://schemas.microsoft.com/office/drawing/2014/main" id="{DBFF5EB9-8BFA-4014-AFDA-91478AA521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5717" y="3657600"/>
            <a:ext cx="971083" cy="2530365"/>
          </a:xfrm>
          <a:prstGeom prst="rect">
            <a:avLst/>
          </a:prstGeom>
        </p:spPr>
      </p:pic>
    </p:spTree>
    <p:extLst>
      <p:ext uri="{BB962C8B-B14F-4D97-AF65-F5344CB8AC3E}">
        <p14:creationId xmlns:p14="http://schemas.microsoft.com/office/powerpoint/2010/main" val="27671687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95863D-A570-4405-8C67-9B95E531A3C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77"/>
          <a:stretch/>
        </p:blipFill>
        <p:spPr>
          <a:xfrm>
            <a:off x="0" y="0"/>
            <a:ext cx="9144000" cy="6868637"/>
          </a:xfrm>
          <a:prstGeom prst="rect">
            <a:avLst/>
          </a:prstGeom>
          <a:effectLst/>
        </p:spPr>
      </p:pic>
      <p:sp>
        <p:nvSpPr>
          <p:cNvPr id="2" name="Title 1"/>
          <p:cNvSpPr>
            <a:spLocks noGrp="1"/>
          </p:cNvSpPr>
          <p:nvPr>
            <p:ph type="title" hasCustomPrompt="1"/>
          </p:nvPr>
        </p:nvSpPr>
        <p:spPr>
          <a:xfrm rot="5400000">
            <a:off x="-2644775" y="2857500"/>
            <a:ext cx="6584949" cy="1143000"/>
          </a:xfrm>
        </p:spPr>
        <p:txBody>
          <a:bodyPr/>
          <a:lstStyle>
            <a:lvl1pPr>
              <a:defRPr sz="44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Existing resources</a:t>
            </a:r>
          </a:p>
        </p:txBody>
      </p:sp>
      <p:sp>
        <p:nvSpPr>
          <p:cNvPr id="6" name="Slide Number Placeholder 5">
            <a:extLst>
              <a:ext uri="{FF2B5EF4-FFF2-40B4-BE49-F238E27FC236}">
                <a16:creationId xmlns:a16="http://schemas.microsoft.com/office/drawing/2014/main" id="{C75C790F-1DB3-40BD-9475-1A44EE25F568}"/>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8B136C50-C513-4335-B3B7-DE19EF8D9116}" type="slidenum">
              <a:rPr lang="en-US" altLang="en-US" smtClean="0"/>
              <a:pPr/>
              <a:t>‹#›</a:t>
            </a:fld>
            <a:endParaRPr lang="en-US" altLang="en-US" dirty="0"/>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24387"/>
          <a:stretch/>
        </p:blipFill>
        <p:spPr>
          <a:xfrm>
            <a:off x="1182538" y="981170"/>
            <a:ext cx="7939225" cy="4439086"/>
          </a:xfrm>
          <a:prstGeom prst="rect">
            <a:avLst/>
          </a:prstGeom>
        </p:spPr>
      </p:pic>
    </p:spTree>
    <p:extLst>
      <p:ext uri="{BB962C8B-B14F-4D97-AF65-F5344CB8AC3E}">
        <p14:creationId xmlns:p14="http://schemas.microsoft.com/office/powerpoint/2010/main" val="24806715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BCC3C-7572-407B-8549-3D17BFEEA222}"/>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colorTemperature colorTemp="6682"/>
                    </a14:imgEffect>
                    <a14:imgEffect>
                      <a14:saturation sat="0"/>
                    </a14:imgEffect>
                    <a14:imgEffect>
                      <a14:brightnessContrast bright="-10000" contrast="7000"/>
                    </a14:imgEffect>
                  </a14:imgLayer>
                </a14:imgProps>
              </a:ex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pPr>
              <a:defRPr/>
            </a:pPr>
            <a:fld id="{DEB30688-251F-4A1C-BF1C-B572B8CF902A}" type="datetime1">
              <a:rPr lang="en-US" smtClean="0"/>
              <a:t>6/10/2021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a:p>
        </p:txBody>
      </p:sp>
      <p:pic>
        <p:nvPicPr>
          <p:cNvPr id="7" name="Picture 6">
            <a:extLst>
              <a:ext uri="{FF2B5EF4-FFF2-40B4-BE49-F238E27FC236}">
                <a16:creationId xmlns:a16="http://schemas.microsoft.com/office/drawing/2014/main" id="{0394D5B1-69BF-4F2B-8977-0A05BEEC3B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37796121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E3C4CF-422B-4302-9C2C-233A3DF2321D}"/>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5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baseline="0">
                <a:solidFill>
                  <a:srgbClr val="E02625"/>
                </a:solidFill>
              </a:defRPr>
            </a:lvl1pPr>
          </a:lstStyle>
          <a:p>
            <a:r>
              <a:rPr lang="en-US" dirty="0"/>
              <a:t>Click to edit Master title style</a:t>
            </a:r>
          </a:p>
        </p:txBody>
      </p:sp>
      <p:sp>
        <p:nvSpPr>
          <p:cNvPr id="3" name="Content Placeholder 2"/>
          <p:cNvSpPr>
            <a:spLocks noGrp="1"/>
          </p:cNvSpPr>
          <p:nvPr>
            <p:ph idx="1"/>
          </p:nvPr>
        </p:nvSpPr>
        <p:spPr>
          <a:xfrm>
            <a:off x="3575050" y="273050"/>
            <a:ext cx="3816350" cy="5853113"/>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E23423FF-B7FB-42AA-BC5F-D4708D6E6205}"/>
              </a:ext>
            </a:extLst>
          </p:cNvPr>
          <p:cNvSpPr>
            <a:spLocks noGrp="1"/>
          </p:cNvSpPr>
          <p:nvPr>
            <p:ph type="dt" sz="half" idx="10"/>
          </p:nvPr>
        </p:nvSpPr>
        <p:spPr>
          <a:xfrm>
            <a:off x="7543800" y="366712"/>
            <a:ext cx="1143000" cy="365125"/>
          </a:xfrm>
        </p:spPr>
        <p:txBody>
          <a:bodyPr/>
          <a:lstStyle>
            <a:lvl1pPr algn="r">
              <a:defRPr/>
            </a:lvl1pPr>
          </a:lstStyle>
          <a:p>
            <a:pPr>
              <a:defRPr/>
            </a:pPr>
            <a:fld id="{1328B732-2B38-46CE-9FC3-1A885A873E9A}" type="datetime1">
              <a:rPr lang="en-US" smtClean="0"/>
              <a:t>6/10/2021</a:t>
            </a:fld>
            <a:endParaRPr lang="en-US" dirty="0"/>
          </a:p>
        </p:txBody>
      </p:sp>
      <p:sp>
        <p:nvSpPr>
          <p:cNvPr id="6" name="Footer Placeholder 4">
            <a:extLst>
              <a:ext uri="{FF2B5EF4-FFF2-40B4-BE49-F238E27FC236}">
                <a16:creationId xmlns:a16="http://schemas.microsoft.com/office/drawing/2014/main" id="{D597CE16-3B8A-4A9C-883A-B6422300567F}"/>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8C27BC0-7CE8-4845-871B-71F10146F87B}"/>
              </a:ext>
            </a:extLst>
          </p:cNvPr>
          <p:cNvSpPr>
            <a:spLocks noGrp="1"/>
          </p:cNvSpPr>
          <p:nvPr>
            <p:ph type="sldNum" sz="quarter" idx="12"/>
          </p:nvPr>
        </p:nvSpPr>
        <p:spPr/>
        <p:txBody>
          <a:bodyPr/>
          <a:lstStyle>
            <a:lvl1pPr>
              <a:defRPr/>
            </a:lvl1pPr>
          </a:lstStyle>
          <a:p>
            <a:fld id="{B825CD8C-D00B-4AF3-AA29-B158885D016E}" type="slidenum">
              <a:rPr lang="en-US" altLang="en-US"/>
              <a:pPr/>
              <a:t>‹#›</a:t>
            </a:fld>
            <a:endParaRPr lang="en-US" altLang="en-US"/>
          </a:p>
        </p:txBody>
      </p:sp>
      <p:pic>
        <p:nvPicPr>
          <p:cNvPr id="10" name="Picture 9">
            <a:extLst>
              <a:ext uri="{FF2B5EF4-FFF2-40B4-BE49-F238E27FC236}">
                <a16:creationId xmlns:a16="http://schemas.microsoft.com/office/drawing/2014/main" id="{D847396B-5D0C-426C-A633-0F5E05C27BB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10697861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pPr>
              <a:defRPr/>
            </a:pPr>
            <a:fld id="{7D1F4D96-D987-4D1C-94CC-FBE7F6D2EB84}" type="datetime1">
              <a:rPr lang="en-US" smtClean="0"/>
              <a:t>6/10/2021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a:p>
        </p:txBody>
      </p:sp>
      <p:pic>
        <p:nvPicPr>
          <p:cNvPr id="11" name="Picture 10">
            <a:extLst>
              <a:ext uri="{FF2B5EF4-FFF2-40B4-BE49-F238E27FC236}">
                <a16:creationId xmlns:a16="http://schemas.microsoft.com/office/drawing/2014/main" id="{51698A4A-FE8F-41D5-8454-7D47895D50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31164275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B56A3-D395-4683-9B52-6390560ADEB1}"/>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45000" contrast="21000"/>
                    </a14:imgEffect>
                  </a14:imgLayer>
                </a14:imgProps>
              </a:ex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1126066" y="4800600"/>
            <a:ext cx="6341534" cy="566738"/>
          </a:xfrm>
        </p:spPr>
        <p:txBody>
          <a:bodyPr anchor="b"/>
          <a:lstStyle>
            <a:lvl1pPr algn="l">
              <a:defRPr sz="2000" b="1">
                <a:solidFill>
                  <a:srgbClr val="E0262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126066" y="5367338"/>
            <a:ext cx="6341534" cy="804862"/>
          </a:xfrm>
        </p:spPr>
        <p:txBody>
          <a:bodyPr/>
          <a:lstStyle>
            <a:lvl1pPr marL="0" indent="0">
              <a:buNone/>
              <a:defRPr sz="15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C0714A5F-BA8C-4B10-955B-6AF43B31983B}"/>
              </a:ext>
            </a:extLst>
          </p:cNvPr>
          <p:cNvSpPr>
            <a:spLocks noGrp="1"/>
          </p:cNvSpPr>
          <p:nvPr>
            <p:ph type="dt" sz="half" idx="10"/>
          </p:nvPr>
        </p:nvSpPr>
        <p:spPr>
          <a:xfrm>
            <a:off x="7467600" y="357187"/>
            <a:ext cx="1219200" cy="365125"/>
          </a:xfrm>
        </p:spPr>
        <p:txBody>
          <a:bodyPr/>
          <a:lstStyle>
            <a:lvl1pPr algn="r">
              <a:defRPr/>
            </a:lvl1pPr>
          </a:lstStyle>
          <a:p>
            <a:pPr>
              <a:defRPr/>
            </a:pPr>
            <a:fld id="{590518C1-F080-471F-87AC-9A21EE84F546}" type="datetime1">
              <a:rPr lang="en-US" smtClean="0"/>
              <a:t>6/10/2021</a:t>
            </a:fld>
            <a:endParaRPr lang="en-US" dirty="0"/>
          </a:p>
        </p:txBody>
      </p:sp>
      <p:sp>
        <p:nvSpPr>
          <p:cNvPr id="6" name="Footer Placeholder 4">
            <a:extLst>
              <a:ext uri="{FF2B5EF4-FFF2-40B4-BE49-F238E27FC236}">
                <a16:creationId xmlns:a16="http://schemas.microsoft.com/office/drawing/2014/main" id="{DA763036-EED3-4E4C-B92F-5489873193D7}"/>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C57B957-59C1-46AD-AA5B-1799645589EC}"/>
              </a:ext>
            </a:extLst>
          </p:cNvPr>
          <p:cNvSpPr>
            <a:spLocks noGrp="1"/>
          </p:cNvSpPr>
          <p:nvPr>
            <p:ph type="sldNum" sz="quarter" idx="12"/>
          </p:nvPr>
        </p:nvSpPr>
        <p:spPr/>
        <p:txBody>
          <a:bodyPr/>
          <a:lstStyle>
            <a:lvl1pPr>
              <a:defRPr/>
            </a:lvl1pPr>
          </a:lstStyle>
          <a:p>
            <a:fld id="{A6B91338-2059-493C-9FB3-5F62D80AD1EB}" type="slidenum">
              <a:rPr lang="en-US" altLang="en-US"/>
              <a:pPr/>
              <a:t>‹#›</a:t>
            </a:fld>
            <a:endParaRPr lang="en-US" altLang="en-US"/>
          </a:p>
        </p:txBody>
      </p:sp>
      <p:pic>
        <p:nvPicPr>
          <p:cNvPr id="11" name="Picture 10">
            <a:extLst>
              <a:ext uri="{FF2B5EF4-FFF2-40B4-BE49-F238E27FC236}">
                <a16:creationId xmlns:a16="http://schemas.microsoft.com/office/drawing/2014/main" id="{3F66FB0B-AE46-45E4-94ED-37672D1257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
        <p:nvSpPr>
          <p:cNvPr id="10" name="Media Placeholder 12">
            <a:extLst>
              <a:ext uri="{FF2B5EF4-FFF2-40B4-BE49-F238E27FC236}">
                <a16:creationId xmlns:a16="http://schemas.microsoft.com/office/drawing/2014/main" id="{3FB0F2B2-057D-42B4-AAA9-48F6EC61D550}"/>
              </a:ext>
            </a:extLst>
          </p:cNvPr>
          <p:cNvSpPr>
            <a:spLocks noGrp="1"/>
          </p:cNvSpPr>
          <p:nvPr>
            <p:ph type="media" sz="quarter" idx="13"/>
          </p:nvPr>
        </p:nvSpPr>
        <p:spPr>
          <a:xfrm>
            <a:off x="1125538" y="1143000"/>
            <a:ext cx="6341534" cy="3429000"/>
          </a:xfrm>
        </p:spPr>
        <p:txBody>
          <a:bodyPr/>
          <a:lstStyle/>
          <a:p>
            <a:r>
              <a:rPr lang="en-US"/>
              <a:t>Click icon to add media</a:t>
            </a:r>
          </a:p>
        </p:txBody>
      </p:sp>
      <p:sp>
        <p:nvSpPr>
          <p:cNvPr id="3" name="Rectangle 2">
            <a:extLst>
              <a:ext uri="{FF2B5EF4-FFF2-40B4-BE49-F238E27FC236}">
                <a16:creationId xmlns:a16="http://schemas.microsoft.com/office/drawing/2014/main" id="{EBC58E2C-E7C8-4F0B-8680-DB3D190C3781}"/>
              </a:ext>
            </a:extLst>
          </p:cNvPr>
          <p:cNvSpPr/>
          <p:nvPr userDrawn="1"/>
        </p:nvSpPr>
        <p:spPr>
          <a:xfrm>
            <a:off x="1126066" y="1143000"/>
            <a:ext cx="6341534"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0449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300F22-5009-40CB-A807-70A8F5A77F7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3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rot="5400000">
            <a:off x="-2720976" y="2857500"/>
            <a:ext cx="6584952" cy="1143000"/>
          </a:xfrm>
        </p:spPr>
        <p:txBody>
          <a:bodyPr/>
          <a:lstStyle/>
          <a:p>
            <a:r>
              <a:rPr lang="en-US" dirty="0"/>
              <a:t>Master title</a:t>
            </a:r>
          </a:p>
        </p:txBody>
      </p:sp>
      <p:sp>
        <p:nvSpPr>
          <p:cNvPr id="4" name="Date Placeholder 3">
            <a:extLst>
              <a:ext uri="{FF2B5EF4-FFF2-40B4-BE49-F238E27FC236}">
                <a16:creationId xmlns:a16="http://schemas.microsoft.com/office/drawing/2014/main" id="{6747E44B-B8AA-4783-8708-5FAE0DB5626B}"/>
              </a:ext>
            </a:extLst>
          </p:cNvPr>
          <p:cNvSpPr>
            <a:spLocks noGrp="1"/>
          </p:cNvSpPr>
          <p:nvPr>
            <p:ph type="dt" sz="half" idx="10"/>
          </p:nvPr>
        </p:nvSpPr>
        <p:spPr>
          <a:xfrm>
            <a:off x="7545181" y="317154"/>
            <a:ext cx="1143003" cy="365125"/>
          </a:xfrm>
        </p:spPr>
        <p:txBody>
          <a:bodyPr/>
          <a:lstStyle>
            <a:lvl1pPr algn="r">
              <a:defRPr/>
            </a:lvl1pPr>
          </a:lstStyle>
          <a:p>
            <a:pPr>
              <a:defRPr/>
            </a:pPr>
            <a:fld id="{5F738D92-03A9-44EF-9364-62322817B9F8}" type="datetime1">
              <a:rPr lang="en-US" smtClean="0"/>
              <a:t>6/10/2021</a:t>
            </a:fld>
            <a:endParaRPr lang="en-US" dirty="0"/>
          </a:p>
        </p:txBody>
      </p:sp>
      <p:sp>
        <p:nvSpPr>
          <p:cNvPr id="5" name="Footer Placeholder 4">
            <a:extLst>
              <a:ext uri="{FF2B5EF4-FFF2-40B4-BE49-F238E27FC236}">
                <a16:creationId xmlns:a16="http://schemas.microsoft.com/office/drawing/2014/main" id="{98799EEE-40D1-4953-A47D-BFDC83DF79E9}"/>
              </a:ext>
            </a:extLst>
          </p:cNvPr>
          <p:cNvSpPr>
            <a:spLocks noGrp="1"/>
          </p:cNvSpPr>
          <p:nvPr>
            <p:ph type="ftr" sz="quarter" idx="11"/>
          </p:nvPr>
        </p:nvSpPr>
        <p:spPr>
          <a:xfrm>
            <a:off x="1598819" y="6356350"/>
            <a:ext cx="4420981" cy="365125"/>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94C1007-31A2-49C0-BF34-A4268DE4E651}"/>
              </a:ext>
            </a:extLst>
          </p:cNvPr>
          <p:cNvSpPr>
            <a:spLocks noGrp="1"/>
          </p:cNvSpPr>
          <p:nvPr>
            <p:ph type="sldNum" sz="quarter" idx="12"/>
          </p:nvPr>
        </p:nvSpPr>
        <p:spPr/>
        <p:txBody>
          <a:bodyPr/>
          <a:lstStyle>
            <a:lvl1pPr>
              <a:defRPr/>
            </a:lvl1pPr>
          </a:lstStyle>
          <a:p>
            <a:fld id="{4246A34B-83CC-40DC-BA46-63B827245A3F}" type="slidenum">
              <a:rPr lang="en-US" altLang="en-US"/>
              <a:pPr/>
              <a:t>‹#›</a:t>
            </a:fld>
            <a:endParaRPr lang="en-US" altLang="en-US"/>
          </a:p>
        </p:txBody>
      </p:sp>
      <p:graphicFrame>
        <p:nvGraphicFramePr>
          <p:cNvPr id="10" name="Chart 9">
            <a:extLst>
              <a:ext uri="{FF2B5EF4-FFF2-40B4-BE49-F238E27FC236}">
                <a16:creationId xmlns:a16="http://schemas.microsoft.com/office/drawing/2014/main" id="{6E813A55-ACDF-4C56-B493-97F941DD8ABA}"/>
              </a:ext>
            </a:extLst>
          </p:cNvPr>
          <p:cNvGraphicFramePr/>
          <p:nvPr userDrawn="1">
            <p:extLst/>
          </p:nvPr>
        </p:nvGraphicFramePr>
        <p:xfrm>
          <a:off x="1524000" y="1092200"/>
          <a:ext cx="6400800" cy="44704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8FCE375A-B9DA-4BEE-ACBC-43290D7B9B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96200" y="3657600"/>
            <a:ext cx="971083" cy="2530365"/>
          </a:xfrm>
          <a:prstGeom prst="rect">
            <a:avLst/>
          </a:prstGeom>
        </p:spPr>
      </p:pic>
    </p:spTree>
    <p:extLst>
      <p:ext uri="{BB962C8B-B14F-4D97-AF65-F5344CB8AC3E}">
        <p14:creationId xmlns:p14="http://schemas.microsoft.com/office/powerpoint/2010/main" val="26233671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3BE246-8BBD-4E22-B3B1-63F8DDD7ED1E}"/>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colorTemperature colorTemp="8772"/>
                    </a14:imgEffect>
                    <a14:imgEffect>
                      <a14:saturation sat="0"/>
                    </a14:imgEffect>
                    <a14:imgEffect>
                      <a14:brightnessContrast bright="-10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6600" b="1"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b="1" i="0" cap="all" baseline="0">
                <a:solidFill>
                  <a:srgbClr val="E02625"/>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352A9-C242-427E-B1C8-A9548051DF22}"/>
              </a:ext>
            </a:extLst>
          </p:cNvPr>
          <p:cNvSpPr>
            <a:spLocks noGrp="1"/>
          </p:cNvSpPr>
          <p:nvPr>
            <p:ph type="dt" sz="half" idx="10"/>
          </p:nvPr>
        </p:nvSpPr>
        <p:spPr>
          <a:xfrm>
            <a:off x="7543800" y="228600"/>
            <a:ext cx="1143000" cy="365125"/>
          </a:xfrm>
        </p:spPr>
        <p:txBody>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6AB6BB9C-9F97-44EA-BCFC-D1437F8533DF}" type="datetimeFigureOut">
              <a:rPr lang="en-US" smtClean="0"/>
              <a:pPr>
                <a:defRPr/>
              </a:pPr>
              <a:t>6/10/2021</a:t>
            </a:fld>
            <a:endParaRPr lang="en-US" dirty="0"/>
          </a:p>
        </p:txBody>
      </p:sp>
      <p:sp>
        <p:nvSpPr>
          <p:cNvPr id="5" name="Footer Placeholder 4">
            <a:extLst>
              <a:ext uri="{FF2B5EF4-FFF2-40B4-BE49-F238E27FC236}">
                <a16:creationId xmlns:a16="http://schemas.microsoft.com/office/drawing/2014/main" id="{F9F3FDED-50D6-46D6-AE55-EB6660DD3516}"/>
              </a:ext>
            </a:extLst>
          </p:cNvPr>
          <p:cNvSpPr>
            <a:spLocks noGrp="1"/>
          </p:cNvSpPr>
          <p:nvPr>
            <p:ph type="ftr" sz="quarter" idx="11"/>
          </p:nvPr>
        </p:nvSpPr>
        <p:spPr>
          <a:xfrm>
            <a:off x="457200" y="6356350"/>
            <a:ext cx="5562600" cy="365125"/>
          </a:xfrm>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a:extLst>
              <a:ext uri="{FF2B5EF4-FFF2-40B4-BE49-F238E27FC236}">
                <a16:creationId xmlns:a16="http://schemas.microsoft.com/office/drawing/2014/main" id="{C7FDDCD2-743D-4EDF-BB72-7F8581458EAB}"/>
              </a:ext>
            </a:extLst>
          </p:cNvPr>
          <p:cNvSpPr>
            <a:spLocks noGrp="1"/>
          </p:cNvSpPr>
          <p:nvPr>
            <p:ph type="sldNum" sz="quarter" idx="12"/>
          </p:nvPr>
        </p:nvSpPr>
        <p:spPr/>
        <p:txBody>
          <a:bodyPr/>
          <a:lstStyle>
            <a:lvl1pPr>
              <a:defRPr sz="1500">
                <a:solidFill>
                  <a:schemeClr val="tx1">
                    <a:lumMod val="85000"/>
                    <a:lumOff val="15000"/>
                  </a:schemeClr>
                </a:solidFill>
                <a:latin typeface="Arial" panose="020B0604020202020204" pitchFamily="34" charset="0"/>
                <a:cs typeface="Arial" panose="020B0604020202020204" pitchFamily="34" charset="0"/>
              </a:defRPr>
            </a:lvl1pPr>
          </a:lstStyle>
          <a:p>
            <a:fld id="{1C1E663E-8CB3-4B4D-BE61-B8ACD4ABDA42}" type="slidenum">
              <a:rPr lang="en-US" altLang="en-US" smtClean="0"/>
              <a:pPr/>
              <a:t>‹#›</a:t>
            </a:fld>
            <a:endParaRPr lang="en-US" altLang="en-US" dirty="0"/>
          </a:p>
        </p:txBody>
      </p:sp>
      <p:pic>
        <p:nvPicPr>
          <p:cNvPr id="9" name="Picture 8">
            <a:extLst>
              <a:ext uri="{FF2B5EF4-FFF2-40B4-BE49-F238E27FC236}">
                <a16:creationId xmlns:a16="http://schemas.microsoft.com/office/drawing/2014/main" id="{E5CD15CB-16ED-4FDF-AF99-46B4D31597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81000"/>
            <a:ext cx="1905000" cy="1024538"/>
          </a:xfrm>
          <a:prstGeom prst="rect">
            <a:avLst/>
          </a:prstGeom>
        </p:spPr>
      </p:pic>
    </p:spTree>
    <p:extLst>
      <p:ext uri="{BB962C8B-B14F-4D97-AF65-F5344CB8AC3E}">
        <p14:creationId xmlns:p14="http://schemas.microsoft.com/office/powerpoint/2010/main" val="30772972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C2134F-77D7-412F-921C-AF459DD51719}"/>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3000"/>
                    </a14:imgEffect>
                  </a14:imgLayer>
                </a14:imgProps>
              </a:ext>
              <a:ext uri="{28A0092B-C50C-407E-A947-70E740481C1C}">
                <a14:useLocalDpi xmlns:a14="http://schemas.microsoft.com/office/drawing/2010/main"/>
              </a:ext>
            </a:extLst>
          </a:blip>
          <a:srcRect/>
          <a:stretch/>
        </p:blipFill>
        <p:spPr>
          <a:xfrm>
            <a:off x="0" y="-25400"/>
            <a:ext cx="9144000" cy="6883400"/>
          </a:xfrm>
          <a:prstGeom prst="rect">
            <a:avLst/>
          </a:prstGeom>
        </p:spPr>
      </p:pic>
      <p:sp>
        <p:nvSpPr>
          <p:cNvPr id="2" name="Title 1"/>
          <p:cNvSpPr>
            <a:spLocks noGrp="1"/>
          </p:cNvSpPr>
          <p:nvPr>
            <p:ph type="title" hasCustomPrompt="1"/>
          </p:nvPr>
        </p:nvSpPr>
        <p:spPr/>
        <p:txBody>
          <a:bodyPr/>
          <a:lstStyle>
            <a:lvl1pPr>
              <a:defRPr sz="6600" b="1" i="0" cap="all"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6F6E51E-9CA1-4092-998C-9E9D889AA65C}"/>
              </a:ext>
            </a:extLst>
          </p:cNvPr>
          <p:cNvSpPr>
            <a:spLocks noGrp="1"/>
          </p:cNvSpPr>
          <p:nvPr>
            <p:ph type="dt" sz="half" idx="10"/>
          </p:nvPr>
        </p:nvSpPr>
        <p:spPr/>
        <p:txBody>
          <a:bodyPr/>
          <a:lstStyle>
            <a:lvl1pPr>
              <a:defRPr/>
            </a:lvl1pPr>
          </a:lstStyle>
          <a:p>
            <a:pPr>
              <a:defRPr/>
            </a:pPr>
            <a:fld id="{E7951513-5607-4B2C-BC9F-AB0B702FAC73}" type="datetimeFigureOut">
              <a:rPr lang="en-US"/>
              <a:pPr>
                <a:defRPr/>
              </a:pPr>
              <a:t>6/10/2021</a:t>
            </a:fld>
            <a:endParaRPr lang="en-US"/>
          </a:p>
        </p:txBody>
      </p:sp>
      <p:sp>
        <p:nvSpPr>
          <p:cNvPr id="6" name="Footer Placeholder 4">
            <a:extLst>
              <a:ext uri="{FF2B5EF4-FFF2-40B4-BE49-F238E27FC236}">
                <a16:creationId xmlns:a16="http://schemas.microsoft.com/office/drawing/2014/main" id="{74C481B9-A73B-4974-A627-B2D26B315C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510149-D117-4E9E-A9AB-A6B79396B502}"/>
              </a:ext>
            </a:extLst>
          </p:cNvPr>
          <p:cNvSpPr>
            <a:spLocks noGrp="1"/>
          </p:cNvSpPr>
          <p:nvPr>
            <p:ph type="sldNum" sz="quarter" idx="12"/>
          </p:nvPr>
        </p:nvSpPr>
        <p:spPr/>
        <p:txBody>
          <a:bodyPr/>
          <a:lstStyle>
            <a:lvl1pPr>
              <a:defRPr/>
            </a:lvl1pPr>
          </a:lstStyle>
          <a:p>
            <a:fld id="{C56FF04B-F0DC-4DEB-ACBB-0DF947279AF2}" type="slidenum">
              <a:rPr lang="en-US" altLang="en-US"/>
              <a:pPr/>
              <a:t>‹#›</a:t>
            </a:fld>
            <a:endParaRPr lang="en-US" altLang="en-US"/>
          </a:p>
        </p:txBody>
      </p:sp>
    </p:spTree>
    <p:extLst>
      <p:ext uri="{BB962C8B-B14F-4D97-AF65-F5344CB8AC3E}">
        <p14:creationId xmlns:p14="http://schemas.microsoft.com/office/powerpoint/2010/main" val="20407072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E2D9B2-306E-4D03-BB33-1DF6F77C2EA7}"/>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10000" contrast="3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p:txBody>
          <a:bodyPr/>
          <a:lstStyle>
            <a:lvl1pPr>
              <a:defRPr/>
            </a:lvl1pPr>
          </a:lstStyle>
          <a:p>
            <a:r>
              <a:rPr lang="en-US" dirty="0"/>
              <a:t>Master title</a:t>
            </a:r>
          </a:p>
        </p:txBody>
      </p:sp>
      <p:sp>
        <p:nvSpPr>
          <p:cNvPr id="3" name="Text Placeholder 2"/>
          <p:cNvSpPr>
            <a:spLocks noGrp="1"/>
          </p:cNvSpPr>
          <p:nvPr>
            <p:ph type="body" idx="1" hasCustomPrompt="1"/>
          </p:nvPr>
        </p:nvSpPr>
        <p:spPr>
          <a:xfrm>
            <a:off x="457200" y="1535113"/>
            <a:ext cx="4040188" cy="639762"/>
          </a:xfrm>
        </p:spPr>
        <p:txBody>
          <a:bodyPr anchor="b"/>
          <a:lstStyle>
            <a:lvl1pPr marL="0" indent="0" algn="ctr">
              <a:buNone/>
              <a:defRPr sz="2400" b="1" cap="all" baseline="0">
                <a:solidFill>
                  <a:srgbClr val="E026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lgn="ctr">
              <a:buNone/>
              <a:defRPr sz="2400" b="1" cap="all" baseline="0">
                <a:solidFill>
                  <a:srgbClr val="E026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ECAC019-8430-4C23-A16C-B4E55F74CFFB}"/>
              </a:ext>
            </a:extLst>
          </p:cNvPr>
          <p:cNvSpPr>
            <a:spLocks noGrp="1"/>
          </p:cNvSpPr>
          <p:nvPr>
            <p:ph type="dt" sz="half" idx="10"/>
          </p:nvPr>
        </p:nvSpPr>
        <p:spPr/>
        <p:txBody>
          <a:bodyPr/>
          <a:lstStyle>
            <a:lvl1pPr>
              <a:defRPr/>
            </a:lvl1pPr>
          </a:lstStyle>
          <a:p>
            <a:pPr>
              <a:defRPr/>
            </a:pPr>
            <a:fld id="{BE96D59F-D235-4E85-B48F-771857550E86}" type="datetimeFigureOut">
              <a:rPr lang="en-US"/>
              <a:pPr>
                <a:defRPr/>
              </a:pPr>
              <a:t>6/10/2021</a:t>
            </a:fld>
            <a:endParaRPr lang="en-US"/>
          </a:p>
        </p:txBody>
      </p:sp>
      <p:sp>
        <p:nvSpPr>
          <p:cNvPr id="8" name="Footer Placeholder 4">
            <a:extLst>
              <a:ext uri="{FF2B5EF4-FFF2-40B4-BE49-F238E27FC236}">
                <a16:creationId xmlns:a16="http://schemas.microsoft.com/office/drawing/2014/main" id="{EB3887BC-0EB8-4D74-B79B-3AE90029A3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53FA8D-DF64-4C75-BFB4-19FF16E7A84B}"/>
              </a:ext>
            </a:extLst>
          </p:cNvPr>
          <p:cNvSpPr>
            <a:spLocks noGrp="1"/>
          </p:cNvSpPr>
          <p:nvPr>
            <p:ph type="sldNum" sz="quarter" idx="12"/>
          </p:nvPr>
        </p:nvSpPr>
        <p:spPr/>
        <p:txBody>
          <a:bodyPr/>
          <a:lstStyle>
            <a:lvl1pPr>
              <a:defRPr/>
            </a:lvl1pPr>
          </a:lstStyle>
          <a:p>
            <a:fld id="{B6A56AA7-FA10-42EB-B11F-25AFD29AA184}" type="slidenum">
              <a:rPr lang="en-US" altLang="en-US"/>
              <a:pPr/>
              <a:t>‹#›</a:t>
            </a:fld>
            <a:endParaRPr lang="en-US" altLang="en-US"/>
          </a:p>
        </p:txBody>
      </p:sp>
    </p:spTree>
    <p:extLst>
      <p:ext uri="{BB962C8B-B14F-4D97-AF65-F5344CB8AC3E}">
        <p14:creationId xmlns:p14="http://schemas.microsoft.com/office/powerpoint/2010/main" val="30025240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B66B-DBBD-4FC3-A63B-0C27E8C22E28}"/>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7000" contrast="4000"/>
                    </a14:imgEffect>
                  </a14:imgLayer>
                </a14:imgProps>
              </a:ex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2" name="Title 1"/>
          <p:cNvSpPr>
            <a:spLocks noGrp="1"/>
          </p:cNvSpPr>
          <p:nvPr>
            <p:ph type="title" hasCustomPrompt="1"/>
          </p:nvPr>
        </p:nvSpPr>
        <p:spPr>
          <a:xfrm>
            <a:off x="457200" y="1371600"/>
            <a:ext cx="82296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B5975414-CBD0-43C7-BFB7-9D156A039269}" type="datetimeFigureOut">
              <a:rPr lang="en-US" smtClean="0"/>
              <a:pPr>
                <a:defRPr/>
              </a:pPr>
              <a:t>6/10/2021</a:t>
            </a:fld>
            <a:endParaRPr lang="en-US"/>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a:p>
        </p:txBody>
      </p:sp>
      <p:pic>
        <p:nvPicPr>
          <p:cNvPr id="9" name="Picture 8">
            <a:extLst>
              <a:ext uri="{FF2B5EF4-FFF2-40B4-BE49-F238E27FC236}">
                <a16:creationId xmlns:a16="http://schemas.microsoft.com/office/drawing/2014/main" id="{2D4058A6-4F3B-4C0C-9A23-CCBF3091E6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27673633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E10DBB-FD79-4C8A-8D5E-CA23D5802562}"/>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25000" contrast="-16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457200" y="1371600"/>
            <a:ext cx="8229600" cy="1143000"/>
          </a:xfrm>
        </p:spPr>
        <p:txBody>
          <a:bodyPr/>
          <a:lstStyle/>
          <a:p>
            <a:r>
              <a:rPr lang="en-US" dirty="0"/>
              <a:t>Master title</a:t>
            </a:r>
          </a:p>
        </p:txBody>
      </p:sp>
      <p:sp>
        <p:nvSpPr>
          <p:cNvPr id="3" name="Date Placeholder 3">
            <a:extLst>
              <a:ext uri="{FF2B5EF4-FFF2-40B4-BE49-F238E27FC236}">
                <a16:creationId xmlns:a16="http://schemas.microsoft.com/office/drawing/2014/main" id="{A3F8F4DD-29EB-4D24-A1C9-2855744C65DD}"/>
              </a:ext>
            </a:extLst>
          </p:cNvPr>
          <p:cNvSpPr>
            <a:spLocks noGrp="1"/>
          </p:cNvSpPr>
          <p:nvPr>
            <p:ph type="dt" sz="half" idx="10"/>
          </p:nvPr>
        </p:nvSpPr>
        <p:spPr>
          <a:xfrm>
            <a:off x="7543800" y="350838"/>
            <a:ext cx="1143000" cy="365125"/>
          </a:xfrm>
        </p:spPr>
        <p:txBody>
          <a:bodyPr/>
          <a:lstStyle>
            <a:lvl1pPr algn="r">
              <a:defRPr/>
            </a:lvl1pPr>
          </a:lstStyle>
          <a:p>
            <a:pPr>
              <a:defRPr/>
            </a:pPr>
            <a:fld id="{B5975414-CBD0-43C7-BFB7-9D156A039269}" type="datetimeFigureOut">
              <a:rPr lang="en-US" smtClean="0"/>
              <a:pPr>
                <a:defRPr/>
              </a:pPr>
              <a:t>6/10/2021</a:t>
            </a:fld>
            <a:endParaRPr lang="en-US"/>
          </a:p>
        </p:txBody>
      </p:sp>
      <p:sp>
        <p:nvSpPr>
          <p:cNvPr id="4" name="Footer Placeholder 4">
            <a:extLst>
              <a:ext uri="{FF2B5EF4-FFF2-40B4-BE49-F238E27FC236}">
                <a16:creationId xmlns:a16="http://schemas.microsoft.com/office/drawing/2014/main" id="{1DD8C748-6F40-4AEE-80E1-D43CEC976B81}"/>
              </a:ext>
            </a:extLst>
          </p:cNvPr>
          <p:cNvSpPr>
            <a:spLocks noGrp="1"/>
          </p:cNvSpPr>
          <p:nvPr>
            <p:ph type="ftr" sz="quarter" idx="11"/>
          </p:nvPr>
        </p:nvSpPr>
        <p:spPr>
          <a:xfrm>
            <a:off x="457200" y="6356350"/>
            <a:ext cx="5562600" cy="365125"/>
          </a:xfrm>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448F580-0626-402F-97AB-5281941359F7}"/>
              </a:ext>
            </a:extLst>
          </p:cNvPr>
          <p:cNvSpPr>
            <a:spLocks noGrp="1"/>
          </p:cNvSpPr>
          <p:nvPr>
            <p:ph type="sldNum" sz="quarter" idx="12"/>
          </p:nvPr>
        </p:nvSpPr>
        <p:spPr/>
        <p:txBody>
          <a:bodyPr/>
          <a:lstStyle>
            <a:lvl1pPr>
              <a:defRPr/>
            </a:lvl1pPr>
          </a:lstStyle>
          <a:p>
            <a:fld id="{B1443654-B582-4327-B741-61DA5765CD02}" type="slidenum">
              <a:rPr lang="en-US" altLang="en-US"/>
              <a:pPr/>
              <a:t>‹#›</a:t>
            </a:fld>
            <a:endParaRPr lang="en-US" altLang="en-US"/>
          </a:p>
        </p:txBody>
      </p:sp>
      <p:pic>
        <p:nvPicPr>
          <p:cNvPr id="10" name="Picture 9">
            <a:extLst>
              <a:ext uri="{FF2B5EF4-FFF2-40B4-BE49-F238E27FC236}">
                <a16:creationId xmlns:a16="http://schemas.microsoft.com/office/drawing/2014/main" id="{37F74525-DC9B-4724-9D21-26FBC3DB47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16523481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F69DBC-79D8-481F-9BC2-898A436DEB1D}"/>
              </a:ext>
            </a:extLst>
          </p:cNvPr>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aturation sat="0"/>
                    </a14:imgEffect>
                    <a14:imgEffect>
                      <a14:brightnessContrast bright="-9000" contrast="19000"/>
                    </a14:imgEffect>
                  </a14:imgLayer>
                </a14:imgProps>
              </a:ex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Date Placeholder 3">
            <a:extLst>
              <a:ext uri="{FF2B5EF4-FFF2-40B4-BE49-F238E27FC236}">
                <a16:creationId xmlns:a16="http://schemas.microsoft.com/office/drawing/2014/main" id="{C994CB81-6759-4D49-AFC7-0C42231E2F49}"/>
              </a:ext>
            </a:extLst>
          </p:cNvPr>
          <p:cNvSpPr>
            <a:spLocks noGrp="1"/>
          </p:cNvSpPr>
          <p:nvPr>
            <p:ph type="dt" sz="half" idx="10"/>
          </p:nvPr>
        </p:nvSpPr>
        <p:spPr>
          <a:xfrm>
            <a:off x="7543800" y="381000"/>
            <a:ext cx="1143000" cy="365125"/>
          </a:xfrm>
        </p:spPr>
        <p:txBody>
          <a:bodyPr/>
          <a:lstStyle>
            <a:lvl1pPr algn="r">
              <a:defRPr/>
            </a:lvl1pPr>
          </a:lstStyle>
          <a:p>
            <a:pPr>
              <a:defRPr/>
            </a:pPr>
            <a:fld id="{DBA12AA5-AC7D-4FFB-A064-F9C1AAA65AD2}" type="datetimeFigureOut">
              <a:rPr lang="en-US" smtClean="0"/>
              <a:pPr>
                <a:defRPr/>
              </a:pPr>
              <a:t>6/10/2021</a:t>
            </a:fld>
            <a:endParaRPr lang="en-US" dirty="0"/>
          </a:p>
        </p:txBody>
      </p:sp>
      <p:sp>
        <p:nvSpPr>
          <p:cNvPr id="3" name="Footer Placeholder 4">
            <a:extLst>
              <a:ext uri="{FF2B5EF4-FFF2-40B4-BE49-F238E27FC236}">
                <a16:creationId xmlns:a16="http://schemas.microsoft.com/office/drawing/2014/main" id="{8730F103-F462-49F9-BD5B-1640FE53B9DA}"/>
              </a:ext>
            </a:extLst>
          </p:cNvPr>
          <p:cNvSpPr>
            <a:spLocks noGrp="1"/>
          </p:cNvSpPr>
          <p:nvPr>
            <p:ph type="ftr" sz="quarter" idx="11"/>
          </p:nvPr>
        </p:nvSpPr>
        <p:spPr>
          <a:xfrm>
            <a:off x="533400" y="6356350"/>
            <a:ext cx="5486400" cy="365125"/>
          </a:xfrm>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3DAC21A-37D2-483E-B51D-2A87BADF826E}"/>
              </a:ext>
            </a:extLst>
          </p:cNvPr>
          <p:cNvSpPr>
            <a:spLocks noGrp="1"/>
          </p:cNvSpPr>
          <p:nvPr>
            <p:ph type="sldNum" sz="quarter" idx="12"/>
          </p:nvPr>
        </p:nvSpPr>
        <p:spPr/>
        <p:txBody>
          <a:bodyPr/>
          <a:lstStyle>
            <a:lvl1pPr>
              <a:defRPr/>
            </a:lvl1pPr>
          </a:lstStyle>
          <a:p>
            <a:fld id="{CA471BA2-E43B-4870-9DDD-211C47887B01}" type="slidenum">
              <a:rPr lang="en-US" altLang="en-US"/>
              <a:pPr/>
              <a:t>‹#›</a:t>
            </a:fld>
            <a:endParaRPr lang="en-US" altLang="en-US"/>
          </a:p>
        </p:txBody>
      </p:sp>
      <p:pic>
        <p:nvPicPr>
          <p:cNvPr id="7" name="Picture 6">
            <a:extLst>
              <a:ext uri="{FF2B5EF4-FFF2-40B4-BE49-F238E27FC236}">
                <a16:creationId xmlns:a16="http://schemas.microsoft.com/office/drawing/2014/main" id="{776E542B-1D9A-41F4-84E0-8478C0E7CF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1" y="347062"/>
            <a:ext cx="1905000" cy="1024538"/>
          </a:xfrm>
          <a:prstGeom prst="rect">
            <a:avLst/>
          </a:prstGeom>
        </p:spPr>
      </p:pic>
    </p:spTree>
    <p:extLst>
      <p:ext uri="{BB962C8B-B14F-4D97-AF65-F5344CB8AC3E}">
        <p14:creationId xmlns:p14="http://schemas.microsoft.com/office/powerpoint/2010/main" val="803473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77AA74-9D76-4144-9743-C65B3F3285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687DB-E0A7-4B4F-9664-86B6690B4B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786B0E5B-8A78-4A2E-A72D-3E9ED07A589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CD99F22E-FC35-4457-AC26-484C6E6A8F5D}" type="datetimeFigureOut">
              <a:rPr lang="en-US" smtClean="0"/>
              <a:pPr>
                <a:defRPr/>
              </a:pPr>
              <a:t>6/10/2021</a:t>
            </a:fld>
            <a:endParaRPr lang="en-US"/>
          </a:p>
        </p:txBody>
      </p:sp>
      <p:sp>
        <p:nvSpPr>
          <p:cNvPr id="5" name="Footer Placeholder 4">
            <a:extLst>
              <a:ext uri="{FF2B5EF4-FFF2-40B4-BE49-F238E27FC236}">
                <a16:creationId xmlns:a16="http://schemas.microsoft.com/office/drawing/2014/main" id="{4D47EE8A-E849-45D8-8C31-59928A25D0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CF7530B-404F-4DF3-9B5D-581CDF7BF30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BF955EFD-97E9-4021-9669-B18E895829B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1" r:id="rId4"/>
    <p:sldLayoutId id="2147483652" r:id="rId5"/>
    <p:sldLayoutId id="2147483653" r:id="rId6"/>
    <p:sldLayoutId id="2147483654" r:id="rId7"/>
    <p:sldLayoutId id="2147483661" r:id="rId8"/>
    <p:sldLayoutId id="2147483655" r:id="rId9"/>
    <p:sldLayoutId id="2147483660" r:id="rId10"/>
    <p:sldLayoutId id="2147483656" r:id="rId11"/>
    <p:sldLayoutId id="2147483657" r:id="rId12"/>
    <p:sldLayoutId id="2147483663" r:id="rId13"/>
    <p:sldLayoutId id="2147483658" r:id="rId14"/>
    <p:sldLayoutId id="2147483662" r:id="rId15"/>
    <p:sldLayoutId id="2147483659" r:id="rId16"/>
    <p:sldLayoutId id="2147483665" r:id="rId17"/>
  </p:sldLayoutIdLst>
  <p:txStyles>
    <p:title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A77AA74-9D76-4144-9743-C65B3F32851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687DB-E0A7-4B4F-9664-86B6690B4B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a:extLst>
              <a:ext uri="{FF2B5EF4-FFF2-40B4-BE49-F238E27FC236}">
                <a16:creationId xmlns:a16="http://schemas.microsoft.com/office/drawing/2014/main" id="{786B0E5B-8A78-4A2E-A72D-3E9ED07A589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fld id="{B7FE375F-303E-452B-A82F-1D66FFFA7DED}" type="datetime1">
              <a:rPr lang="en-US" smtClean="0"/>
              <a:t>6/10/2021</a:t>
            </a:fld>
            <a:endParaRPr lang="en-US"/>
          </a:p>
        </p:txBody>
      </p:sp>
      <p:sp>
        <p:nvSpPr>
          <p:cNvPr id="5" name="Footer Placeholder 4">
            <a:extLst>
              <a:ext uri="{FF2B5EF4-FFF2-40B4-BE49-F238E27FC236}">
                <a16:creationId xmlns:a16="http://schemas.microsoft.com/office/drawing/2014/main" id="{4D47EE8A-E849-45D8-8C31-59928A25D0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500" smtClean="0">
                <a:solidFill>
                  <a:schemeClr val="tx1">
                    <a:lumMod val="85000"/>
                    <a:lumOff val="15000"/>
                  </a:schemeClr>
                </a:solidFill>
                <a:latin typeface="Arial" panose="020B0604020202020204" pitchFamily="34" charset="0"/>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CF7530B-404F-4DF3-9B5D-581CDF7BF30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chemeClr val="tx1">
                    <a:lumMod val="85000"/>
                    <a:lumOff val="15000"/>
                  </a:schemeClr>
                </a:solidFill>
                <a:latin typeface="Arial" panose="020B0604020202020204" pitchFamily="34" charset="0"/>
                <a:cs typeface="Arial" panose="020B0604020202020204" pitchFamily="34" charset="0"/>
              </a:defRPr>
            </a:lvl1pPr>
          </a:lstStyle>
          <a:p>
            <a:fld id="{BF955EFD-97E9-4021-9669-B18E895829BD}" type="slidenum">
              <a:rPr lang="en-US" altLang="en-US" smtClean="0"/>
              <a:pPr/>
              <a:t>‹#›</a:t>
            </a:fld>
            <a:endParaRPr lang="en-US" altLang="en-US"/>
          </a:p>
        </p:txBody>
      </p:sp>
    </p:spTree>
    <p:extLst>
      <p:ext uri="{BB962C8B-B14F-4D97-AF65-F5344CB8AC3E}">
        <p14:creationId xmlns:p14="http://schemas.microsoft.com/office/powerpoint/2010/main" val="15416299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hdr="0" ftr="0" dt="0"/>
  <p:txStyles>
    <p:title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32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914400" indent="-457200" algn="l" rtl="0" eaLnBrk="1" fontAlgn="base" hangingPunct="1">
        <a:spcBef>
          <a:spcPct val="20000"/>
        </a:spcBef>
        <a:spcAft>
          <a:spcPct val="0"/>
        </a:spcAft>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57300" indent="-342900" algn="l" rtl="0" eaLnBrk="1" fontAlgn="base" hangingPunct="1">
        <a:spcBef>
          <a:spcPct val="20000"/>
        </a:spcBef>
        <a:spcAft>
          <a:spcPct val="0"/>
        </a:spcAft>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145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171700" indent="-342900" algn="l" rtl="0" eaLnBrk="1" fontAlgn="base" hangingPunct="1">
        <a:spcBef>
          <a:spcPct val="20000"/>
        </a:spcBef>
        <a:spcAft>
          <a:spcPct val="0"/>
        </a:spcAft>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4876800" cy="1266918"/>
          </a:xfrm>
        </p:spPr>
        <p:txBody>
          <a:bodyPr>
            <a:noAutofit/>
          </a:bodyPr>
          <a:lstStyle/>
          <a:p>
            <a:r>
              <a:rPr lang="en-US" sz="6000" baseline="-6000" dirty="0"/>
              <a:t>Gibson Health Hub</a:t>
            </a:r>
          </a:p>
        </p:txBody>
      </p:sp>
      <p:sp>
        <p:nvSpPr>
          <p:cNvPr id="3" name="TextBox 2">
            <a:extLst>
              <a:ext uri="{FF2B5EF4-FFF2-40B4-BE49-F238E27FC236}">
                <a16:creationId xmlns:a16="http://schemas.microsoft.com/office/drawing/2014/main" id="{86AB88E7-FA90-4486-AF47-BD2B1C264D18}"/>
              </a:ext>
            </a:extLst>
          </p:cNvPr>
          <p:cNvSpPr txBox="1"/>
          <p:nvPr/>
        </p:nvSpPr>
        <p:spPr>
          <a:xfrm>
            <a:off x="0" y="1905000"/>
            <a:ext cx="4876800" cy="646331"/>
          </a:xfrm>
          <a:prstGeom prst="rect">
            <a:avLst/>
          </a:prstGeom>
          <a:noFill/>
        </p:spPr>
        <p:txBody>
          <a:bodyPr wrap="square" rtlCol="0">
            <a:spAutoFit/>
          </a:bodyPr>
          <a:lstStyle/>
          <a:p>
            <a:pPr algn="ctr"/>
            <a:r>
              <a:rPr lang="en-US" dirty="0"/>
              <a:t>Community Input Session, June 10, 2021</a:t>
            </a:r>
          </a:p>
          <a:p>
            <a:pPr algn="ctr"/>
            <a:endParaRPr lang="en-US" dirty="0"/>
          </a:p>
        </p:txBody>
      </p:sp>
    </p:spTree>
    <p:extLst>
      <p:ext uri="{BB962C8B-B14F-4D97-AF65-F5344CB8AC3E}">
        <p14:creationId xmlns:p14="http://schemas.microsoft.com/office/powerpoint/2010/main" val="32650547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0759-AD58-4281-B44C-37D0DBCDEB7E}"/>
              </a:ext>
            </a:extLst>
          </p:cNvPr>
          <p:cNvSpPr>
            <a:spLocks noGrp="1"/>
          </p:cNvSpPr>
          <p:nvPr>
            <p:ph type="title"/>
          </p:nvPr>
        </p:nvSpPr>
        <p:spPr>
          <a:xfrm>
            <a:off x="533400" y="220333"/>
            <a:ext cx="8229600" cy="1143000"/>
          </a:xfrm>
        </p:spPr>
        <p:txBody>
          <a:bodyPr/>
          <a:lstStyle/>
          <a:p>
            <a:r>
              <a:rPr lang="en-US" sz="5000" dirty="0" smtClean="0"/>
              <a:t/>
            </a:r>
            <a:br>
              <a:rPr lang="en-US" sz="5000" dirty="0" smtClean="0"/>
            </a:br>
            <a:r>
              <a:rPr lang="en-US" sz="5000" dirty="0" smtClean="0"/>
              <a:t>Current Tenants at Gibson health hub</a:t>
            </a:r>
            <a:endParaRPr lang="en-US" sz="5000" dirty="0"/>
          </a:p>
        </p:txBody>
      </p:sp>
      <p:sp>
        <p:nvSpPr>
          <p:cNvPr id="6" name="Text Placeholder 3">
            <a:extLst>
              <a:ext uri="{FF2B5EF4-FFF2-40B4-BE49-F238E27FC236}">
                <a16:creationId xmlns:a16="http://schemas.microsoft.com/office/drawing/2014/main" id="{76D66838-8E37-48D6-B38F-746F3A77C969}"/>
              </a:ext>
            </a:extLst>
          </p:cNvPr>
          <p:cNvSpPr txBox="1">
            <a:spLocks/>
          </p:cNvSpPr>
          <p:nvPr/>
        </p:nvSpPr>
        <p:spPr bwMode="auto">
          <a:xfrm>
            <a:off x="4520510" y="2741468"/>
            <a:ext cx="4623490" cy="289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685800" lvl="1" indent="-342900" eaLnBrk="1" hangingPunct="1"/>
            <a:endParaRPr lang="en-US" sz="2000" dirty="0"/>
          </a:p>
          <a:p>
            <a:pPr marL="557213" lvl="1" indent="-214313" eaLnBrk="1" hangingPunct="1">
              <a:buFont typeface="Wingdings" panose="05000000000000000000" pitchFamily="2" charset="2"/>
              <a:buChar char="v"/>
            </a:pPr>
            <a:endParaRPr lang="en-US" dirty="0"/>
          </a:p>
        </p:txBody>
      </p:sp>
      <p:sp>
        <p:nvSpPr>
          <p:cNvPr id="3" name="TextBox 2"/>
          <p:cNvSpPr txBox="1"/>
          <p:nvPr/>
        </p:nvSpPr>
        <p:spPr>
          <a:xfrm>
            <a:off x="272142" y="2057400"/>
            <a:ext cx="4270139" cy="4401205"/>
          </a:xfrm>
          <a:prstGeom prst="rect">
            <a:avLst/>
          </a:prstGeom>
          <a:noFill/>
        </p:spPr>
        <p:txBody>
          <a:bodyPr wrap="square" rtlCol="0">
            <a:spAutoFit/>
          </a:bodyPr>
          <a:lstStyle/>
          <a:p>
            <a:r>
              <a:rPr lang="en-US" sz="2500" b="1" dirty="0" smtClean="0"/>
              <a:t>Behavioral Health Services</a:t>
            </a:r>
          </a:p>
          <a:p>
            <a:pPr marL="285750" indent="-285750">
              <a:buFont typeface="Arial" panose="020B0604020202020204" pitchFamily="34" charset="0"/>
              <a:buChar char="•"/>
            </a:pPr>
            <a:r>
              <a:rPr lang="en-US" sz="2500" dirty="0" smtClean="0"/>
              <a:t>Haven Behavioral Health</a:t>
            </a:r>
          </a:p>
          <a:p>
            <a:pPr marL="285750" indent="-285750">
              <a:buFont typeface="Arial" panose="020B0604020202020204" pitchFamily="34" charset="0"/>
              <a:buChar char="•"/>
            </a:pPr>
            <a:r>
              <a:rPr lang="en-US" sz="2500" dirty="0" err="1" smtClean="0"/>
              <a:t>Optum</a:t>
            </a:r>
            <a:endParaRPr lang="en-US" sz="2500" dirty="0" smtClean="0"/>
          </a:p>
          <a:p>
            <a:pPr marL="285750" indent="-285750">
              <a:buFont typeface="Arial" panose="020B0604020202020204" pitchFamily="34" charset="0"/>
              <a:buChar char="•"/>
            </a:pPr>
            <a:r>
              <a:rPr lang="en-US" sz="2500" dirty="0" smtClean="0"/>
              <a:t>Turquoise Lodge</a:t>
            </a:r>
          </a:p>
          <a:p>
            <a:pPr marL="285750" indent="-285750">
              <a:buFont typeface="Arial" panose="020B0604020202020204" pitchFamily="34" charset="0"/>
              <a:buChar char="•"/>
            </a:pPr>
            <a:r>
              <a:rPr lang="en-US" sz="2500" dirty="0" smtClean="0"/>
              <a:t>Zia Community Health</a:t>
            </a:r>
          </a:p>
          <a:p>
            <a:pPr marL="285750" indent="-285750">
              <a:buFont typeface="Arial" panose="020B0604020202020204" pitchFamily="34" charset="0"/>
              <a:buChar char="•"/>
            </a:pPr>
            <a:endParaRPr lang="en-US" sz="1000" dirty="0"/>
          </a:p>
          <a:p>
            <a:r>
              <a:rPr lang="en-US" sz="2500" b="1" dirty="0" smtClean="0"/>
              <a:t>Employment</a:t>
            </a:r>
            <a:endParaRPr lang="en-US" sz="2500" b="1" dirty="0"/>
          </a:p>
          <a:p>
            <a:pPr marL="285750" indent="-285750">
              <a:buFont typeface="Arial" panose="020B0604020202020204" pitchFamily="34" charset="0"/>
              <a:buChar char="•"/>
            </a:pPr>
            <a:r>
              <a:rPr lang="en-US" sz="2500" dirty="0"/>
              <a:t>NM Dept. of Vocational Rehabilitation (employment </a:t>
            </a:r>
            <a:r>
              <a:rPr lang="en-US" sz="2500" dirty="0" smtClean="0"/>
              <a:t>training/services for </a:t>
            </a:r>
            <a:r>
              <a:rPr lang="en-US" sz="2500" dirty="0"/>
              <a:t>individuals with disabilities)</a:t>
            </a:r>
          </a:p>
          <a:p>
            <a:pPr marL="285750" indent="-285750">
              <a:buFont typeface="Arial" panose="020B0604020202020204" pitchFamily="34" charset="0"/>
              <a:buChar char="•"/>
            </a:pPr>
            <a:endParaRPr lang="en-US" sz="2000" dirty="0"/>
          </a:p>
        </p:txBody>
      </p:sp>
      <p:sp>
        <p:nvSpPr>
          <p:cNvPr id="4" name="TextBox 3"/>
          <p:cNvSpPr txBox="1"/>
          <p:nvPr/>
        </p:nvSpPr>
        <p:spPr>
          <a:xfrm>
            <a:off x="4736755" y="2057400"/>
            <a:ext cx="4191000" cy="3708708"/>
          </a:xfrm>
          <a:prstGeom prst="rect">
            <a:avLst/>
          </a:prstGeom>
          <a:noFill/>
        </p:spPr>
        <p:txBody>
          <a:bodyPr wrap="square" rtlCol="0">
            <a:spAutoFit/>
          </a:bodyPr>
          <a:lstStyle/>
          <a:p>
            <a:r>
              <a:rPr lang="en-US" sz="2500" b="1" dirty="0" smtClean="0"/>
              <a:t>Medical Care</a:t>
            </a:r>
          </a:p>
          <a:p>
            <a:pPr marL="285750" indent="-285750">
              <a:buFont typeface="Arial" panose="020B0604020202020204" pitchFamily="34" charset="0"/>
              <a:buChar char="•"/>
            </a:pPr>
            <a:r>
              <a:rPr lang="en-US" sz="2500" dirty="0"/>
              <a:t>AMG  (long term acute </a:t>
            </a:r>
            <a:r>
              <a:rPr lang="en-US" sz="2500" dirty="0" smtClean="0"/>
              <a:t>care)</a:t>
            </a:r>
          </a:p>
          <a:p>
            <a:pPr marL="285750" indent="-285750">
              <a:buFont typeface="Arial" panose="020B0604020202020204" pitchFamily="34" charset="0"/>
              <a:buChar char="•"/>
            </a:pPr>
            <a:r>
              <a:rPr lang="en-US" sz="2500" dirty="0" err="1"/>
              <a:t>Fresnius</a:t>
            </a:r>
            <a:r>
              <a:rPr lang="en-US" sz="2500" dirty="0"/>
              <a:t> Medical Care (dialysis and kidney services</a:t>
            </a:r>
            <a:r>
              <a:rPr lang="en-US" sz="2500" dirty="0" smtClean="0"/>
              <a:t>)</a:t>
            </a:r>
          </a:p>
          <a:p>
            <a:pPr marL="285750" indent="-285750">
              <a:buFont typeface="Arial" panose="020B0604020202020204" pitchFamily="34" charset="0"/>
              <a:buChar char="•"/>
            </a:pPr>
            <a:r>
              <a:rPr lang="en-US" sz="2500" dirty="0" err="1"/>
              <a:t>Optum</a:t>
            </a:r>
            <a:r>
              <a:rPr lang="en-US" sz="2500" dirty="0"/>
              <a:t> (</a:t>
            </a:r>
            <a:r>
              <a:rPr lang="en-US" sz="2500" dirty="0" smtClean="0"/>
              <a:t>endoscopy and  </a:t>
            </a:r>
            <a:r>
              <a:rPr lang="en-US" sz="2500" dirty="0"/>
              <a:t>gastroenterology</a:t>
            </a:r>
            <a:r>
              <a:rPr lang="en-US" sz="2500" dirty="0" smtClean="0"/>
              <a:t>)</a:t>
            </a:r>
            <a:br>
              <a:rPr lang="en-US" sz="2500" dirty="0" smtClean="0"/>
            </a:br>
            <a:endParaRPr lang="en-US" sz="1000" dirty="0"/>
          </a:p>
          <a:p>
            <a:r>
              <a:rPr lang="en-US" sz="2500" b="1" dirty="0" smtClean="0"/>
              <a:t>Other</a:t>
            </a:r>
          </a:p>
          <a:p>
            <a:pPr marL="285750" indent="-285750">
              <a:buFont typeface="Arial" panose="020B0604020202020204" pitchFamily="34" charset="0"/>
              <a:buChar char="•"/>
            </a:pPr>
            <a:r>
              <a:rPr lang="en-US" sz="2500" dirty="0" smtClean="0"/>
              <a:t>Blue Stone</a:t>
            </a:r>
          </a:p>
          <a:p>
            <a:pPr marL="285750" indent="-285750">
              <a:buFont typeface="Arial" panose="020B0604020202020204" pitchFamily="34" charset="0"/>
              <a:buChar char="•"/>
            </a:pPr>
            <a:r>
              <a:rPr lang="en-US" sz="2500" dirty="0" smtClean="0"/>
              <a:t>Sandia Labs</a:t>
            </a:r>
            <a:endParaRPr lang="en-US" sz="2500" dirty="0"/>
          </a:p>
        </p:txBody>
      </p:sp>
    </p:spTree>
    <p:extLst>
      <p:ext uri="{BB962C8B-B14F-4D97-AF65-F5344CB8AC3E}">
        <p14:creationId xmlns:p14="http://schemas.microsoft.com/office/powerpoint/2010/main" val="20667352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p:txBody>
          <a:bodyPr/>
          <a:lstStyle/>
          <a:p>
            <a:r>
              <a:rPr lang="en-US" dirty="0"/>
              <a:t>The history</a:t>
            </a:r>
            <a:br>
              <a:rPr lang="en-US" dirty="0"/>
            </a:br>
            <a:r>
              <a:rPr lang="en-US" sz="3600" dirty="0"/>
              <a:t>Enrique’s Story</a:t>
            </a:r>
            <a:endParaRPr lang="en-US" dirty="0"/>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81200" y="1905000"/>
            <a:ext cx="5410200" cy="4057650"/>
          </a:xfrm>
          <a:prstGeom prst="rect">
            <a:avLst/>
          </a:prstGeom>
        </p:spPr>
      </p:pic>
    </p:spTree>
    <p:extLst>
      <p:ext uri="{BB962C8B-B14F-4D97-AF65-F5344CB8AC3E}">
        <p14:creationId xmlns:p14="http://schemas.microsoft.com/office/powerpoint/2010/main" val="2367029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457200" y="457200"/>
            <a:ext cx="8229600" cy="1143000"/>
          </a:xfrm>
        </p:spPr>
        <p:txBody>
          <a:bodyPr/>
          <a:lstStyle/>
          <a:p>
            <a:r>
              <a:rPr lang="en-US" sz="5500" dirty="0" smtClean="0"/>
              <a:t>Homelessness &amp; health</a:t>
            </a:r>
            <a:endParaRPr lang="en-US" sz="5500" dirty="0"/>
          </a:p>
        </p:txBody>
      </p:sp>
      <p:sp>
        <p:nvSpPr>
          <p:cNvPr id="9" name="Text Placeholder 3">
            <a:extLst>
              <a:ext uri="{FF2B5EF4-FFF2-40B4-BE49-F238E27FC236}">
                <a16:creationId xmlns:a16="http://schemas.microsoft.com/office/drawing/2014/main" id="{08F78845-8B6F-4DEC-8D15-5811667B958B}"/>
              </a:ext>
            </a:extLst>
          </p:cNvPr>
          <p:cNvSpPr txBox="1">
            <a:spLocks/>
          </p:cNvSpPr>
          <p:nvPr/>
        </p:nvSpPr>
        <p:spPr bwMode="auto">
          <a:xfrm>
            <a:off x="457200" y="1981200"/>
            <a:ext cx="8229600"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algn="ctr"/>
            <a:r>
              <a:rPr lang="en-US" b="1" dirty="0" smtClean="0"/>
              <a:t>At least 1,525 people are in shelters or on the streets each night in Albuquerque</a:t>
            </a:r>
          </a:p>
          <a:p>
            <a:pPr algn="ctr"/>
            <a:endParaRPr lang="en-US" b="1" dirty="0" smtClean="0"/>
          </a:p>
          <a:p>
            <a:pPr algn="ctr"/>
            <a:r>
              <a:rPr lang="en-US" b="1" dirty="0" smtClean="0"/>
              <a:t>At least 5,000 households experienced homelessness in 2020</a:t>
            </a:r>
            <a:endParaRPr lang="en-US" dirty="0"/>
          </a:p>
        </p:txBody>
      </p:sp>
    </p:spTree>
    <p:extLst>
      <p:ext uri="{BB962C8B-B14F-4D97-AF65-F5344CB8AC3E}">
        <p14:creationId xmlns:p14="http://schemas.microsoft.com/office/powerpoint/2010/main" val="29396791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457200" y="457200"/>
            <a:ext cx="8229600" cy="1143000"/>
          </a:xfrm>
        </p:spPr>
        <p:txBody>
          <a:bodyPr/>
          <a:lstStyle/>
          <a:p>
            <a:r>
              <a:rPr lang="en-US" sz="5500" dirty="0" smtClean="0"/>
              <a:t>Homelessness &amp; health</a:t>
            </a:r>
            <a:endParaRPr lang="en-US" sz="55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05000"/>
            <a:ext cx="6191250" cy="4076700"/>
          </a:xfrm>
          <a:prstGeom prst="rect">
            <a:avLst/>
          </a:prstGeom>
        </p:spPr>
      </p:pic>
      <p:sp>
        <p:nvSpPr>
          <p:cNvPr id="4" name="TextBox 3"/>
          <p:cNvSpPr txBox="1"/>
          <p:nvPr/>
        </p:nvSpPr>
        <p:spPr>
          <a:xfrm>
            <a:off x="685800" y="6096000"/>
            <a:ext cx="8001000" cy="646331"/>
          </a:xfrm>
          <a:prstGeom prst="rect">
            <a:avLst/>
          </a:prstGeom>
          <a:noFill/>
        </p:spPr>
        <p:txBody>
          <a:bodyPr wrap="square" rtlCol="0">
            <a:spAutoFit/>
          </a:bodyPr>
          <a:lstStyle/>
          <a:p>
            <a:r>
              <a:rPr lang="en-US" dirty="0" smtClean="0"/>
              <a:t>Source: National Health Care for the </a:t>
            </a:r>
            <a:r>
              <a:rPr lang="en-US" dirty="0"/>
              <a:t>Homeless Council, https://nhchc.org/wp-content/uploads/2019/08/homelessness-and-health.pdf</a:t>
            </a:r>
          </a:p>
        </p:txBody>
      </p:sp>
    </p:spTree>
    <p:extLst>
      <p:ext uri="{BB962C8B-B14F-4D97-AF65-F5344CB8AC3E}">
        <p14:creationId xmlns:p14="http://schemas.microsoft.com/office/powerpoint/2010/main" val="3776001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457200" y="457200"/>
            <a:ext cx="8229600" cy="1143000"/>
          </a:xfrm>
        </p:spPr>
        <p:txBody>
          <a:bodyPr/>
          <a:lstStyle/>
          <a:p>
            <a:r>
              <a:rPr lang="en-US" sz="5500" dirty="0"/>
              <a:t>Medical </a:t>
            </a:r>
            <a:r>
              <a:rPr lang="en-US" sz="5500" dirty="0" smtClean="0"/>
              <a:t>respite at Gibson Health Hub</a:t>
            </a:r>
            <a:endParaRPr lang="en-US" sz="5500" dirty="0"/>
          </a:p>
        </p:txBody>
      </p:sp>
      <p:sp>
        <p:nvSpPr>
          <p:cNvPr id="9" name="Text Placeholder 3">
            <a:extLst>
              <a:ext uri="{FF2B5EF4-FFF2-40B4-BE49-F238E27FC236}">
                <a16:creationId xmlns:a16="http://schemas.microsoft.com/office/drawing/2014/main" id="{08F78845-8B6F-4DEC-8D15-5811667B958B}"/>
              </a:ext>
            </a:extLst>
          </p:cNvPr>
          <p:cNvSpPr txBox="1">
            <a:spLocks/>
          </p:cNvSpPr>
          <p:nvPr/>
        </p:nvSpPr>
        <p:spPr bwMode="auto">
          <a:xfrm>
            <a:off x="685800" y="1600200"/>
            <a:ext cx="8229600"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marL="0" indent="0" algn="ctr">
              <a:buNone/>
            </a:pPr>
            <a:r>
              <a:rPr lang="en-US" b="1" dirty="0" smtClean="0"/>
              <a:t>Medical Respite at Gibson </a:t>
            </a:r>
            <a:r>
              <a:rPr lang="en-US" b="1" dirty="0" smtClean="0"/>
              <a:t>Health Hub will provide s</a:t>
            </a:r>
            <a:r>
              <a:rPr lang="en-US" b="1" dirty="0" smtClean="0"/>
              <a:t>hort-term </a:t>
            </a:r>
            <a:r>
              <a:rPr lang="en-US" b="1" dirty="0"/>
              <a:t>medical care for </a:t>
            </a:r>
            <a:r>
              <a:rPr lang="en-US" b="1" dirty="0" smtClean="0"/>
              <a:t>patients without homes </a:t>
            </a:r>
            <a:r>
              <a:rPr lang="en-US" b="1" dirty="0"/>
              <a:t>who are too ill to recover from a physical illness or injury while living in shelter or on the streets, but who are not sick enough to be in a </a:t>
            </a:r>
            <a:r>
              <a:rPr lang="en-US" b="1" dirty="0" smtClean="0"/>
              <a:t>hospital. </a:t>
            </a:r>
            <a:endParaRPr lang="en-US" dirty="0"/>
          </a:p>
        </p:txBody>
      </p:sp>
    </p:spTree>
    <p:extLst>
      <p:ext uri="{BB962C8B-B14F-4D97-AF65-F5344CB8AC3E}">
        <p14:creationId xmlns:p14="http://schemas.microsoft.com/office/powerpoint/2010/main" val="1287667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381000" y="1295400"/>
            <a:ext cx="8229600" cy="1143000"/>
          </a:xfrm>
        </p:spPr>
        <p:txBody>
          <a:bodyPr/>
          <a:lstStyle/>
          <a:p>
            <a:r>
              <a:rPr lang="en-US" sz="5500" dirty="0" smtClean="0"/>
              <a:t>The gateway at Gibson health hub</a:t>
            </a:r>
            <a:r>
              <a:rPr lang="en-US" dirty="0"/>
              <a:t/>
            </a:r>
            <a:br>
              <a:rPr lang="en-US" dirty="0"/>
            </a:br>
            <a:endParaRPr lang="en-US" dirty="0"/>
          </a:p>
        </p:txBody>
      </p:sp>
      <p:sp>
        <p:nvSpPr>
          <p:cNvPr id="3" name="TextBox 2"/>
          <p:cNvSpPr txBox="1"/>
          <p:nvPr/>
        </p:nvSpPr>
        <p:spPr>
          <a:xfrm>
            <a:off x="838200" y="2667000"/>
            <a:ext cx="8001000" cy="2015936"/>
          </a:xfrm>
          <a:prstGeom prst="rect">
            <a:avLst/>
          </a:prstGeom>
          <a:noFill/>
        </p:spPr>
        <p:txBody>
          <a:bodyPr wrap="square" rtlCol="0">
            <a:spAutoFit/>
          </a:bodyPr>
          <a:lstStyle/>
          <a:p>
            <a:pPr algn="ctr"/>
            <a:r>
              <a:rPr lang="en-US" sz="2500" b="1" dirty="0" smtClean="0"/>
              <a:t>The Gateway at Gibson Health Hub will promote healing and recovery for people without homes by providing safe, dignified emergency shelter with robust, wrap-around services that help Gateway guests exit to stable, permanent housing and other community resources.</a:t>
            </a:r>
            <a:endParaRPr lang="en-US" sz="2500" b="1" dirty="0"/>
          </a:p>
        </p:txBody>
      </p:sp>
    </p:spTree>
    <p:extLst>
      <p:ext uri="{BB962C8B-B14F-4D97-AF65-F5344CB8AC3E}">
        <p14:creationId xmlns:p14="http://schemas.microsoft.com/office/powerpoint/2010/main" val="27513364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C1E4B18-9F68-471B-B874-48B0333940BA}"/>
              </a:ext>
            </a:extLst>
          </p:cNvPr>
          <p:cNvCxnSpPr/>
          <p:nvPr/>
        </p:nvCxnSpPr>
        <p:spPr>
          <a:xfrm>
            <a:off x="7162800" y="4863084"/>
            <a:ext cx="685800" cy="6789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64F670-E6B8-44BC-99F9-9090C3732F93}"/>
              </a:ext>
            </a:extLst>
          </p:cNvPr>
          <p:cNvCxnSpPr/>
          <p:nvPr/>
        </p:nvCxnSpPr>
        <p:spPr>
          <a:xfrm flipV="1">
            <a:off x="7338503" y="3713241"/>
            <a:ext cx="453093"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9F82BB-53A5-4C77-B49B-02D1BB7DA8BD}"/>
              </a:ext>
            </a:extLst>
          </p:cNvPr>
          <p:cNvCxnSpPr>
            <a:cxnSpLocks/>
          </p:cNvCxnSpPr>
          <p:nvPr/>
        </p:nvCxnSpPr>
        <p:spPr>
          <a:xfrm flipH="1" flipV="1">
            <a:off x="6593897" y="3108513"/>
            <a:ext cx="11652" cy="838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A85D27-1856-4FF5-B0E8-7E14EC99852E}"/>
              </a:ext>
            </a:extLst>
          </p:cNvPr>
          <p:cNvCxnSpPr/>
          <p:nvPr/>
        </p:nvCxnSpPr>
        <p:spPr>
          <a:xfrm flipH="1">
            <a:off x="5791200" y="4863084"/>
            <a:ext cx="381000" cy="5265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EAD3E6-91FC-4E63-8833-11C60BE0132B}"/>
              </a:ext>
            </a:extLst>
          </p:cNvPr>
          <p:cNvCxnSpPr/>
          <p:nvPr/>
        </p:nvCxnSpPr>
        <p:spPr>
          <a:xfrm flipH="1" flipV="1">
            <a:off x="5581796" y="3946713"/>
            <a:ext cx="361804" cy="147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533400" y="457200"/>
            <a:ext cx="8229600" cy="1143000"/>
          </a:xfrm>
        </p:spPr>
        <p:txBody>
          <a:bodyPr/>
          <a:lstStyle/>
          <a:p>
            <a:r>
              <a:rPr lang="en-US" dirty="0"/>
              <a:t>The gateway center</a:t>
            </a:r>
          </a:p>
        </p:txBody>
      </p:sp>
      <p:sp>
        <p:nvSpPr>
          <p:cNvPr id="9" name="Text Placeholder 3">
            <a:extLst>
              <a:ext uri="{FF2B5EF4-FFF2-40B4-BE49-F238E27FC236}">
                <a16:creationId xmlns:a16="http://schemas.microsoft.com/office/drawing/2014/main" id="{08F78845-8B6F-4DEC-8D15-5811667B958B}"/>
              </a:ext>
            </a:extLst>
          </p:cNvPr>
          <p:cNvSpPr txBox="1">
            <a:spLocks/>
          </p:cNvSpPr>
          <p:nvPr/>
        </p:nvSpPr>
        <p:spPr bwMode="auto">
          <a:xfrm>
            <a:off x="247796" y="2819400"/>
            <a:ext cx="4191000"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Part of a comprehensive, community </a:t>
            </a:r>
            <a:r>
              <a:rPr lang="en-US" dirty="0"/>
              <a:t>system that provides individuals with </a:t>
            </a:r>
            <a:r>
              <a:rPr lang="en-US" dirty="0">
                <a:solidFill>
                  <a:schemeClr val="tx1"/>
                </a:solidFill>
              </a:rPr>
              <a:t>supports that link them with health care, employment and</a:t>
            </a:r>
            <a:r>
              <a:rPr lang="en-US" dirty="0"/>
              <a:t> permanent housing</a:t>
            </a:r>
            <a:r>
              <a:rPr lang="en-US" sz="2400" dirty="0"/>
              <a:t/>
            </a:r>
            <a:br>
              <a:rPr lang="en-US" sz="2400" dirty="0"/>
            </a:br>
            <a:endParaRPr lang="en-US" dirty="0">
              <a:solidFill>
                <a:schemeClr val="tx1"/>
              </a:solidFill>
            </a:endParaRPr>
          </a:p>
        </p:txBody>
      </p:sp>
      <p:graphicFrame>
        <p:nvGraphicFramePr>
          <p:cNvPr id="6" name="Diagram 5">
            <a:extLst>
              <a:ext uri="{FF2B5EF4-FFF2-40B4-BE49-F238E27FC236}">
                <a16:creationId xmlns:a16="http://schemas.microsoft.com/office/drawing/2014/main" id="{DEF96FCD-AA0E-4E22-9E18-8D914F8C944F}"/>
              </a:ext>
            </a:extLst>
          </p:cNvPr>
          <p:cNvGraphicFramePr/>
          <p:nvPr>
            <p:extLst>
              <p:ext uri="{D42A27DB-BD31-4B8C-83A1-F6EECF244321}">
                <p14:modId xmlns:p14="http://schemas.microsoft.com/office/powerpoint/2010/main" val="1387989705"/>
              </p:ext>
            </p:extLst>
          </p:nvPr>
        </p:nvGraphicFramePr>
        <p:xfrm>
          <a:off x="4191000" y="2417841"/>
          <a:ext cx="4800600" cy="3678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28A882A5-3C85-4090-A088-DC89C7A70F36}"/>
              </a:ext>
            </a:extLst>
          </p:cNvPr>
          <p:cNvSpPr/>
          <p:nvPr/>
        </p:nvSpPr>
        <p:spPr>
          <a:xfrm>
            <a:off x="5970048" y="3953500"/>
            <a:ext cx="1394903" cy="9974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Gateway Center</a:t>
            </a:r>
            <a:endParaRPr lang="en-US" sz="2400" b="1" dirty="0">
              <a:solidFill>
                <a:srgbClr val="FF0000"/>
              </a:solidFill>
            </a:endParaRPr>
          </a:p>
        </p:txBody>
      </p:sp>
    </p:spTree>
    <p:extLst>
      <p:ext uri="{BB962C8B-B14F-4D97-AF65-F5344CB8AC3E}">
        <p14:creationId xmlns:p14="http://schemas.microsoft.com/office/powerpoint/2010/main" val="2237761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457200" y="609600"/>
            <a:ext cx="8229600" cy="1143000"/>
          </a:xfrm>
        </p:spPr>
        <p:txBody>
          <a:bodyPr/>
          <a:lstStyle/>
          <a:p>
            <a:r>
              <a:rPr lang="en-US" sz="5500" dirty="0"/>
              <a:t>The gateway at Gibson health hub</a:t>
            </a:r>
            <a:endParaRPr lang="en-US" sz="5500" dirty="0"/>
          </a:p>
        </p:txBody>
      </p:sp>
      <p:sp>
        <p:nvSpPr>
          <p:cNvPr id="9" name="Text Placeholder 3">
            <a:extLst>
              <a:ext uri="{FF2B5EF4-FFF2-40B4-BE49-F238E27FC236}">
                <a16:creationId xmlns:a16="http://schemas.microsoft.com/office/drawing/2014/main" id="{08F78845-8B6F-4DEC-8D15-5811667B958B}"/>
              </a:ext>
            </a:extLst>
          </p:cNvPr>
          <p:cNvSpPr txBox="1">
            <a:spLocks/>
          </p:cNvSpPr>
          <p:nvPr/>
        </p:nvSpPr>
        <p:spPr bwMode="auto">
          <a:xfrm>
            <a:off x="838200" y="2512868"/>
            <a:ext cx="8458200"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3600" dirty="0"/>
              <a:t>Trauma-informed</a:t>
            </a:r>
          </a:p>
          <a:p>
            <a:r>
              <a:rPr lang="en-US" sz="3600" dirty="0" smtClean="0"/>
              <a:t>On site supportive services, including case management and peer support</a:t>
            </a:r>
            <a:endParaRPr lang="en-US" sz="3600" dirty="0"/>
          </a:p>
          <a:p>
            <a:r>
              <a:rPr lang="en-US" sz="3600" dirty="0"/>
              <a:t>Individualized </a:t>
            </a:r>
            <a:r>
              <a:rPr lang="en-US" sz="3600" dirty="0" smtClean="0"/>
              <a:t>transition </a:t>
            </a:r>
            <a:r>
              <a:rPr lang="en-US" sz="3600" dirty="0" smtClean="0"/>
              <a:t>p</a:t>
            </a:r>
            <a:r>
              <a:rPr lang="en-US" sz="3600" dirty="0" smtClean="0"/>
              <a:t>lan into stable housing, services </a:t>
            </a:r>
            <a:r>
              <a:rPr lang="en-US" sz="3600" dirty="0" smtClean="0"/>
              <a:t>and</a:t>
            </a:r>
            <a:r>
              <a:rPr lang="en-US" sz="3600" dirty="0" smtClean="0"/>
              <a:t> community resources</a:t>
            </a:r>
            <a:endParaRPr lang="en-US" sz="3600" dirty="0"/>
          </a:p>
          <a:p>
            <a:pPr marL="0" indent="0">
              <a:buNone/>
            </a:pPr>
            <a:r>
              <a:rPr lang="en-US" sz="2400" dirty="0"/>
              <a:t/>
            </a:r>
            <a:br>
              <a:rPr lang="en-US" sz="2400" dirty="0"/>
            </a:br>
            <a:endParaRPr lang="en-US" sz="2400" dirty="0"/>
          </a:p>
        </p:txBody>
      </p:sp>
    </p:spTree>
    <p:extLst>
      <p:ext uri="{BB962C8B-B14F-4D97-AF65-F5344CB8AC3E}">
        <p14:creationId xmlns:p14="http://schemas.microsoft.com/office/powerpoint/2010/main" val="18596226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p:txBody>
          <a:bodyPr/>
          <a:lstStyle/>
          <a:p>
            <a:r>
              <a:rPr lang="en-US" dirty="0"/>
              <a:t>Cammie’s story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76400"/>
            <a:ext cx="5105400" cy="3829050"/>
          </a:xfrm>
          <a:prstGeom prst="rect">
            <a:avLst/>
          </a:prstGeom>
        </p:spPr>
      </p:pic>
    </p:spTree>
    <p:extLst>
      <p:ext uri="{BB962C8B-B14F-4D97-AF65-F5344CB8AC3E}">
        <p14:creationId xmlns:p14="http://schemas.microsoft.com/office/powerpoint/2010/main" val="37090214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21E6-A0E6-4C29-B180-10FF26230E6E}"/>
              </a:ext>
            </a:extLst>
          </p:cNvPr>
          <p:cNvSpPr>
            <a:spLocks noGrp="1"/>
          </p:cNvSpPr>
          <p:nvPr>
            <p:ph type="title"/>
          </p:nvPr>
        </p:nvSpPr>
        <p:spPr>
          <a:xfrm>
            <a:off x="381000" y="274638"/>
            <a:ext cx="8382000" cy="1143000"/>
          </a:xfrm>
        </p:spPr>
        <p:txBody>
          <a:bodyPr/>
          <a:lstStyle/>
          <a:p>
            <a:r>
              <a:rPr lang="en-US" sz="3000" dirty="0" smtClean="0"/>
              <a:t>Gateway Center at Gibson Health Hub - Operational </a:t>
            </a:r>
            <a:r>
              <a:rPr lang="en-US" sz="3000" dirty="0"/>
              <a:t>components</a:t>
            </a:r>
          </a:p>
        </p:txBody>
      </p:sp>
      <p:sp>
        <p:nvSpPr>
          <p:cNvPr id="3" name="Content Placeholder 2">
            <a:extLst>
              <a:ext uri="{FF2B5EF4-FFF2-40B4-BE49-F238E27FC236}">
                <a16:creationId xmlns:a16="http://schemas.microsoft.com/office/drawing/2014/main" id="{CF571D12-7B12-4A6A-8A8D-0F963573DA46}"/>
              </a:ext>
            </a:extLst>
          </p:cNvPr>
          <p:cNvSpPr>
            <a:spLocks noGrp="1"/>
          </p:cNvSpPr>
          <p:nvPr>
            <p:ph sz="half" idx="1"/>
          </p:nvPr>
        </p:nvSpPr>
        <p:spPr>
          <a:xfrm>
            <a:off x="381000" y="1600200"/>
            <a:ext cx="4114800" cy="4525963"/>
          </a:xfrm>
        </p:spPr>
        <p:txBody>
          <a:bodyPr/>
          <a:lstStyle/>
          <a:p>
            <a:pPr marL="0" indent="0">
              <a:buNone/>
            </a:pPr>
            <a:r>
              <a:rPr lang="en-US" sz="1600" u="sng" dirty="0"/>
              <a:t>Services</a:t>
            </a:r>
            <a:endParaRPr lang="en-US" sz="1600" dirty="0"/>
          </a:p>
          <a:p>
            <a:pPr lvl="0"/>
            <a:r>
              <a:rPr lang="en-US" sz="1600" dirty="0"/>
              <a:t>Supportive staffing needs (case managers, peer support specialists, </a:t>
            </a:r>
            <a:r>
              <a:rPr lang="en-US" sz="1600" dirty="0" err="1"/>
              <a:t>etc</a:t>
            </a:r>
            <a:r>
              <a:rPr lang="en-US" sz="1600" dirty="0"/>
              <a:t>)</a:t>
            </a:r>
          </a:p>
          <a:p>
            <a:pPr lvl="0"/>
            <a:r>
              <a:rPr lang="en-US" sz="1600" dirty="0"/>
              <a:t>Staff to client ratio</a:t>
            </a:r>
          </a:p>
          <a:p>
            <a:pPr lvl="0"/>
            <a:r>
              <a:rPr lang="en-US" sz="1600" dirty="0"/>
              <a:t>Meals for overnight Gateway clients</a:t>
            </a:r>
          </a:p>
          <a:p>
            <a:pPr lvl="0"/>
            <a:r>
              <a:rPr lang="en-US" sz="1600" dirty="0"/>
              <a:t>Crisis response</a:t>
            </a:r>
            <a:br>
              <a:rPr lang="en-US" sz="1600" dirty="0"/>
            </a:br>
            <a:endParaRPr lang="en-US" sz="1600" dirty="0"/>
          </a:p>
          <a:p>
            <a:pPr marL="0" indent="0">
              <a:buNone/>
            </a:pPr>
            <a:r>
              <a:rPr lang="en-US" sz="1600" u="sng" dirty="0"/>
              <a:t>Policies</a:t>
            </a:r>
            <a:endParaRPr lang="en-US" sz="1600" dirty="0"/>
          </a:p>
          <a:p>
            <a:pPr lvl="0"/>
            <a:r>
              <a:rPr lang="en-US" sz="1600" dirty="0"/>
              <a:t>Intake process to shelter (referred, just walk in, time, appt.)</a:t>
            </a:r>
          </a:p>
          <a:p>
            <a:pPr lvl="0"/>
            <a:r>
              <a:rPr lang="en-US" sz="1600" b="1" dirty="0"/>
              <a:t>Entry and exits into and from Gateway</a:t>
            </a:r>
            <a:endParaRPr lang="en-US" sz="1600" dirty="0"/>
          </a:p>
          <a:p>
            <a:pPr lvl="0"/>
            <a:r>
              <a:rPr lang="en-US" sz="1600" dirty="0"/>
              <a:t>Wait list or first </a:t>
            </a:r>
            <a:r>
              <a:rPr lang="en-US" sz="1600" dirty="0" smtClean="0"/>
              <a:t>come, first </a:t>
            </a:r>
            <a:r>
              <a:rPr lang="en-US" sz="1600" dirty="0"/>
              <a:t>serve</a:t>
            </a:r>
          </a:p>
          <a:p>
            <a:pPr lvl="0"/>
            <a:r>
              <a:rPr lang="en-US" sz="1600" dirty="0"/>
              <a:t>Behavioral rules (guest agreement)</a:t>
            </a:r>
          </a:p>
          <a:p>
            <a:pPr lvl="0"/>
            <a:r>
              <a:rPr lang="en-US" sz="1600" dirty="0"/>
              <a:t>Hospital discharges to Gateway</a:t>
            </a:r>
          </a:p>
          <a:p>
            <a:pPr lvl="0"/>
            <a:r>
              <a:rPr lang="en-US" sz="1600" dirty="0"/>
              <a:t>Access to Gateway services by community members not staying at Gateway</a:t>
            </a:r>
          </a:p>
          <a:p>
            <a:endParaRPr lang="en-US" sz="1400" dirty="0"/>
          </a:p>
        </p:txBody>
      </p:sp>
      <p:sp>
        <p:nvSpPr>
          <p:cNvPr id="4" name="Content Placeholder 3">
            <a:extLst>
              <a:ext uri="{FF2B5EF4-FFF2-40B4-BE49-F238E27FC236}">
                <a16:creationId xmlns:a16="http://schemas.microsoft.com/office/drawing/2014/main" id="{60D898E5-927F-4F49-BD7C-AB0B24148FDE}"/>
              </a:ext>
            </a:extLst>
          </p:cNvPr>
          <p:cNvSpPr>
            <a:spLocks noGrp="1"/>
          </p:cNvSpPr>
          <p:nvPr>
            <p:ph sz="half" idx="2"/>
          </p:nvPr>
        </p:nvSpPr>
        <p:spPr>
          <a:xfrm>
            <a:off x="4648200" y="1600200"/>
            <a:ext cx="4191000" cy="4525963"/>
          </a:xfrm>
        </p:spPr>
        <p:txBody>
          <a:bodyPr/>
          <a:lstStyle/>
          <a:p>
            <a:pPr marL="0" indent="0">
              <a:buNone/>
            </a:pPr>
            <a:r>
              <a:rPr lang="en-US" sz="1600" u="sng" dirty="0"/>
              <a:t>Neighborhood</a:t>
            </a:r>
            <a:endParaRPr lang="en-US" sz="1600" dirty="0"/>
          </a:p>
          <a:p>
            <a:pPr lvl="0"/>
            <a:r>
              <a:rPr lang="en-US" sz="1600" b="1" dirty="0"/>
              <a:t>Safety </a:t>
            </a:r>
            <a:r>
              <a:rPr lang="en-US" sz="1600" b="1" dirty="0" smtClean="0"/>
              <a:t>(</a:t>
            </a:r>
            <a:r>
              <a:rPr lang="en-US" sz="1600" b="1" dirty="0"/>
              <a:t>within Gateway and surrounding neighborhood) </a:t>
            </a:r>
            <a:endParaRPr lang="en-US" sz="1600" dirty="0"/>
          </a:p>
          <a:p>
            <a:pPr lvl="0"/>
            <a:r>
              <a:rPr lang="en-US" sz="1600" dirty="0"/>
              <a:t>Infrastructure Improvements </a:t>
            </a:r>
          </a:p>
          <a:p>
            <a:pPr lvl="0"/>
            <a:r>
              <a:rPr lang="en-US" sz="1600" dirty="0"/>
              <a:t>Building </a:t>
            </a:r>
            <a:r>
              <a:rPr lang="en-US" sz="1600" dirty="0" smtClean="0"/>
              <a:t>exterior </a:t>
            </a:r>
            <a:r>
              <a:rPr lang="en-US" sz="1600" dirty="0"/>
              <a:t>a</a:t>
            </a:r>
            <a:r>
              <a:rPr lang="en-US" sz="1600" dirty="0" smtClean="0"/>
              <a:t>esthetic </a:t>
            </a:r>
            <a:r>
              <a:rPr lang="en-US" sz="1600" dirty="0"/>
              <a:t>and </a:t>
            </a:r>
            <a:r>
              <a:rPr lang="en-US" sz="1600" dirty="0" smtClean="0"/>
              <a:t>functionality</a:t>
            </a:r>
            <a:endParaRPr lang="en-US" sz="1600" dirty="0"/>
          </a:p>
          <a:p>
            <a:pPr marL="0" indent="0">
              <a:buNone/>
            </a:pPr>
            <a:r>
              <a:rPr lang="en-US" sz="1600" dirty="0"/>
              <a:t> </a:t>
            </a:r>
          </a:p>
          <a:p>
            <a:pPr marL="0" indent="0">
              <a:buNone/>
            </a:pPr>
            <a:r>
              <a:rPr lang="en-US" sz="1600" u="sng" dirty="0"/>
              <a:t>Other Operational Components</a:t>
            </a:r>
            <a:endParaRPr lang="en-US" sz="1600" dirty="0"/>
          </a:p>
          <a:p>
            <a:pPr lvl="0"/>
            <a:r>
              <a:rPr lang="en-US" sz="1600" b="1" dirty="0"/>
              <a:t>Overnight capacity</a:t>
            </a:r>
            <a:endParaRPr lang="en-US" sz="1600" dirty="0"/>
          </a:p>
          <a:p>
            <a:pPr lvl="0"/>
            <a:r>
              <a:rPr lang="en-US" sz="1600" dirty="0"/>
              <a:t>Operating hours</a:t>
            </a:r>
          </a:p>
          <a:p>
            <a:pPr lvl="0"/>
            <a:r>
              <a:rPr lang="en-US" sz="1600" dirty="0"/>
              <a:t>Emergency drop-off</a:t>
            </a:r>
          </a:p>
          <a:p>
            <a:pPr lvl="0"/>
            <a:r>
              <a:rPr lang="en-US" sz="1600" dirty="0"/>
              <a:t>Look at partners on transitions (hospitals, hotels, etc.) </a:t>
            </a:r>
          </a:p>
          <a:p>
            <a:pPr lvl="0"/>
            <a:r>
              <a:rPr lang="en-US" sz="1600" dirty="0"/>
              <a:t>Transportation to and from the Gateway (public transportation, shuttle, walk in, </a:t>
            </a:r>
            <a:r>
              <a:rPr lang="en-US" sz="1600" dirty="0" err="1"/>
              <a:t>etc</a:t>
            </a:r>
            <a:r>
              <a:rPr lang="en-US" sz="1600" dirty="0"/>
              <a:t>)</a:t>
            </a:r>
          </a:p>
          <a:p>
            <a:pPr lvl="0"/>
            <a:r>
              <a:rPr lang="en-US" sz="1600" dirty="0"/>
              <a:t>Phasing</a:t>
            </a:r>
          </a:p>
          <a:p>
            <a:endParaRPr lang="en-US" sz="1600" dirty="0"/>
          </a:p>
        </p:txBody>
      </p:sp>
    </p:spTree>
    <p:extLst>
      <p:ext uri="{BB962C8B-B14F-4D97-AF65-F5344CB8AC3E}">
        <p14:creationId xmlns:p14="http://schemas.microsoft.com/office/powerpoint/2010/main" val="5064789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471BA2-E43B-4870-9DDD-211C47887B01}" type="slidenum">
              <a:rPr kumimoji="0" lang="en-US" altLang="en-US" sz="1500" b="0" i="0" u="none" strike="noStrike" kern="1200" cap="none" spc="0" normalizeH="0" baseline="0" noProof="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5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77B78FCD-CA4A-4EA2-82E3-DBCED1FB4798}"/>
              </a:ext>
            </a:extLst>
          </p:cNvPr>
          <p:cNvSpPr txBox="1">
            <a:spLocks/>
          </p:cNvSpPr>
          <p:nvPr/>
        </p:nvSpPr>
        <p:spPr>
          <a:xfrm>
            <a:off x="457200" y="2274330"/>
            <a:ext cx="8229600" cy="1143000"/>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dirty="0"/>
              <a:t>Welcome and thank you for being here!</a:t>
            </a:r>
          </a:p>
        </p:txBody>
      </p:sp>
    </p:spTree>
    <p:extLst>
      <p:ext uri="{BB962C8B-B14F-4D97-AF65-F5344CB8AC3E}">
        <p14:creationId xmlns:p14="http://schemas.microsoft.com/office/powerpoint/2010/main" val="1785214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a:xfrm>
            <a:off x="304800" y="76200"/>
            <a:ext cx="8534400" cy="1143000"/>
          </a:xfrm>
        </p:spPr>
        <p:txBody>
          <a:bodyPr/>
          <a:lstStyle/>
          <a:p>
            <a:r>
              <a:rPr lang="en-US" sz="5400" dirty="0"/>
              <a:t>Community outreach</a:t>
            </a:r>
          </a:p>
        </p:txBody>
      </p:sp>
      <p:sp>
        <p:nvSpPr>
          <p:cNvPr id="9" name="Text Placeholder 3">
            <a:extLst>
              <a:ext uri="{FF2B5EF4-FFF2-40B4-BE49-F238E27FC236}">
                <a16:creationId xmlns:a16="http://schemas.microsoft.com/office/drawing/2014/main" id="{08F78845-8B6F-4DEC-8D15-5811667B958B}"/>
              </a:ext>
            </a:extLst>
          </p:cNvPr>
          <p:cNvSpPr txBox="1">
            <a:spLocks/>
          </p:cNvSpPr>
          <p:nvPr/>
        </p:nvSpPr>
        <p:spPr bwMode="auto">
          <a:xfrm>
            <a:off x="25078" y="1005068"/>
            <a:ext cx="8814122"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p>
        </p:txBody>
      </p:sp>
      <p:sp>
        <p:nvSpPr>
          <p:cNvPr id="8" name="Text Placeholder 3">
            <a:extLst>
              <a:ext uri="{FF2B5EF4-FFF2-40B4-BE49-F238E27FC236}">
                <a16:creationId xmlns:a16="http://schemas.microsoft.com/office/drawing/2014/main" id="{54DB19D3-D0CD-4958-816B-CD526009280F}"/>
              </a:ext>
            </a:extLst>
          </p:cNvPr>
          <p:cNvSpPr txBox="1">
            <a:spLocks/>
          </p:cNvSpPr>
          <p:nvPr/>
        </p:nvSpPr>
        <p:spPr bwMode="auto">
          <a:xfrm>
            <a:off x="-685800" y="2436668"/>
            <a:ext cx="6096000"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2"/>
            <a:r>
              <a:rPr lang="en-US" sz="2400" dirty="0"/>
              <a:t>Neighborhood Associations</a:t>
            </a:r>
          </a:p>
          <a:p>
            <a:pPr lvl="3"/>
            <a:r>
              <a:rPr lang="en-US" sz="2000" dirty="0"/>
              <a:t>Parkland Hills (April 27)</a:t>
            </a:r>
          </a:p>
          <a:p>
            <a:pPr lvl="3"/>
            <a:r>
              <a:rPr lang="en-US" sz="2000" dirty="0"/>
              <a:t>Trumbull (April 28)</a:t>
            </a:r>
          </a:p>
          <a:p>
            <a:pPr lvl="3"/>
            <a:r>
              <a:rPr lang="en-US" sz="2000" dirty="0"/>
              <a:t>D6 (May 17)</a:t>
            </a:r>
          </a:p>
          <a:p>
            <a:pPr lvl="3"/>
            <a:r>
              <a:rPr lang="en-US" sz="2000" dirty="0"/>
              <a:t>South San Pedro (May 19)</a:t>
            </a:r>
          </a:p>
          <a:p>
            <a:pPr lvl="3"/>
            <a:r>
              <a:rPr lang="en-US" sz="2000" dirty="0"/>
              <a:t>Elder Homestead (June 3)</a:t>
            </a:r>
          </a:p>
          <a:p>
            <a:pPr lvl="3"/>
            <a:r>
              <a:rPr lang="en-US" sz="2000" dirty="0">
                <a:solidFill>
                  <a:schemeClr val="tx1"/>
                </a:solidFill>
              </a:rPr>
              <a:t>Siesta Hills (next week)</a:t>
            </a:r>
          </a:p>
          <a:p>
            <a:pPr lvl="2"/>
            <a:endParaRPr lang="en-US" sz="2800" dirty="0">
              <a:solidFill>
                <a:schemeClr val="tx1"/>
              </a:solidFill>
            </a:endParaRPr>
          </a:p>
          <a:p>
            <a:pPr lvl="2"/>
            <a:endParaRPr lang="en-US" sz="3200" dirty="0"/>
          </a:p>
        </p:txBody>
      </p:sp>
      <p:sp>
        <p:nvSpPr>
          <p:cNvPr id="4" name="Rectangle 3">
            <a:extLst>
              <a:ext uri="{FF2B5EF4-FFF2-40B4-BE49-F238E27FC236}">
                <a16:creationId xmlns:a16="http://schemas.microsoft.com/office/drawing/2014/main" id="{F269149C-D121-4272-B19D-A4E6EAF6BACA}"/>
              </a:ext>
            </a:extLst>
          </p:cNvPr>
          <p:cNvSpPr/>
          <p:nvPr/>
        </p:nvSpPr>
        <p:spPr>
          <a:xfrm>
            <a:off x="4876800" y="2436668"/>
            <a:ext cx="4572000" cy="3046988"/>
          </a:xfrm>
          <a:prstGeom prst="rect">
            <a:avLst/>
          </a:prstGeom>
        </p:spPr>
        <p:txBody>
          <a:bodyPr>
            <a:spAutoFit/>
          </a:bodyPr>
          <a:lstStyle/>
          <a:p>
            <a:pPr lvl="2"/>
            <a:r>
              <a:rPr lang="en-US" sz="2400" dirty="0"/>
              <a:t>Elected Officials</a:t>
            </a:r>
          </a:p>
          <a:p>
            <a:pPr lvl="2"/>
            <a:r>
              <a:rPr lang="en-US" sz="2400" dirty="0"/>
              <a:t>Schools</a:t>
            </a:r>
          </a:p>
          <a:p>
            <a:pPr lvl="2"/>
            <a:r>
              <a:rPr lang="en-US" sz="2400" dirty="0"/>
              <a:t>Service Providers</a:t>
            </a:r>
          </a:p>
          <a:p>
            <a:pPr lvl="2"/>
            <a:r>
              <a:rPr lang="en-US" sz="2400" dirty="0"/>
              <a:t>Tenants</a:t>
            </a:r>
          </a:p>
          <a:p>
            <a:pPr lvl="2"/>
            <a:r>
              <a:rPr lang="en-US" sz="2400" dirty="0" smtClean="0"/>
              <a:t>Homeless Coordinatin</a:t>
            </a:r>
            <a:r>
              <a:rPr lang="en-US" sz="2400" dirty="0" smtClean="0"/>
              <a:t>g Council</a:t>
            </a:r>
            <a:r>
              <a:rPr lang="en-US" sz="2400" dirty="0" smtClean="0"/>
              <a:t> </a:t>
            </a:r>
            <a:r>
              <a:rPr lang="en-US" sz="2400" dirty="0"/>
              <a:t>and </a:t>
            </a:r>
            <a:r>
              <a:rPr lang="en-US" sz="2400" dirty="0" smtClean="0"/>
              <a:t>committees</a:t>
            </a:r>
          </a:p>
          <a:p>
            <a:pPr lvl="2"/>
            <a:r>
              <a:rPr lang="en-US" sz="2400" dirty="0" smtClean="0"/>
              <a:t>Businesses</a:t>
            </a:r>
            <a:endParaRPr lang="en-US" sz="2400" dirty="0"/>
          </a:p>
          <a:p>
            <a:pPr lvl="2"/>
            <a:r>
              <a:rPr lang="en-US" sz="2400" dirty="0"/>
              <a:t>Other Stakeholders</a:t>
            </a:r>
          </a:p>
        </p:txBody>
      </p:sp>
      <p:sp>
        <p:nvSpPr>
          <p:cNvPr id="5" name="TextBox 4">
            <a:extLst>
              <a:ext uri="{FF2B5EF4-FFF2-40B4-BE49-F238E27FC236}">
                <a16:creationId xmlns:a16="http://schemas.microsoft.com/office/drawing/2014/main" id="{0FC87C46-E199-466E-9C4F-3598CF45A67E}"/>
              </a:ext>
            </a:extLst>
          </p:cNvPr>
          <p:cNvSpPr txBox="1"/>
          <p:nvPr/>
        </p:nvSpPr>
        <p:spPr>
          <a:xfrm>
            <a:off x="1600200" y="1295400"/>
            <a:ext cx="5867400" cy="1046440"/>
          </a:xfrm>
          <a:prstGeom prst="rect">
            <a:avLst/>
          </a:prstGeom>
          <a:noFill/>
        </p:spPr>
        <p:txBody>
          <a:bodyPr wrap="square" rtlCol="0">
            <a:spAutoFit/>
          </a:bodyPr>
          <a:lstStyle/>
          <a:p>
            <a:pPr algn="ctr"/>
            <a:r>
              <a:rPr lang="en-US" sz="4400" b="1" dirty="0"/>
              <a:t>April-June 2021</a:t>
            </a:r>
          </a:p>
          <a:p>
            <a:endParaRPr lang="en-US" dirty="0"/>
          </a:p>
        </p:txBody>
      </p:sp>
    </p:spTree>
    <p:extLst>
      <p:ext uri="{BB962C8B-B14F-4D97-AF65-F5344CB8AC3E}">
        <p14:creationId xmlns:p14="http://schemas.microsoft.com/office/powerpoint/2010/main" val="1175319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p:txBody>
          <a:bodyPr/>
          <a:lstStyle/>
          <a:p>
            <a:r>
              <a:rPr lang="en-US" dirty="0"/>
              <a:t>What’s Next</a:t>
            </a:r>
          </a:p>
        </p:txBody>
      </p:sp>
      <p:sp>
        <p:nvSpPr>
          <p:cNvPr id="3" name="TextBox 2">
            <a:extLst>
              <a:ext uri="{FF2B5EF4-FFF2-40B4-BE49-F238E27FC236}">
                <a16:creationId xmlns:a16="http://schemas.microsoft.com/office/drawing/2014/main" id="{1356F374-03DE-41DB-8A00-7AFEA3526337}"/>
              </a:ext>
            </a:extLst>
          </p:cNvPr>
          <p:cNvSpPr txBox="1"/>
          <p:nvPr/>
        </p:nvSpPr>
        <p:spPr>
          <a:xfrm>
            <a:off x="609600" y="1905000"/>
            <a:ext cx="8153400" cy="1938992"/>
          </a:xfrm>
          <a:prstGeom prst="rect">
            <a:avLst/>
          </a:prstGeom>
          <a:noFill/>
        </p:spPr>
        <p:txBody>
          <a:bodyPr wrap="square" rtlCol="0">
            <a:spAutoFit/>
          </a:bodyPr>
          <a:lstStyle/>
          <a:p>
            <a:r>
              <a:rPr lang="en-US" sz="3600" b="1" dirty="0" smtClean="0">
                <a:latin typeface="Arial" panose="020B0604020202020204" pitchFamily="34" charset="0"/>
              </a:rPr>
              <a:t>Conditional Use Process Facilitated Meeting</a:t>
            </a:r>
            <a:endParaRPr lang="en-US" sz="3600" b="1" dirty="0">
              <a:latin typeface="Arial" panose="020B0604020202020204" pitchFamily="34" charset="0"/>
            </a:endParaRPr>
          </a:p>
          <a:p>
            <a:r>
              <a:rPr lang="en-US" sz="2400" dirty="0" smtClean="0">
                <a:latin typeface="Arial" panose="020B0604020202020204" pitchFamily="34" charset="0"/>
              </a:rPr>
              <a:t>Tuesday, June </a:t>
            </a:r>
            <a:r>
              <a:rPr lang="en-US" sz="2400" dirty="0">
                <a:latin typeface="Arial" panose="020B0604020202020204" pitchFamily="34" charset="0"/>
              </a:rPr>
              <a:t>22, </a:t>
            </a:r>
            <a:r>
              <a:rPr lang="en-US" sz="2400" dirty="0" smtClean="0">
                <a:latin typeface="Arial" panose="020B0604020202020204" pitchFamily="34" charset="0"/>
              </a:rPr>
              <a:t>2021, 5:30pm – 7:30pm, Zoom</a:t>
            </a:r>
            <a:endParaRPr lang="en-US" sz="2400" dirty="0">
              <a:latin typeface="Arial" panose="020B0604020202020204" pitchFamily="34" charset="0"/>
            </a:endParaRPr>
          </a:p>
          <a:p>
            <a:r>
              <a:rPr lang="en-US" sz="2400" dirty="0" smtClean="0">
                <a:latin typeface="Arial" panose="020B0604020202020204" pitchFamily="34" charset="0"/>
              </a:rPr>
              <a:t>RSVP at www.cabq.gov/unhoused</a:t>
            </a:r>
            <a:endParaRPr lang="en-US" sz="2400" dirty="0">
              <a:latin typeface="Arial" panose="020B0604020202020204" pitchFamily="34" charset="0"/>
            </a:endParaRPr>
          </a:p>
        </p:txBody>
      </p:sp>
      <p:sp>
        <p:nvSpPr>
          <p:cNvPr id="4" name="TextBox 3">
            <a:extLst>
              <a:ext uri="{FF2B5EF4-FFF2-40B4-BE49-F238E27FC236}">
                <a16:creationId xmlns:a16="http://schemas.microsoft.com/office/drawing/2014/main" id="{F0F54A4C-F98B-4BBC-A899-4349FAB5C93F}"/>
              </a:ext>
            </a:extLst>
          </p:cNvPr>
          <p:cNvSpPr txBox="1"/>
          <p:nvPr/>
        </p:nvSpPr>
        <p:spPr>
          <a:xfrm>
            <a:off x="620486" y="4038600"/>
            <a:ext cx="7239000" cy="1877437"/>
          </a:xfrm>
          <a:prstGeom prst="rect">
            <a:avLst/>
          </a:prstGeom>
          <a:noFill/>
        </p:spPr>
        <p:txBody>
          <a:bodyPr wrap="square" rtlCol="0">
            <a:spAutoFit/>
          </a:bodyPr>
          <a:lstStyle/>
          <a:p>
            <a:r>
              <a:rPr lang="en-US" sz="3600" b="1" dirty="0">
                <a:latin typeface="Arial" panose="020B0604020202020204" pitchFamily="34" charset="0"/>
              </a:rPr>
              <a:t>Incorporating Your Feedback</a:t>
            </a:r>
          </a:p>
          <a:p>
            <a:pPr marL="571500" indent="-571500">
              <a:buFont typeface="Arial" panose="020B0604020202020204" pitchFamily="34" charset="0"/>
              <a:buChar char="•"/>
            </a:pPr>
            <a:r>
              <a:rPr lang="en-US" sz="2800" dirty="0">
                <a:latin typeface="Arial" panose="020B0604020202020204" pitchFamily="34" charset="0"/>
              </a:rPr>
              <a:t>Good neighbor program</a:t>
            </a:r>
          </a:p>
          <a:p>
            <a:pPr marL="571500" indent="-571500">
              <a:buFont typeface="Arial" panose="020B0604020202020204" pitchFamily="34" charset="0"/>
              <a:buChar char="•"/>
            </a:pPr>
            <a:r>
              <a:rPr lang="en-US" sz="2800" dirty="0">
                <a:latin typeface="Arial" panose="020B0604020202020204" pitchFamily="34" charset="0"/>
              </a:rPr>
              <a:t>Operational Plan</a:t>
            </a:r>
          </a:p>
          <a:p>
            <a:endParaRPr lang="en-US" sz="2400" dirty="0">
              <a:latin typeface="Arial" panose="020B0604020202020204" pitchFamily="34" charset="0"/>
            </a:endParaRPr>
          </a:p>
        </p:txBody>
      </p:sp>
    </p:spTree>
    <p:extLst>
      <p:ext uri="{BB962C8B-B14F-4D97-AF65-F5344CB8AC3E}">
        <p14:creationId xmlns:p14="http://schemas.microsoft.com/office/powerpoint/2010/main" val="33473751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p:txBody>
          <a:bodyPr/>
          <a:lstStyle/>
          <a:p>
            <a:r>
              <a:rPr lang="en-US" dirty="0"/>
              <a:t>Break outs</a:t>
            </a:r>
          </a:p>
        </p:txBody>
      </p:sp>
      <p:sp>
        <p:nvSpPr>
          <p:cNvPr id="4" name="Text Placeholder 3">
            <a:extLst>
              <a:ext uri="{FF2B5EF4-FFF2-40B4-BE49-F238E27FC236}">
                <a16:creationId xmlns:a16="http://schemas.microsoft.com/office/drawing/2014/main" id="{5BB5809B-F84D-4A35-9D0C-04E56619520C}"/>
              </a:ext>
            </a:extLst>
          </p:cNvPr>
          <p:cNvSpPr txBox="1">
            <a:spLocks/>
          </p:cNvSpPr>
          <p:nvPr/>
        </p:nvSpPr>
        <p:spPr bwMode="auto">
          <a:xfrm>
            <a:off x="32657" y="15240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You will now be sent to your Zoom breakout room (you don’t need to do anything)</a:t>
            </a:r>
          </a:p>
          <a:p>
            <a:r>
              <a:rPr lang="en-US" sz="2400" dirty="0" smtClean="0"/>
              <a:t>Each breakout room will cover the same 3 topics (Safety, Entry &amp; Exit and Overnight Capacity)</a:t>
            </a:r>
          </a:p>
          <a:p>
            <a:r>
              <a:rPr lang="en-US" sz="2400" dirty="0" smtClean="0"/>
              <a:t>Each breakout room will have an experienced facilitator, subject matter expert and a note taker</a:t>
            </a:r>
          </a:p>
          <a:p>
            <a:r>
              <a:rPr lang="en-US" sz="2400" dirty="0" smtClean="0"/>
              <a:t>We will </a:t>
            </a:r>
            <a:r>
              <a:rPr lang="en-US" sz="2400" u="sng" dirty="0" smtClean="0"/>
              <a:t>not</a:t>
            </a:r>
            <a:r>
              <a:rPr lang="en-US" sz="2400" dirty="0" smtClean="0"/>
              <a:t> reconvene as a large group at the end of the breakout sessions</a:t>
            </a:r>
          </a:p>
          <a:p>
            <a:r>
              <a:rPr lang="en-US" sz="2400" dirty="0" smtClean="0"/>
              <a:t>You will receive a follow-up email with a link. Please click the link to evaluate this community meeting </a:t>
            </a:r>
            <a:r>
              <a:rPr lang="en-US" sz="2400" u="sng" dirty="0" smtClean="0"/>
              <a:t>and</a:t>
            </a:r>
            <a:r>
              <a:rPr lang="en-US" sz="2400" dirty="0" smtClean="0"/>
              <a:t> to tell us the best way to communicate with you in the future.</a:t>
            </a:r>
            <a:r>
              <a:rPr lang="en-US" sz="2400" dirty="0"/>
              <a:t/>
            </a:r>
            <a:br>
              <a:rPr lang="en-US" sz="2400" dirty="0"/>
            </a:br>
            <a:endParaRPr lang="en-US" sz="2400" dirty="0"/>
          </a:p>
        </p:txBody>
      </p:sp>
    </p:spTree>
    <p:extLst>
      <p:ext uri="{BB962C8B-B14F-4D97-AF65-F5344CB8AC3E}">
        <p14:creationId xmlns:p14="http://schemas.microsoft.com/office/powerpoint/2010/main" val="33880649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p:txBody>
          <a:bodyPr/>
          <a:lstStyle/>
          <a:p>
            <a:endParaRPr lang="en-US" dirty="0"/>
          </a:p>
        </p:txBody>
      </p:sp>
      <p:sp>
        <p:nvSpPr>
          <p:cNvPr id="4" name="Text Placeholder 3">
            <a:extLst>
              <a:ext uri="{FF2B5EF4-FFF2-40B4-BE49-F238E27FC236}">
                <a16:creationId xmlns:a16="http://schemas.microsoft.com/office/drawing/2014/main" id="{5BB5809B-F84D-4A35-9D0C-04E56619520C}"/>
              </a:ext>
            </a:extLst>
          </p:cNvPr>
          <p:cNvSpPr txBox="1">
            <a:spLocks/>
          </p:cNvSpPr>
          <p:nvPr/>
        </p:nvSpPr>
        <p:spPr bwMode="auto">
          <a:xfrm>
            <a:off x="0" y="2362200"/>
            <a:ext cx="9144000" cy="228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457200" indent="-457200" algn="l" rtl="0" fontAlgn="base">
              <a:spcBef>
                <a:spcPct val="20000"/>
              </a:spcBef>
              <a:spcAft>
                <a:spcPct val="0"/>
              </a:spcAft>
              <a:buFont typeface="Arial" panose="020B0604020202020204" pitchFamily="34" charset="0"/>
              <a:buChar char="•"/>
              <a:defRPr sz="2800" kern="1200">
                <a:solidFill>
                  <a:srgbClr val="262626"/>
                </a:solidFill>
                <a:latin typeface="Arial" panose="020B0604020202020204" pitchFamily="34" charset="0"/>
                <a:ea typeface="+mn-ea"/>
                <a:cs typeface="Arial" panose="020B0604020202020204" pitchFamily="34" charset="0"/>
              </a:defRPr>
            </a:lvl1pPr>
            <a:lvl2pPr marL="914400" indent="-457200" algn="l" rtl="0" fontAlgn="base">
              <a:spcBef>
                <a:spcPct val="20000"/>
              </a:spcBef>
              <a:spcAft>
                <a:spcPct val="0"/>
              </a:spcAft>
              <a:buFont typeface="Arial" panose="020B0604020202020204" pitchFamily="34" charset="0"/>
              <a:buChar char="•"/>
              <a:defRPr sz="2400" kern="1200">
                <a:solidFill>
                  <a:srgbClr val="262626"/>
                </a:solidFill>
                <a:latin typeface="Arial" panose="020B0604020202020204" pitchFamily="34" charset="0"/>
                <a:ea typeface="+mn-ea"/>
                <a:cs typeface="Arial" panose="020B0604020202020204" pitchFamily="34" charset="0"/>
              </a:defRPr>
            </a:lvl2pPr>
            <a:lvl3pPr marL="1257300" indent="-342900" algn="l" rtl="0" fontAlgn="base">
              <a:spcBef>
                <a:spcPct val="20000"/>
              </a:spcBef>
              <a:spcAft>
                <a:spcPct val="0"/>
              </a:spcAft>
              <a:buFont typeface="Arial" panose="020B0604020202020204" pitchFamily="34" charset="0"/>
              <a:buChar char="•"/>
              <a:defRPr sz="2000" kern="1200">
                <a:solidFill>
                  <a:srgbClr val="262626"/>
                </a:solidFill>
                <a:latin typeface="Arial" panose="020B0604020202020204" pitchFamily="34" charset="0"/>
                <a:ea typeface="+mn-ea"/>
                <a:cs typeface="Arial" panose="020B0604020202020204" pitchFamily="34" charset="0"/>
              </a:defRPr>
            </a:lvl3pPr>
            <a:lvl4pPr marL="17145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4pPr>
            <a:lvl5pPr marL="2171700" indent="-342900" algn="l" rtl="0" fontAlgn="base">
              <a:spcBef>
                <a:spcPct val="20000"/>
              </a:spcBef>
              <a:spcAft>
                <a:spcPct val="0"/>
              </a:spcAft>
              <a:buFont typeface="Arial" panose="020B0604020202020204" pitchFamily="34" charset="0"/>
              <a:buChar char="•"/>
              <a:defRPr sz="1800" kern="1200">
                <a:solidFill>
                  <a:srgbClr val="26262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chemeClr val="tx1"/>
                </a:solidFill>
              </a:rPr>
              <a:t>Stay Connected:</a:t>
            </a:r>
          </a:p>
          <a:p>
            <a:pPr marL="0" indent="0" algn="ctr">
              <a:buNone/>
            </a:pPr>
            <a:r>
              <a:rPr lang="en-US" dirty="0">
                <a:solidFill>
                  <a:schemeClr val="tx1"/>
                </a:solidFill>
              </a:rPr>
              <a:t>cabq.gov/unhoused</a:t>
            </a:r>
          </a:p>
          <a:p>
            <a:pPr marL="0" indent="0" algn="ctr">
              <a:buNone/>
            </a:pPr>
            <a:r>
              <a:rPr lang="en-US" dirty="0">
                <a:solidFill>
                  <a:schemeClr val="tx1"/>
                </a:solidFill>
              </a:rPr>
              <a:t>GatewayInput@cabq.gov</a:t>
            </a:r>
            <a:r>
              <a:rPr lang="en-US" sz="2400" dirty="0"/>
              <a:t/>
            </a:r>
            <a:br>
              <a:rPr lang="en-US" sz="2400" dirty="0"/>
            </a:br>
            <a:endParaRPr lang="en-US" sz="2400" dirty="0"/>
          </a:p>
        </p:txBody>
      </p:sp>
    </p:spTree>
    <p:extLst>
      <p:ext uri="{BB962C8B-B14F-4D97-AF65-F5344CB8AC3E}">
        <p14:creationId xmlns:p14="http://schemas.microsoft.com/office/powerpoint/2010/main" val="24209649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471BA2-E43B-4870-9DDD-211C47887B01}" type="slidenum">
              <a:rPr kumimoji="0" lang="en-US" altLang="en-US" sz="1500" b="0" i="0" u="none" strike="noStrike" kern="1200" cap="none" spc="0" normalizeH="0" baseline="0" noProof="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5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77B78FCD-CA4A-4EA2-82E3-DBCED1FB4798}"/>
              </a:ext>
            </a:extLst>
          </p:cNvPr>
          <p:cNvSpPr txBox="1">
            <a:spLocks/>
          </p:cNvSpPr>
          <p:nvPr/>
        </p:nvSpPr>
        <p:spPr>
          <a:xfrm>
            <a:off x="457200" y="2274330"/>
            <a:ext cx="8229600" cy="1143000"/>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a:t>Carol pierce</a:t>
            </a:r>
            <a:endParaRPr lang="en-US" dirty="0"/>
          </a:p>
        </p:txBody>
      </p:sp>
      <p:sp>
        <p:nvSpPr>
          <p:cNvPr id="13" name="Rectangle 12">
            <a:extLst>
              <a:ext uri="{FF2B5EF4-FFF2-40B4-BE49-F238E27FC236}">
                <a16:creationId xmlns:a16="http://schemas.microsoft.com/office/drawing/2014/main" id="{5DD71A1C-3B43-4399-87D4-191C8AF99AC2}"/>
              </a:ext>
            </a:extLst>
          </p:cNvPr>
          <p:cNvSpPr/>
          <p:nvPr/>
        </p:nvSpPr>
        <p:spPr>
          <a:xfrm>
            <a:off x="1828800" y="3459962"/>
            <a:ext cx="5638800" cy="638829"/>
          </a:xfrm>
          <a:prstGeom prst="rect">
            <a:avLst/>
          </a:prstGeom>
        </p:spPr>
        <p:txBody>
          <a:bodyPr wrap="square">
            <a:spAutoFit/>
          </a:bodyPr>
          <a:lstStyle/>
          <a:p>
            <a:pPr marL="0" marR="0" algn="ctr">
              <a:lnSpc>
                <a:spcPct val="107000"/>
              </a:lnSpc>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Director, Family and Community Services</a:t>
            </a:r>
          </a:p>
          <a:p>
            <a:pPr marL="0" marR="0" algn="ctr">
              <a:lnSpc>
                <a:spcPct val="107000"/>
              </a:lnSpc>
              <a:spcBef>
                <a:spcPts val="0"/>
              </a:spcBef>
              <a:spcAft>
                <a:spcPts val="0"/>
              </a:spcAft>
            </a:pPr>
            <a:r>
              <a:rPr lang="en-US" sz="1600" b="1" dirty="0">
                <a:latin typeface="Arial" panose="020B0604020202020204" pitchFamily="34" charset="0"/>
                <a:ea typeface="Calibri" panose="020F0502020204030204" pitchFamily="34" charset="0"/>
                <a:cs typeface="Times New Roman" panose="02020603050405020304" pitchFamily="18" charset="0"/>
              </a:rPr>
              <a:t>City of Albuquerque</a:t>
            </a:r>
            <a:endParaRPr lang="en-US" sz="16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89829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471BA2-E43B-4870-9DDD-211C47887B01}" type="slidenum">
              <a:rPr kumimoji="0" lang="en-US" altLang="en-US" sz="1500" b="0" i="0" u="none" strike="noStrike" kern="1200" cap="none" spc="0" normalizeH="0" baseline="0" noProof="0" smtClean="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500" b="0"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77B78FCD-CA4A-4EA2-82E3-DBCED1FB4798}"/>
              </a:ext>
            </a:extLst>
          </p:cNvPr>
          <p:cNvSpPr txBox="1">
            <a:spLocks/>
          </p:cNvSpPr>
          <p:nvPr/>
        </p:nvSpPr>
        <p:spPr>
          <a:xfrm>
            <a:off x="0" y="2274330"/>
            <a:ext cx="9144000" cy="1143000"/>
          </a:xfrm>
          <a:prstGeom prst="rect">
            <a:avLst/>
          </a:prstGeom>
        </p:spPr>
        <p:txBody>
          <a:bodyPr/>
          <a:lstStyle>
            <a:lvl1pPr algn="ctr" rtl="0" eaLnBrk="1" fontAlgn="base" hangingPunct="1">
              <a:spcBef>
                <a:spcPct val="0"/>
              </a:spcBef>
              <a:spcAft>
                <a:spcPct val="0"/>
              </a:spcAft>
              <a:defRPr sz="6600" b="1" i="0" kern="1200" cap="all" baseline="0">
                <a:solidFill>
                  <a:schemeClr val="tx1">
                    <a:lumMod val="85000"/>
                    <a:lumOff val="1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6000" dirty="0"/>
              <a:t>Dr. peter M. </a:t>
            </a:r>
            <a:r>
              <a:rPr lang="en-US" sz="6000" dirty="0" err="1"/>
              <a:t>belletto</a:t>
            </a:r>
            <a:endParaRPr lang="en-US" sz="6000" dirty="0"/>
          </a:p>
        </p:txBody>
      </p:sp>
      <p:sp>
        <p:nvSpPr>
          <p:cNvPr id="13" name="Rectangle 12">
            <a:extLst>
              <a:ext uri="{FF2B5EF4-FFF2-40B4-BE49-F238E27FC236}">
                <a16:creationId xmlns:a16="http://schemas.microsoft.com/office/drawing/2014/main" id="{5DD71A1C-3B43-4399-87D4-191C8AF99AC2}"/>
              </a:ext>
            </a:extLst>
          </p:cNvPr>
          <p:cNvSpPr/>
          <p:nvPr/>
        </p:nvSpPr>
        <p:spPr>
          <a:xfrm>
            <a:off x="1219200" y="4542771"/>
            <a:ext cx="7010400" cy="670120"/>
          </a:xfrm>
          <a:prstGeom prst="rect">
            <a:avLst/>
          </a:prstGeom>
        </p:spPr>
        <p:txBody>
          <a:bodyPr wrap="square">
            <a:spAutoFit/>
          </a:bodyPr>
          <a:lstStyle/>
          <a:p>
            <a:pPr marL="0" marR="0" algn="ctr">
              <a:lnSpc>
                <a:spcPct val="107000"/>
              </a:lnSpc>
              <a:spcBef>
                <a:spcPts val="0"/>
              </a:spcBef>
              <a:spcAft>
                <a:spcPts val="0"/>
              </a:spcAft>
            </a:pPr>
            <a:r>
              <a:rPr lang="en-US" b="1" dirty="0" smtClean="0">
                <a:latin typeface="Arial" panose="020B0604020202020204" pitchFamily="34" charset="0"/>
                <a:ea typeface="Calibri" panose="020F0502020204030204" pitchFamily="34" charset="0"/>
                <a:cs typeface="Times New Roman" panose="02020603050405020304" pitchFamily="18" charset="0"/>
              </a:rPr>
              <a:t>Vice President</a:t>
            </a:r>
            <a:r>
              <a:rPr lang="en-US" b="1" dirty="0">
                <a:latin typeface="Arial" panose="020B0604020202020204" pitchFamily="34" charset="0"/>
                <a:ea typeface="Calibri" panose="020F0502020204030204" pitchFamily="34" charset="0"/>
                <a:cs typeface="Times New Roman" panose="02020603050405020304" pitchFamily="18" charset="0"/>
              </a:rPr>
              <a:t>, SE Heights Neighborhood Association</a:t>
            </a:r>
          </a:p>
          <a:p>
            <a:pPr marL="0" marR="0" algn="ctr">
              <a:lnSpc>
                <a:spcPct val="107000"/>
              </a:lnSpc>
              <a:spcBef>
                <a:spcPts val="0"/>
              </a:spcBef>
              <a:spcAft>
                <a:spcPts val="0"/>
              </a:spcAft>
            </a:pPr>
            <a:r>
              <a:rPr lang="en-US" b="1" dirty="0">
                <a:latin typeface="Arial" panose="020B0604020202020204" pitchFamily="34" charset="0"/>
                <a:ea typeface="Calibri" panose="020F0502020204030204" pitchFamily="34" charset="0"/>
                <a:cs typeface="Times New Roman" panose="02020603050405020304" pitchFamily="18" charset="0"/>
              </a:rPr>
              <a:t>President, District 6 Coalition</a:t>
            </a:r>
            <a:endParaRPr lang="en-US"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639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BEBF-CFC1-455C-B0E7-B9CD8BDC5C48}"/>
              </a:ext>
            </a:extLst>
          </p:cNvPr>
          <p:cNvSpPr>
            <a:spLocks noGrp="1"/>
          </p:cNvSpPr>
          <p:nvPr>
            <p:ph type="title"/>
          </p:nvPr>
        </p:nvSpPr>
        <p:spPr/>
        <p:txBody>
          <a:bodyPr/>
          <a:lstStyle/>
          <a:p>
            <a:r>
              <a:rPr lang="en-US" dirty="0"/>
              <a:t>Agenda</a:t>
            </a:r>
          </a:p>
        </p:txBody>
      </p:sp>
      <p:sp>
        <p:nvSpPr>
          <p:cNvPr id="3" name="TextBox 2">
            <a:extLst>
              <a:ext uri="{FF2B5EF4-FFF2-40B4-BE49-F238E27FC236}">
                <a16:creationId xmlns:a16="http://schemas.microsoft.com/office/drawing/2014/main" id="{E57FF00C-3C89-485B-8C30-B6877DA5319C}"/>
              </a:ext>
            </a:extLst>
          </p:cNvPr>
          <p:cNvSpPr txBox="1"/>
          <p:nvPr/>
        </p:nvSpPr>
        <p:spPr>
          <a:xfrm>
            <a:off x="304800" y="1524000"/>
            <a:ext cx="8534400" cy="4678204"/>
          </a:xfrm>
          <a:prstGeom prst="rect">
            <a:avLst/>
          </a:prstGeom>
          <a:noFill/>
        </p:spPr>
        <p:txBody>
          <a:bodyPr wrap="square" rtlCol="0">
            <a:spAutoFit/>
          </a:bodyPr>
          <a:lstStyle/>
          <a:p>
            <a:r>
              <a:rPr lang="en-US" dirty="0"/>
              <a:t> </a:t>
            </a:r>
          </a:p>
          <a:p>
            <a:r>
              <a:rPr lang="en-US" sz="2800" dirty="0"/>
              <a:t>4:30 p.m.			Welcome</a:t>
            </a:r>
          </a:p>
          <a:p>
            <a:r>
              <a:rPr lang="en-US" sz="2800" dirty="0"/>
              <a:t>4:35 p.m.			Plenary</a:t>
            </a:r>
          </a:p>
          <a:p>
            <a:r>
              <a:rPr lang="en-US" sz="2800" dirty="0"/>
              <a:t>5:00 p.m.			Transition to Breakout Rooms</a:t>
            </a:r>
          </a:p>
          <a:p>
            <a:r>
              <a:rPr lang="en-US" sz="2800" dirty="0"/>
              <a:t>5:10 p.m.			Instructions </a:t>
            </a:r>
          </a:p>
          <a:p>
            <a:r>
              <a:rPr lang="en-US" sz="2800" dirty="0"/>
              <a:t>5:20 p.m.			Session: Safety</a:t>
            </a:r>
          </a:p>
          <a:p>
            <a:r>
              <a:rPr lang="en-US" sz="2800" dirty="0"/>
              <a:t>5:40 p.m.			Session: Entry and Exit</a:t>
            </a:r>
          </a:p>
          <a:p>
            <a:r>
              <a:rPr lang="en-US" sz="2800" dirty="0"/>
              <a:t>6:10 p.m.			Break</a:t>
            </a:r>
          </a:p>
          <a:p>
            <a:r>
              <a:rPr lang="en-US" sz="2800" dirty="0"/>
              <a:t>6:20 p.m.			Session: Overnight Capacity</a:t>
            </a:r>
          </a:p>
          <a:p>
            <a:r>
              <a:rPr lang="en-US" sz="2800" dirty="0"/>
              <a:t>6:50 p.m.			Evaluation and Follow up</a:t>
            </a:r>
          </a:p>
          <a:p>
            <a:r>
              <a:rPr lang="en-US" sz="2800" dirty="0"/>
              <a:t>7:00 p.m.			Adjourns</a:t>
            </a:r>
          </a:p>
        </p:txBody>
      </p:sp>
    </p:spTree>
    <p:extLst>
      <p:ext uri="{BB962C8B-B14F-4D97-AF65-F5344CB8AC3E}">
        <p14:creationId xmlns:p14="http://schemas.microsoft.com/office/powerpoint/2010/main" val="41027310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915400" cy="1143000"/>
          </a:xfrm>
        </p:spPr>
        <p:txBody>
          <a:bodyPr/>
          <a:lstStyle/>
          <a:p>
            <a:pPr algn="ctr"/>
            <a:r>
              <a:rPr lang="en-US" dirty="0"/>
              <a:t>Today’s Objectives</a:t>
            </a:r>
          </a:p>
        </p:txBody>
      </p:sp>
      <p:sp>
        <p:nvSpPr>
          <p:cNvPr id="3" name="Content Placeholder 2"/>
          <p:cNvSpPr>
            <a:spLocks noGrp="1"/>
          </p:cNvSpPr>
          <p:nvPr>
            <p:ph idx="4294967295"/>
          </p:nvPr>
        </p:nvSpPr>
        <p:spPr>
          <a:xfrm>
            <a:off x="0" y="3581400"/>
            <a:ext cx="9144000" cy="2627313"/>
          </a:xfrm>
        </p:spPr>
        <p:txBody>
          <a:bodyPr/>
          <a:lstStyle/>
          <a:p>
            <a:r>
              <a:rPr lang="en-US" dirty="0"/>
              <a:t>Collect input </a:t>
            </a:r>
            <a:r>
              <a:rPr lang="en-US" dirty="0" smtClean="0"/>
              <a:t>on the 3 </a:t>
            </a:r>
            <a:r>
              <a:rPr lang="en-US" dirty="0"/>
              <a:t>core operational </a:t>
            </a:r>
            <a:r>
              <a:rPr lang="en-US" dirty="0" smtClean="0"/>
              <a:t>components identified R-21-141</a:t>
            </a:r>
            <a:r>
              <a:rPr lang="en-US" dirty="0"/>
              <a:t/>
            </a:r>
            <a:br>
              <a:rPr lang="en-US" dirty="0"/>
            </a:br>
            <a:endParaRPr lang="en-US" dirty="0"/>
          </a:p>
          <a:p>
            <a:r>
              <a:rPr lang="en-US" dirty="0"/>
              <a:t>Health Hub neighbors provide input into key operational elements of the Gibson Health Hub that will inform the Good Neighbor Program</a:t>
            </a:r>
          </a:p>
        </p:txBody>
      </p:sp>
    </p:spTree>
    <p:extLst>
      <p:ext uri="{BB962C8B-B14F-4D97-AF65-F5344CB8AC3E}">
        <p14:creationId xmlns:p14="http://schemas.microsoft.com/office/powerpoint/2010/main" val="25340953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152400"/>
            <a:ext cx="8229600" cy="1143000"/>
          </a:xfrm>
        </p:spPr>
        <p:txBody>
          <a:bodyPr/>
          <a:lstStyle/>
          <a:p>
            <a:r>
              <a:rPr lang="en-US" dirty="0" smtClean="0"/>
              <a:t>R-21-141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843" y="1524000"/>
            <a:ext cx="6629400" cy="5182011"/>
          </a:xfrm>
          <a:prstGeom prst="rect">
            <a:avLst/>
          </a:prstGeom>
        </p:spPr>
      </p:pic>
    </p:spTree>
    <p:extLst>
      <p:ext uri="{BB962C8B-B14F-4D97-AF65-F5344CB8AC3E}">
        <p14:creationId xmlns:p14="http://schemas.microsoft.com/office/powerpoint/2010/main" val="26453647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7F8773-2723-408E-8E59-2F3046BF5F8B}"/>
              </a:ext>
            </a:extLst>
          </p:cNvPr>
          <p:cNvSpPr>
            <a:spLocks noGrp="1"/>
          </p:cNvSpPr>
          <p:nvPr>
            <p:ph type="title"/>
          </p:nvPr>
        </p:nvSpPr>
        <p:spPr>
          <a:xfrm>
            <a:off x="457200" y="476953"/>
            <a:ext cx="8229600" cy="1143000"/>
          </a:xfrm>
        </p:spPr>
        <p:txBody>
          <a:bodyPr/>
          <a:lstStyle/>
          <a:p>
            <a:r>
              <a:rPr lang="en-US" dirty="0" smtClean="0"/>
              <a:t>Gibson Health hub</a:t>
            </a:r>
            <a:endParaRPr lang="en-US" dirty="0"/>
          </a:p>
        </p:txBody>
      </p:sp>
      <p:pic>
        <p:nvPicPr>
          <p:cNvPr id="4" name="Content Placeholder 11">
            <a:extLst>
              <a:ext uri="{FF2B5EF4-FFF2-40B4-BE49-F238E27FC236}">
                <a16:creationId xmlns:a16="http://schemas.microsoft.com/office/drawing/2014/main" id="{CE7C0FF3-A73F-4F07-B3D3-98EC4345A6FC}"/>
              </a:ext>
            </a:extLst>
          </p:cNvPr>
          <p:cNvPicPr>
            <a:picLocks noGrp="1" noChangeAspect="1"/>
          </p:cNvPicPr>
          <p:nvPr>
            <p:ph idx="1"/>
          </p:nvPr>
        </p:nvPicPr>
        <p:blipFill>
          <a:blip r:embed="rId3"/>
          <a:stretch>
            <a:fillRect/>
          </a:stretch>
        </p:blipFill>
        <p:spPr>
          <a:xfrm>
            <a:off x="260838" y="2373131"/>
            <a:ext cx="4587387" cy="2568937"/>
          </a:xfrm>
        </p:spPr>
      </p:pic>
      <p:pic>
        <p:nvPicPr>
          <p:cNvPr id="5" name="Picture 4">
            <a:extLst>
              <a:ext uri="{FF2B5EF4-FFF2-40B4-BE49-F238E27FC236}">
                <a16:creationId xmlns:a16="http://schemas.microsoft.com/office/drawing/2014/main" id="{3274465A-51D7-44C8-9F9C-E8CF4DE8BCD7}"/>
              </a:ext>
            </a:extLst>
          </p:cNvPr>
          <p:cNvPicPr>
            <a:picLocks noChangeAspect="1"/>
          </p:cNvPicPr>
          <p:nvPr/>
        </p:nvPicPr>
        <p:blipFill>
          <a:blip r:embed="rId4"/>
          <a:stretch>
            <a:fillRect/>
          </a:stretch>
        </p:blipFill>
        <p:spPr>
          <a:xfrm>
            <a:off x="4114800" y="3657599"/>
            <a:ext cx="4572000" cy="2873593"/>
          </a:xfrm>
          <a:prstGeom prst="rect">
            <a:avLst/>
          </a:prstGeom>
        </p:spPr>
      </p:pic>
    </p:spTree>
    <p:extLst>
      <p:ext uri="{BB962C8B-B14F-4D97-AF65-F5344CB8AC3E}">
        <p14:creationId xmlns:p14="http://schemas.microsoft.com/office/powerpoint/2010/main" val="339097851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0759-AD58-4281-B44C-37D0DBCDEB7E}"/>
              </a:ext>
            </a:extLst>
          </p:cNvPr>
          <p:cNvSpPr>
            <a:spLocks noGrp="1"/>
          </p:cNvSpPr>
          <p:nvPr>
            <p:ph type="title"/>
          </p:nvPr>
        </p:nvSpPr>
        <p:spPr/>
        <p:txBody>
          <a:bodyPr/>
          <a:lstStyle/>
          <a:p>
            <a:r>
              <a:rPr lang="en-US" dirty="0" smtClean="0"/>
              <a:t/>
            </a:r>
            <a:br>
              <a:rPr lang="en-US" dirty="0" smtClean="0"/>
            </a:br>
            <a:r>
              <a:rPr lang="en-US" dirty="0" smtClean="0"/>
              <a:t>Gibson health hub Vision</a:t>
            </a:r>
            <a:endParaRPr lang="en-US" dirty="0"/>
          </a:p>
        </p:txBody>
      </p:sp>
      <p:sp>
        <p:nvSpPr>
          <p:cNvPr id="8" name="TextBox 7">
            <a:extLst>
              <a:ext uri="{FF2B5EF4-FFF2-40B4-BE49-F238E27FC236}">
                <a16:creationId xmlns:a16="http://schemas.microsoft.com/office/drawing/2014/main" id="{F9F39151-BFD5-4631-B11A-51934CAE6A84}"/>
              </a:ext>
            </a:extLst>
          </p:cNvPr>
          <p:cNvSpPr txBox="1"/>
          <p:nvPr/>
        </p:nvSpPr>
        <p:spPr>
          <a:xfrm>
            <a:off x="609600" y="4572000"/>
            <a:ext cx="7924800" cy="1905000"/>
          </a:xfrm>
          <a:prstGeom prst="rect">
            <a:avLst/>
          </a:prstGeom>
          <a:noFill/>
        </p:spPr>
        <p:txBody>
          <a:bodyPr wrap="square" rtlCol="0">
            <a:spAutoFit/>
          </a:bodyPr>
          <a:lstStyle/>
          <a:p>
            <a:endParaRPr lang="en-US" dirty="0"/>
          </a:p>
        </p:txBody>
      </p:sp>
      <p:sp>
        <p:nvSpPr>
          <p:cNvPr id="3" name="TextBox 2"/>
          <p:cNvSpPr txBox="1"/>
          <p:nvPr/>
        </p:nvSpPr>
        <p:spPr>
          <a:xfrm>
            <a:off x="800100" y="2071489"/>
            <a:ext cx="7543800" cy="4308872"/>
          </a:xfrm>
          <a:prstGeom prst="rect">
            <a:avLst/>
          </a:prstGeom>
          <a:noFill/>
        </p:spPr>
        <p:txBody>
          <a:bodyPr wrap="square" rtlCol="0">
            <a:spAutoFit/>
          </a:bodyPr>
          <a:lstStyle/>
          <a:p>
            <a:pPr algn="ctr"/>
            <a:endParaRPr lang="en-US" sz="3200" b="1" dirty="0" smtClean="0"/>
          </a:p>
          <a:p>
            <a:pPr algn="ctr"/>
            <a:r>
              <a:rPr lang="en-US" sz="3200" b="1" dirty="0" smtClean="0"/>
              <a:t>To </a:t>
            </a:r>
            <a:r>
              <a:rPr lang="en-US" sz="3200" b="1" dirty="0"/>
              <a:t>provide health services to the surrounding </a:t>
            </a:r>
            <a:r>
              <a:rPr lang="en-US" sz="3200" b="1" dirty="0" smtClean="0"/>
              <a:t>community that promote healing and recovery, </a:t>
            </a:r>
            <a:r>
              <a:rPr lang="en-US" sz="3200" b="1" dirty="0"/>
              <a:t>including but not limited to primary </a:t>
            </a:r>
            <a:r>
              <a:rPr lang="en-US" sz="3200" b="1" dirty="0" smtClean="0"/>
              <a:t>care services, inpatient treatment, behavioral </a:t>
            </a:r>
            <a:r>
              <a:rPr lang="en-US" sz="3200" b="1" dirty="0"/>
              <a:t>health </a:t>
            </a:r>
            <a:r>
              <a:rPr lang="en-US" sz="3200" b="1" dirty="0" smtClean="0"/>
              <a:t>services, and shelter and services for people without homes.</a:t>
            </a:r>
            <a:endParaRPr lang="en-US" sz="3200" b="1" dirty="0"/>
          </a:p>
          <a:p>
            <a:endParaRPr lang="en-US" dirty="0"/>
          </a:p>
        </p:txBody>
      </p:sp>
    </p:spTree>
    <p:extLst>
      <p:ext uri="{BB962C8B-B14F-4D97-AF65-F5344CB8AC3E}">
        <p14:creationId xmlns:p14="http://schemas.microsoft.com/office/powerpoint/2010/main" val="8097701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NE ABQ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teway Center presentation draft 12-13-19" id="{C3FE4F5C-0C15-4C6A-A437-5579CA7ABFD6}" vid="{D7BEE50B-167F-4C8A-9B1E-472FD8614571}"/>
    </a:ext>
  </a:extLst>
</a:theme>
</file>

<file path=ppt/theme/theme2.xml><?xml version="1.0" encoding="utf-8"?>
<a:theme xmlns:a="http://schemas.openxmlformats.org/drawingml/2006/main" name="1_ONE ABQ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70B4F82-47A4-4BD7-A316-A36B5189DC42}" vid="{8E965DDA-53B9-49D2-BF5C-AC54A68B0E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Gateway Center presentation draft 12-13-19</Template>
  <TotalTime>11945</TotalTime>
  <Words>2102</Words>
  <Application>Microsoft Office PowerPoint</Application>
  <PresentationFormat>On-screen Show (4:3)</PresentationFormat>
  <Paragraphs>217</Paragraphs>
  <Slides>23</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Times New Roman</vt:lpstr>
      <vt:lpstr>Wingdings</vt:lpstr>
      <vt:lpstr>ONE ABQ PPT</vt:lpstr>
      <vt:lpstr>1_ONE ABQ PPT</vt:lpstr>
      <vt:lpstr>Gibson Health Hub</vt:lpstr>
      <vt:lpstr>PowerPoint Presentation</vt:lpstr>
      <vt:lpstr>PowerPoint Presentation</vt:lpstr>
      <vt:lpstr>PowerPoint Presentation</vt:lpstr>
      <vt:lpstr>Agenda</vt:lpstr>
      <vt:lpstr>Today’s Objectives</vt:lpstr>
      <vt:lpstr>R-21-141</vt:lpstr>
      <vt:lpstr>Gibson Health hub</vt:lpstr>
      <vt:lpstr> Gibson health hub Vision</vt:lpstr>
      <vt:lpstr> Current Tenants at Gibson health hub</vt:lpstr>
      <vt:lpstr>The history Enrique’s Story</vt:lpstr>
      <vt:lpstr>Homelessness &amp; health</vt:lpstr>
      <vt:lpstr>Homelessness &amp; health</vt:lpstr>
      <vt:lpstr>Medical respite at Gibson Health Hub</vt:lpstr>
      <vt:lpstr>The gateway at Gibson health hub </vt:lpstr>
      <vt:lpstr>The gateway center</vt:lpstr>
      <vt:lpstr>The gateway at Gibson health hub</vt:lpstr>
      <vt:lpstr>Cammie’s story</vt:lpstr>
      <vt:lpstr>Gateway Center at Gibson Health Hub - Operational components</vt:lpstr>
      <vt:lpstr>Community outreach</vt:lpstr>
      <vt:lpstr>What’s Next</vt:lpstr>
      <vt:lpstr>Break outs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Gateway Center</dc:title>
  <dc:creator>Huval, Lisa L.</dc:creator>
  <cp:lastModifiedBy>Huval, Lisa L.</cp:lastModifiedBy>
  <cp:revision>191</cp:revision>
  <cp:lastPrinted>2019-12-13T19:30:45Z</cp:lastPrinted>
  <dcterms:created xsi:type="dcterms:W3CDTF">2019-12-13T21:04:58Z</dcterms:created>
  <dcterms:modified xsi:type="dcterms:W3CDTF">2021-06-10T21:49:37Z</dcterms:modified>
</cp:coreProperties>
</file>