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973888" cy="9236075"/>
  <p:embeddedFontLst>
    <p:embeddedFont>
      <p:font typeface="Domine" panose="020B0604020202020204" charset="0"/>
      <p:regular r:id="rId31"/>
      <p:bold r:id="rId32"/>
    </p:embeddedFont>
    <p:embeddedFont>
      <p:font typeface="Calibri" panose="020F0502020204030204" pitchFamily="34" charset="0"/>
      <p:regular r:id="rId33"/>
      <p:bold r:id="rId34"/>
      <p:italic r:id="rId35"/>
      <p:boldItalic r:id="rId36"/>
    </p:embeddedFont>
    <p:embeddedFont>
      <p:font typeface="Cantata One" panose="02060503070700060704" charset="0"/>
      <p:regular r:id="rId37"/>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C011891-D5CC-4891-BE4D-354B8FC5C18D}">
  <a:tblStyle styleId="{AC011891-D5CC-4891-BE4D-354B8FC5C18D}" styleName="Table_0"/>
  <a:tblStyle styleId="{6FF81635-BF3C-4BE4-B2E4-B1F497B45090}"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DEEE8"/>
          </a:solidFill>
        </a:fill>
      </a:tcStyle>
    </a:wholeTbl>
    <a:band1H>
      <a:tcStyle>
        <a:tcBdr/>
        <a:fill>
          <a:solidFill>
            <a:srgbClr val="FCDCCE"/>
          </a:solidFill>
        </a:fill>
      </a:tcStyle>
    </a:band1H>
    <a:band1V>
      <a:tcStyle>
        <a:tcBdr/>
        <a:fill>
          <a:solidFill>
            <a:srgbClr val="FCDCCE"/>
          </a:solidFill>
        </a:fill>
      </a:tcStyle>
    </a:band1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6"/>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6"/>
          </a:solidFill>
        </a:fill>
      </a:tcStyle>
    </a:firstRow>
  </a:tblStyle>
  <a:tblStyle styleId="{B20D5882-B7BB-4E3F-B4D3-428D2D76BAB3}" styleName="Table_2"/>
  <a:tblStyle styleId="{BFF555C0-8B7B-4306-91B9-8E34867D24ED}" styleName="Table_3"/>
  <a:tblStyle styleId="{1310FD52-106B-48CB-BFB2-C778616BB77D}" styleName="Table_4"/>
  <a:tblStyle styleId="{87FC07E2-EA0C-4405-821E-42B90F7669C6}" styleName="Table_5">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4E8E8"/>
          </a:solidFill>
        </a:fill>
      </a:tcStyle>
    </a:wholeTbl>
    <a:band1H>
      <a:tcStyle>
        <a:tcBdr/>
        <a:fill>
          <a:solidFill>
            <a:srgbClr val="E8CFCF"/>
          </a:solidFill>
        </a:fill>
      </a:tcStyle>
    </a:band1H>
    <a:band1V>
      <a:tcStyle>
        <a:tcBdr/>
        <a:fill>
          <a:solidFill>
            <a:srgbClr val="E8CFCF"/>
          </a:solidFill>
        </a:fill>
      </a:tcStyle>
    </a:band1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2"/>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2"/>
          </a:solidFill>
        </a:fill>
      </a:tcStyle>
    </a:firstRow>
  </a:tblStyle>
  <a:tblStyle styleId="{5276A9FE-C670-42E5-A688-BB3298C7C4CA}" styleName="Table_6"/>
  <a:tblStyle styleId="{7397B3EF-C848-437B-B22E-D0DEA17903D0}" styleName="Table_7"/>
  <a:tblStyle styleId="{55EC9B53-B9FF-4EC8-B9CD-25D9B0E16D39}" styleName="Table_8"/>
  <a:tblStyle styleId="{1744EB34-D57D-4521-A29F-05D5B70D6433}" styleName="Table_9"/>
  <a:tblStyle styleId="{A8A0069E-D009-4390-9809-0B9568D6D2C8}" styleName="Table_10"/>
  <a:tblStyle styleId="{7660D09A-5AE5-4EDC-BF1C-68C1A2AF31B6}" styleName="Table_11"/>
  <a:tblStyle styleId="{2A2E5492-9942-4338-A056-871DD9678613}" styleName="Table_12">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D8F91BF3-3895-4E61-B684-2766A70F1E9F}" styleName="Table_13"/>
  <a:tblStyle styleId="{32D4AB98-59A8-40DD-9989-ECA87950A679}" styleName="Table_14"/>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92"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022017" cy="461804"/>
          </a:xfrm>
          <a:prstGeom prst="rect">
            <a:avLst/>
          </a:prstGeom>
          <a:noFill/>
          <a:ln>
            <a:noFill/>
          </a:ln>
        </p:spPr>
        <p:txBody>
          <a:bodyPr lIns="92604" tIns="92604" rIns="92604" bIns="92604"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63098" marR="0" indent="0" algn="l" rtl="0">
              <a:spcBef>
                <a:spcPts val="0"/>
              </a:spcBef>
              <a:defRPr sz="1800" b="0" i="0" u="none" strike="noStrike" cap="none" baseline="0">
                <a:solidFill>
                  <a:schemeClr val="dk1"/>
                </a:solidFill>
                <a:latin typeface="Calibri"/>
                <a:ea typeface="Calibri"/>
                <a:cs typeface="Calibri"/>
                <a:sym typeface="Calibri"/>
              </a:defRPr>
            </a:lvl2pPr>
            <a:lvl3pPr marL="926196" marR="0" indent="0" algn="l" rtl="0">
              <a:spcBef>
                <a:spcPts val="0"/>
              </a:spcBef>
              <a:defRPr sz="1800" b="0" i="0" u="none" strike="noStrike" cap="none" baseline="0">
                <a:solidFill>
                  <a:schemeClr val="dk1"/>
                </a:solidFill>
                <a:latin typeface="Calibri"/>
                <a:ea typeface="Calibri"/>
                <a:cs typeface="Calibri"/>
                <a:sym typeface="Calibri"/>
              </a:defRPr>
            </a:lvl3pPr>
            <a:lvl4pPr marL="1389294" marR="0" indent="0" algn="l" rtl="0">
              <a:spcBef>
                <a:spcPts val="0"/>
              </a:spcBef>
              <a:defRPr sz="1800" b="0" i="0" u="none" strike="noStrike" cap="none" baseline="0">
                <a:solidFill>
                  <a:schemeClr val="dk1"/>
                </a:solidFill>
                <a:latin typeface="Calibri"/>
                <a:ea typeface="Calibri"/>
                <a:cs typeface="Calibri"/>
                <a:sym typeface="Calibri"/>
              </a:defRPr>
            </a:lvl4pPr>
            <a:lvl5pPr marL="1852392" marR="0" indent="0" algn="l" rtl="0">
              <a:spcBef>
                <a:spcPts val="0"/>
              </a:spcBef>
              <a:defRPr sz="1800" b="0" i="0" u="none" strike="noStrike" cap="none" baseline="0">
                <a:solidFill>
                  <a:schemeClr val="dk1"/>
                </a:solidFill>
                <a:latin typeface="Calibri"/>
                <a:ea typeface="Calibri"/>
                <a:cs typeface="Calibri"/>
                <a:sym typeface="Calibri"/>
              </a:defRPr>
            </a:lvl5pPr>
            <a:lvl6pPr marL="2315489" marR="0" indent="0" algn="l" rtl="0">
              <a:spcBef>
                <a:spcPts val="0"/>
              </a:spcBef>
              <a:defRPr sz="1800" b="0" i="0" u="none" strike="noStrike" cap="none" baseline="0">
                <a:solidFill>
                  <a:schemeClr val="dk1"/>
                </a:solidFill>
                <a:latin typeface="Calibri"/>
                <a:ea typeface="Calibri"/>
                <a:cs typeface="Calibri"/>
                <a:sym typeface="Calibri"/>
              </a:defRPr>
            </a:lvl6pPr>
            <a:lvl7pPr marL="2778587" marR="0" indent="0" algn="l" rtl="0">
              <a:spcBef>
                <a:spcPts val="0"/>
              </a:spcBef>
              <a:defRPr sz="1800" b="0" i="0" u="none" strike="noStrike" cap="none" baseline="0">
                <a:solidFill>
                  <a:schemeClr val="dk1"/>
                </a:solidFill>
                <a:latin typeface="Calibri"/>
                <a:ea typeface="Calibri"/>
                <a:cs typeface="Calibri"/>
                <a:sym typeface="Calibri"/>
              </a:defRPr>
            </a:lvl7pPr>
            <a:lvl8pPr marL="3241685" marR="0" indent="0" algn="l" rtl="0">
              <a:spcBef>
                <a:spcPts val="0"/>
              </a:spcBef>
              <a:defRPr sz="1800" b="0" i="0" u="none" strike="noStrike" cap="none" baseline="0">
                <a:solidFill>
                  <a:schemeClr val="dk1"/>
                </a:solidFill>
                <a:latin typeface="Calibri"/>
                <a:ea typeface="Calibri"/>
                <a:cs typeface="Calibri"/>
                <a:sym typeface="Calibri"/>
              </a:defRPr>
            </a:lvl8pPr>
            <a:lvl9pPr marL="3704783"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950258" y="0"/>
            <a:ext cx="3022017" cy="461804"/>
          </a:xfrm>
          <a:prstGeom prst="rect">
            <a:avLst/>
          </a:prstGeom>
          <a:noFill/>
          <a:ln>
            <a:noFill/>
          </a:ln>
        </p:spPr>
        <p:txBody>
          <a:bodyPr lIns="92604" tIns="92604" rIns="92604" bIns="92604"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63098" marR="0" indent="0" algn="l" rtl="0">
              <a:spcBef>
                <a:spcPts val="0"/>
              </a:spcBef>
              <a:defRPr sz="1800" b="0" i="0" u="none" strike="noStrike" cap="none" baseline="0">
                <a:solidFill>
                  <a:schemeClr val="dk1"/>
                </a:solidFill>
                <a:latin typeface="Calibri"/>
                <a:ea typeface="Calibri"/>
                <a:cs typeface="Calibri"/>
                <a:sym typeface="Calibri"/>
              </a:defRPr>
            </a:lvl2pPr>
            <a:lvl3pPr marL="926196" marR="0" indent="0" algn="l" rtl="0">
              <a:spcBef>
                <a:spcPts val="0"/>
              </a:spcBef>
              <a:defRPr sz="1800" b="0" i="0" u="none" strike="noStrike" cap="none" baseline="0">
                <a:solidFill>
                  <a:schemeClr val="dk1"/>
                </a:solidFill>
                <a:latin typeface="Calibri"/>
                <a:ea typeface="Calibri"/>
                <a:cs typeface="Calibri"/>
                <a:sym typeface="Calibri"/>
              </a:defRPr>
            </a:lvl3pPr>
            <a:lvl4pPr marL="1389294" marR="0" indent="0" algn="l" rtl="0">
              <a:spcBef>
                <a:spcPts val="0"/>
              </a:spcBef>
              <a:defRPr sz="1800" b="0" i="0" u="none" strike="noStrike" cap="none" baseline="0">
                <a:solidFill>
                  <a:schemeClr val="dk1"/>
                </a:solidFill>
                <a:latin typeface="Calibri"/>
                <a:ea typeface="Calibri"/>
                <a:cs typeface="Calibri"/>
                <a:sym typeface="Calibri"/>
              </a:defRPr>
            </a:lvl4pPr>
            <a:lvl5pPr marL="1852392" marR="0" indent="0" algn="l" rtl="0">
              <a:spcBef>
                <a:spcPts val="0"/>
              </a:spcBef>
              <a:defRPr sz="1800" b="0" i="0" u="none" strike="noStrike" cap="none" baseline="0">
                <a:solidFill>
                  <a:schemeClr val="dk1"/>
                </a:solidFill>
                <a:latin typeface="Calibri"/>
                <a:ea typeface="Calibri"/>
                <a:cs typeface="Calibri"/>
                <a:sym typeface="Calibri"/>
              </a:defRPr>
            </a:lvl5pPr>
            <a:lvl6pPr marL="2315489" marR="0" indent="0" algn="l" rtl="0">
              <a:spcBef>
                <a:spcPts val="0"/>
              </a:spcBef>
              <a:defRPr sz="1800" b="0" i="0" u="none" strike="noStrike" cap="none" baseline="0">
                <a:solidFill>
                  <a:schemeClr val="dk1"/>
                </a:solidFill>
                <a:latin typeface="Calibri"/>
                <a:ea typeface="Calibri"/>
                <a:cs typeface="Calibri"/>
                <a:sym typeface="Calibri"/>
              </a:defRPr>
            </a:lvl6pPr>
            <a:lvl7pPr marL="2778587" marR="0" indent="0" algn="l" rtl="0">
              <a:spcBef>
                <a:spcPts val="0"/>
              </a:spcBef>
              <a:defRPr sz="1800" b="0" i="0" u="none" strike="noStrike" cap="none" baseline="0">
                <a:solidFill>
                  <a:schemeClr val="dk1"/>
                </a:solidFill>
                <a:latin typeface="Calibri"/>
                <a:ea typeface="Calibri"/>
                <a:cs typeface="Calibri"/>
                <a:sym typeface="Calibri"/>
              </a:defRPr>
            </a:lvl7pPr>
            <a:lvl8pPr marL="3241685" marR="0" indent="0" algn="l" rtl="0">
              <a:spcBef>
                <a:spcPts val="0"/>
              </a:spcBef>
              <a:defRPr sz="1800" b="0" i="0" u="none" strike="noStrike" cap="none" baseline="0">
                <a:solidFill>
                  <a:schemeClr val="dk1"/>
                </a:solidFill>
                <a:latin typeface="Calibri"/>
                <a:ea typeface="Calibri"/>
                <a:cs typeface="Calibri"/>
                <a:sym typeface="Calibri"/>
              </a:defRPr>
            </a:lvl8pPr>
            <a:lvl9pPr marL="3704783"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97390" y="4387136"/>
            <a:ext cx="5579109" cy="4156234"/>
          </a:xfrm>
          <a:prstGeom prst="rect">
            <a:avLst/>
          </a:prstGeom>
          <a:noFill/>
          <a:ln>
            <a:noFill/>
          </a:ln>
        </p:spPr>
        <p:txBody>
          <a:bodyPr lIns="92604" tIns="92604" rIns="92604" bIns="92604"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1" y="8772668"/>
            <a:ext cx="3022017" cy="461804"/>
          </a:xfrm>
          <a:prstGeom prst="rect">
            <a:avLst/>
          </a:prstGeom>
          <a:noFill/>
          <a:ln>
            <a:noFill/>
          </a:ln>
        </p:spPr>
        <p:txBody>
          <a:bodyPr lIns="92604" tIns="92604" rIns="92604" bIns="92604"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63098" marR="0" indent="0" algn="l" rtl="0">
              <a:spcBef>
                <a:spcPts val="0"/>
              </a:spcBef>
              <a:defRPr sz="1800" b="0" i="0" u="none" strike="noStrike" cap="none" baseline="0">
                <a:solidFill>
                  <a:schemeClr val="dk1"/>
                </a:solidFill>
                <a:latin typeface="Calibri"/>
                <a:ea typeface="Calibri"/>
                <a:cs typeface="Calibri"/>
                <a:sym typeface="Calibri"/>
              </a:defRPr>
            </a:lvl2pPr>
            <a:lvl3pPr marL="926196" marR="0" indent="0" algn="l" rtl="0">
              <a:spcBef>
                <a:spcPts val="0"/>
              </a:spcBef>
              <a:defRPr sz="1800" b="0" i="0" u="none" strike="noStrike" cap="none" baseline="0">
                <a:solidFill>
                  <a:schemeClr val="dk1"/>
                </a:solidFill>
                <a:latin typeface="Calibri"/>
                <a:ea typeface="Calibri"/>
                <a:cs typeface="Calibri"/>
                <a:sym typeface="Calibri"/>
              </a:defRPr>
            </a:lvl3pPr>
            <a:lvl4pPr marL="1389294" marR="0" indent="0" algn="l" rtl="0">
              <a:spcBef>
                <a:spcPts val="0"/>
              </a:spcBef>
              <a:defRPr sz="1800" b="0" i="0" u="none" strike="noStrike" cap="none" baseline="0">
                <a:solidFill>
                  <a:schemeClr val="dk1"/>
                </a:solidFill>
                <a:latin typeface="Calibri"/>
                <a:ea typeface="Calibri"/>
                <a:cs typeface="Calibri"/>
                <a:sym typeface="Calibri"/>
              </a:defRPr>
            </a:lvl4pPr>
            <a:lvl5pPr marL="1852392" marR="0" indent="0" algn="l" rtl="0">
              <a:spcBef>
                <a:spcPts val="0"/>
              </a:spcBef>
              <a:defRPr sz="1800" b="0" i="0" u="none" strike="noStrike" cap="none" baseline="0">
                <a:solidFill>
                  <a:schemeClr val="dk1"/>
                </a:solidFill>
                <a:latin typeface="Calibri"/>
                <a:ea typeface="Calibri"/>
                <a:cs typeface="Calibri"/>
                <a:sym typeface="Calibri"/>
              </a:defRPr>
            </a:lvl5pPr>
            <a:lvl6pPr marL="2315489" marR="0" indent="0" algn="l" rtl="0">
              <a:spcBef>
                <a:spcPts val="0"/>
              </a:spcBef>
              <a:defRPr sz="1800" b="0" i="0" u="none" strike="noStrike" cap="none" baseline="0">
                <a:solidFill>
                  <a:schemeClr val="dk1"/>
                </a:solidFill>
                <a:latin typeface="Calibri"/>
                <a:ea typeface="Calibri"/>
                <a:cs typeface="Calibri"/>
                <a:sym typeface="Calibri"/>
              </a:defRPr>
            </a:lvl6pPr>
            <a:lvl7pPr marL="2778587" marR="0" indent="0" algn="l" rtl="0">
              <a:spcBef>
                <a:spcPts val="0"/>
              </a:spcBef>
              <a:defRPr sz="1800" b="0" i="0" u="none" strike="noStrike" cap="none" baseline="0">
                <a:solidFill>
                  <a:schemeClr val="dk1"/>
                </a:solidFill>
                <a:latin typeface="Calibri"/>
                <a:ea typeface="Calibri"/>
                <a:cs typeface="Calibri"/>
                <a:sym typeface="Calibri"/>
              </a:defRPr>
            </a:lvl7pPr>
            <a:lvl8pPr marL="3241685" marR="0" indent="0" algn="l" rtl="0">
              <a:spcBef>
                <a:spcPts val="0"/>
              </a:spcBef>
              <a:defRPr sz="1800" b="0" i="0" u="none" strike="noStrike" cap="none" baseline="0">
                <a:solidFill>
                  <a:schemeClr val="dk1"/>
                </a:solidFill>
                <a:latin typeface="Calibri"/>
                <a:ea typeface="Calibri"/>
                <a:cs typeface="Calibri"/>
                <a:sym typeface="Calibri"/>
              </a:defRPr>
            </a:lvl8pPr>
            <a:lvl9pPr marL="3704783"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950258" y="8772668"/>
            <a:ext cx="3022017" cy="461804"/>
          </a:xfrm>
          <a:prstGeom prst="rect">
            <a:avLst/>
          </a:prstGeom>
          <a:noFill/>
          <a:ln>
            <a:noFill/>
          </a:ln>
        </p:spPr>
        <p:txBody>
          <a:bodyPr lIns="92579" tIns="46290" rIns="92579" bIns="46290"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005183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97390" y="4387136"/>
            <a:ext cx="5579109" cy="4156234"/>
          </a:xfrm>
          <a:prstGeom prst="rect">
            <a:avLst/>
          </a:prstGeom>
        </p:spPr>
        <p:txBody>
          <a:bodyPr lIns="92604" tIns="92604" rIns="92604" bIns="92604" anchor="t" anchorCtr="0">
            <a:noAutofit/>
          </a:bodyPr>
          <a:lstStyle/>
          <a:p>
            <a:endParaRPr/>
          </a:p>
        </p:txBody>
      </p:sp>
      <p:sp>
        <p:nvSpPr>
          <p:cNvPr id="101" name="Shape 101"/>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97390" y="4387136"/>
            <a:ext cx="5579109" cy="4156234"/>
          </a:xfrm>
          <a:prstGeom prst="rect">
            <a:avLst/>
          </a:prstGeom>
        </p:spPr>
        <p:txBody>
          <a:bodyPr lIns="92604" tIns="92604" rIns="92604" bIns="92604" anchor="t" anchorCtr="0">
            <a:noAutofit/>
          </a:bodyPr>
          <a:lstStyle/>
          <a:p>
            <a:endParaRPr/>
          </a:p>
        </p:txBody>
      </p:sp>
      <p:sp>
        <p:nvSpPr>
          <p:cNvPr id="180" name="Shape 180"/>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97390" y="4387136"/>
            <a:ext cx="5579109" cy="4156234"/>
          </a:xfrm>
          <a:prstGeom prst="rect">
            <a:avLst/>
          </a:prstGeom>
        </p:spPr>
        <p:txBody>
          <a:bodyPr lIns="92604" tIns="92604" rIns="92604" bIns="92604" anchor="t" anchorCtr="0">
            <a:noAutofit/>
          </a:bodyPr>
          <a:lstStyle/>
          <a:p>
            <a:endParaRPr/>
          </a:p>
        </p:txBody>
      </p:sp>
      <p:sp>
        <p:nvSpPr>
          <p:cNvPr id="187" name="Shape 187"/>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97390" y="4387136"/>
            <a:ext cx="5579109" cy="4156234"/>
          </a:xfrm>
          <a:prstGeom prst="rect">
            <a:avLst/>
          </a:prstGeom>
          <a:noFill/>
          <a:ln>
            <a:noFill/>
          </a:ln>
        </p:spPr>
        <p:txBody>
          <a:bodyPr lIns="92579" tIns="46290" rIns="92579" bIns="46290" anchor="t" anchorCtr="0">
            <a:noAutofit/>
          </a:bodyPr>
          <a:lstStyle/>
          <a:p>
            <a:endParaRPr/>
          </a:p>
        </p:txBody>
      </p:sp>
      <p:sp>
        <p:nvSpPr>
          <p:cNvPr id="194" name="Shape 194"/>
          <p:cNvSpPr txBox="1">
            <a:spLocks noGrp="1"/>
          </p:cNvSpPr>
          <p:nvPr>
            <p:ph type="sldNum" idx="12"/>
          </p:nvPr>
        </p:nvSpPr>
        <p:spPr>
          <a:xfrm>
            <a:off x="3950258" y="8772668"/>
            <a:ext cx="3022017" cy="461804"/>
          </a:xfrm>
          <a:prstGeom prst="rect">
            <a:avLst/>
          </a:prstGeom>
          <a:noFill/>
          <a:ln>
            <a:noFill/>
          </a:ln>
        </p:spPr>
        <p:txBody>
          <a:bodyPr lIns="92579" tIns="46290" rIns="92579" bIns="46290"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97390" y="4387136"/>
            <a:ext cx="5579109" cy="4156234"/>
          </a:xfrm>
          <a:prstGeom prst="rect">
            <a:avLst/>
          </a:prstGeom>
        </p:spPr>
        <p:txBody>
          <a:bodyPr lIns="92604" tIns="92604" rIns="92604" bIns="92604" anchor="t" anchorCtr="0">
            <a:noAutofit/>
          </a:bodyPr>
          <a:lstStyle/>
          <a:p>
            <a:endParaRPr/>
          </a:p>
        </p:txBody>
      </p:sp>
      <p:sp>
        <p:nvSpPr>
          <p:cNvPr id="203" name="Shape 203"/>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97390" y="4387136"/>
            <a:ext cx="5579109" cy="4156234"/>
          </a:xfrm>
          <a:prstGeom prst="rect">
            <a:avLst/>
          </a:prstGeom>
        </p:spPr>
        <p:txBody>
          <a:bodyPr lIns="92604" tIns="92604" rIns="92604" bIns="92604" anchor="t" anchorCtr="0">
            <a:noAutofit/>
          </a:bodyPr>
          <a:lstStyle/>
          <a:p>
            <a:endParaRPr/>
          </a:p>
        </p:txBody>
      </p:sp>
      <p:sp>
        <p:nvSpPr>
          <p:cNvPr id="294" name="Shape 294"/>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00" name="Shape 300"/>
          <p:cNvSpPr txBox="1">
            <a:spLocks noGrp="1"/>
          </p:cNvSpPr>
          <p:nvPr>
            <p:ph type="body" idx="1"/>
          </p:nvPr>
        </p:nvSpPr>
        <p:spPr>
          <a:xfrm>
            <a:off x="697390" y="4387136"/>
            <a:ext cx="5579109" cy="4156234"/>
          </a:xfrm>
          <a:prstGeom prst="rect">
            <a:avLst/>
          </a:prstGeom>
          <a:noFill/>
          <a:ln>
            <a:noFill/>
          </a:ln>
        </p:spPr>
        <p:txBody>
          <a:bodyPr lIns="92579" tIns="46290" rIns="92579" bIns="46290" anchor="t" anchorCtr="0">
            <a:noAutofit/>
          </a:bodyPr>
          <a:lstStyle/>
          <a:p>
            <a:endParaRPr/>
          </a:p>
        </p:txBody>
      </p:sp>
      <p:sp>
        <p:nvSpPr>
          <p:cNvPr id="301" name="Shape 301"/>
          <p:cNvSpPr txBox="1">
            <a:spLocks noGrp="1"/>
          </p:cNvSpPr>
          <p:nvPr>
            <p:ph type="sldNum" idx="12"/>
          </p:nvPr>
        </p:nvSpPr>
        <p:spPr>
          <a:xfrm>
            <a:off x="3950258" y="8772668"/>
            <a:ext cx="3022017" cy="461804"/>
          </a:xfrm>
          <a:prstGeom prst="rect">
            <a:avLst/>
          </a:prstGeom>
          <a:noFill/>
          <a:ln>
            <a:noFill/>
          </a:ln>
        </p:spPr>
        <p:txBody>
          <a:bodyPr lIns="92579" tIns="46290" rIns="92579" bIns="46290"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10" name="Shape 310"/>
          <p:cNvSpPr txBox="1">
            <a:spLocks noGrp="1"/>
          </p:cNvSpPr>
          <p:nvPr>
            <p:ph type="body" idx="1"/>
          </p:nvPr>
        </p:nvSpPr>
        <p:spPr>
          <a:xfrm>
            <a:off x="697390" y="4387136"/>
            <a:ext cx="5579109" cy="4156234"/>
          </a:xfrm>
          <a:prstGeom prst="rect">
            <a:avLst/>
          </a:prstGeom>
          <a:noFill/>
          <a:ln>
            <a:noFill/>
          </a:ln>
        </p:spPr>
        <p:txBody>
          <a:bodyPr lIns="92579" tIns="46290" rIns="92579" bIns="46290" anchor="t" anchorCtr="0">
            <a:noAutofit/>
          </a:bodyPr>
          <a:lstStyle/>
          <a:p>
            <a:endParaRPr/>
          </a:p>
        </p:txBody>
      </p:sp>
      <p:sp>
        <p:nvSpPr>
          <p:cNvPr id="311" name="Shape 311"/>
          <p:cNvSpPr txBox="1">
            <a:spLocks noGrp="1"/>
          </p:cNvSpPr>
          <p:nvPr>
            <p:ph type="sldNum" idx="12"/>
          </p:nvPr>
        </p:nvSpPr>
        <p:spPr>
          <a:xfrm>
            <a:off x="3950258" y="8772668"/>
            <a:ext cx="3022017" cy="461804"/>
          </a:xfrm>
          <a:prstGeom prst="rect">
            <a:avLst/>
          </a:prstGeom>
          <a:noFill/>
          <a:ln>
            <a:noFill/>
          </a:ln>
        </p:spPr>
        <p:txBody>
          <a:bodyPr lIns="92579" tIns="46290" rIns="92579" bIns="46290"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7" name="Shape 317"/>
          <p:cNvSpPr txBox="1">
            <a:spLocks noGrp="1"/>
          </p:cNvSpPr>
          <p:nvPr>
            <p:ph type="body" idx="1"/>
          </p:nvPr>
        </p:nvSpPr>
        <p:spPr>
          <a:xfrm>
            <a:off x="697390" y="4387136"/>
            <a:ext cx="5579109" cy="4156234"/>
          </a:xfrm>
          <a:prstGeom prst="rect">
            <a:avLst/>
          </a:prstGeom>
          <a:noFill/>
          <a:ln>
            <a:noFill/>
          </a:ln>
        </p:spPr>
        <p:txBody>
          <a:bodyPr lIns="92579" tIns="46290" rIns="92579" bIns="46290" anchor="t" anchorCtr="0">
            <a:noAutofit/>
          </a:bodyPr>
          <a:lstStyle/>
          <a:p>
            <a:endParaRPr/>
          </a:p>
        </p:txBody>
      </p:sp>
      <p:sp>
        <p:nvSpPr>
          <p:cNvPr id="318" name="Shape 318"/>
          <p:cNvSpPr txBox="1">
            <a:spLocks noGrp="1"/>
          </p:cNvSpPr>
          <p:nvPr>
            <p:ph type="sldNum" idx="12"/>
          </p:nvPr>
        </p:nvSpPr>
        <p:spPr>
          <a:xfrm>
            <a:off x="3950258" y="8772668"/>
            <a:ext cx="3022017" cy="461804"/>
          </a:xfrm>
          <a:prstGeom prst="rect">
            <a:avLst/>
          </a:prstGeom>
          <a:noFill/>
          <a:ln>
            <a:noFill/>
          </a:ln>
        </p:spPr>
        <p:txBody>
          <a:bodyPr lIns="92579" tIns="46290" rIns="92579" bIns="46290"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97390" y="4387136"/>
            <a:ext cx="5579109" cy="4156234"/>
          </a:xfrm>
          <a:prstGeom prst="rect">
            <a:avLst/>
          </a:prstGeom>
        </p:spPr>
        <p:txBody>
          <a:bodyPr lIns="92604" tIns="92604" rIns="92604" bIns="92604" anchor="t" anchorCtr="0">
            <a:noAutofit/>
          </a:bodyPr>
          <a:lstStyle/>
          <a:p>
            <a:endParaRPr/>
          </a:p>
        </p:txBody>
      </p:sp>
      <p:sp>
        <p:nvSpPr>
          <p:cNvPr id="324" name="Shape 324"/>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97390" y="4387136"/>
            <a:ext cx="5579109" cy="4156234"/>
          </a:xfrm>
          <a:prstGeom prst="rect">
            <a:avLst/>
          </a:prstGeom>
        </p:spPr>
        <p:txBody>
          <a:bodyPr lIns="92604" tIns="92604" rIns="92604" bIns="92604" anchor="t" anchorCtr="0">
            <a:noAutofit/>
          </a:bodyPr>
          <a:lstStyle/>
          <a:p>
            <a:endParaRPr/>
          </a:p>
        </p:txBody>
      </p:sp>
      <p:sp>
        <p:nvSpPr>
          <p:cNvPr id="330" name="Shape 330"/>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2" name="Shape 112"/>
          <p:cNvSpPr txBox="1">
            <a:spLocks noGrp="1"/>
          </p:cNvSpPr>
          <p:nvPr>
            <p:ph type="body" idx="1"/>
          </p:nvPr>
        </p:nvSpPr>
        <p:spPr>
          <a:xfrm>
            <a:off x="697390" y="4387136"/>
            <a:ext cx="5579109" cy="4156234"/>
          </a:xfrm>
          <a:prstGeom prst="rect">
            <a:avLst/>
          </a:prstGeom>
          <a:noFill/>
          <a:ln>
            <a:noFill/>
          </a:ln>
        </p:spPr>
        <p:txBody>
          <a:bodyPr lIns="92579" tIns="46290" rIns="92579" bIns="46290" anchor="t" anchorCtr="0">
            <a:noAutofit/>
          </a:bodyPr>
          <a:lstStyle/>
          <a:p>
            <a:endParaRPr/>
          </a:p>
        </p:txBody>
      </p:sp>
      <p:sp>
        <p:nvSpPr>
          <p:cNvPr id="113" name="Shape 113"/>
          <p:cNvSpPr txBox="1">
            <a:spLocks noGrp="1"/>
          </p:cNvSpPr>
          <p:nvPr>
            <p:ph type="sldNum" idx="12"/>
          </p:nvPr>
        </p:nvSpPr>
        <p:spPr>
          <a:xfrm>
            <a:off x="3950258" y="8772668"/>
            <a:ext cx="3022017" cy="461804"/>
          </a:xfrm>
          <a:prstGeom prst="rect">
            <a:avLst/>
          </a:prstGeom>
          <a:noFill/>
          <a:ln>
            <a:noFill/>
          </a:ln>
        </p:spPr>
        <p:txBody>
          <a:bodyPr lIns="92579" tIns="46290" rIns="92579" bIns="46290"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97390" y="4387136"/>
            <a:ext cx="5579109" cy="4156234"/>
          </a:xfrm>
          <a:prstGeom prst="rect">
            <a:avLst/>
          </a:prstGeom>
        </p:spPr>
        <p:txBody>
          <a:bodyPr lIns="92604" tIns="92604" rIns="92604" bIns="92604" anchor="t" anchorCtr="0">
            <a:noAutofit/>
          </a:bodyPr>
          <a:lstStyle/>
          <a:p>
            <a:endParaRPr dirty="0"/>
          </a:p>
        </p:txBody>
      </p:sp>
      <p:sp>
        <p:nvSpPr>
          <p:cNvPr id="337" name="Shape 337"/>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3" name="Shape 343"/>
          <p:cNvSpPr txBox="1">
            <a:spLocks noGrp="1"/>
          </p:cNvSpPr>
          <p:nvPr>
            <p:ph type="body" idx="1"/>
          </p:nvPr>
        </p:nvSpPr>
        <p:spPr>
          <a:xfrm>
            <a:off x="697390" y="4387136"/>
            <a:ext cx="5579109" cy="4156234"/>
          </a:xfrm>
          <a:prstGeom prst="rect">
            <a:avLst/>
          </a:prstGeom>
          <a:noFill/>
          <a:ln>
            <a:noFill/>
          </a:ln>
        </p:spPr>
        <p:txBody>
          <a:bodyPr lIns="92579" tIns="46290" rIns="92579" bIns="46290" anchor="t" anchorCtr="0">
            <a:noAutofit/>
          </a:bodyPr>
          <a:lstStyle/>
          <a:p>
            <a:endParaRPr/>
          </a:p>
        </p:txBody>
      </p:sp>
      <p:sp>
        <p:nvSpPr>
          <p:cNvPr id="344" name="Shape 344"/>
          <p:cNvSpPr txBox="1">
            <a:spLocks noGrp="1"/>
          </p:cNvSpPr>
          <p:nvPr>
            <p:ph type="sldNum" idx="12"/>
          </p:nvPr>
        </p:nvSpPr>
        <p:spPr>
          <a:xfrm>
            <a:off x="3950258" y="8772668"/>
            <a:ext cx="3022017" cy="461804"/>
          </a:xfrm>
          <a:prstGeom prst="rect">
            <a:avLst/>
          </a:prstGeom>
          <a:noFill/>
          <a:ln>
            <a:noFill/>
          </a:ln>
        </p:spPr>
        <p:txBody>
          <a:bodyPr lIns="92579" tIns="46290" rIns="92579" bIns="46290"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97390" y="4387136"/>
            <a:ext cx="5579109" cy="4156234"/>
          </a:xfrm>
          <a:prstGeom prst="rect">
            <a:avLst/>
          </a:prstGeom>
        </p:spPr>
        <p:txBody>
          <a:bodyPr lIns="92604" tIns="92604" rIns="92604" bIns="92604" anchor="t" anchorCtr="0">
            <a:noAutofit/>
          </a:bodyPr>
          <a:lstStyle/>
          <a:p>
            <a:endParaRPr/>
          </a:p>
        </p:txBody>
      </p:sp>
      <p:sp>
        <p:nvSpPr>
          <p:cNvPr id="350" name="Shape 350"/>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97390" y="4387136"/>
            <a:ext cx="5579109" cy="4156234"/>
          </a:xfrm>
          <a:prstGeom prst="rect">
            <a:avLst/>
          </a:prstGeom>
        </p:spPr>
        <p:txBody>
          <a:bodyPr lIns="92604" tIns="92604" rIns="92604" bIns="92604" anchor="t" anchorCtr="0">
            <a:noAutofit/>
          </a:bodyPr>
          <a:lstStyle/>
          <a:p>
            <a:endParaRPr/>
          </a:p>
        </p:txBody>
      </p:sp>
      <p:sp>
        <p:nvSpPr>
          <p:cNvPr id="356" name="Shape 356"/>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97390" y="4387136"/>
            <a:ext cx="5579109" cy="4156234"/>
          </a:xfrm>
          <a:prstGeom prst="rect">
            <a:avLst/>
          </a:prstGeom>
        </p:spPr>
        <p:txBody>
          <a:bodyPr lIns="92604" tIns="92604" rIns="92604" bIns="92604" anchor="t" anchorCtr="0">
            <a:noAutofit/>
          </a:bodyPr>
          <a:lstStyle/>
          <a:p>
            <a:endParaRPr/>
          </a:p>
        </p:txBody>
      </p:sp>
      <p:sp>
        <p:nvSpPr>
          <p:cNvPr id="363" name="Shape 363"/>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97390" y="4387136"/>
            <a:ext cx="5579109" cy="4156234"/>
          </a:xfrm>
          <a:prstGeom prst="rect">
            <a:avLst/>
          </a:prstGeom>
        </p:spPr>
        <p:txBody>
          <a:bodyPr lIns="92604" tIns="92604" rIns="92604" bIns="92604" anchor="t" anchorCtr="0">
            <a:noAutofit/>
          </a:bodyPr>
          <a:lstStyle/>
          <a:p>
            <a:endParaRPr/>
          </a:p>
        </p:txBody>
      </p:sp>
      <p:sp>
        <p:nvSpPr>
          <p:cNvPr id="369" name="Shape 369"/>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97390" y="4387136"/>
            <a:ext cx="5579109" cy="4156234"/>
          </a:xfrm>
          <a:prstGeom prst="rect">
            <a:avLst/>
          </a:prstGeom>
        </p:spPr>
        <p:txBody>
          <a:bodyPr lIns="92604" tIns="92604" rIns="92604" bIns="92604" anchor="t" anchorCtr="0">
            <a:noAutofit/>
          </a:bodyPr>
          <a:lstStyle/>
          <a:p>
            <a:endParaRPr/>
          </a:p>
        </p:txBody>
      </p:sp>
      <p:sp>
        <p:nvSpPr>
          <p:cNvPr id="377" name="Shape 377"/>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97390" y="4387136"/>
            <a:ext cx="5579109" cy="4156234"/>
          </a:xfrm>
          <a:prstGeom prst="rect">
            <a:avLst/>
          </a:prstGeom>
        </p:spPr>
        <p:txBody>
          <a:bodyPr lIns="92604" tIns="92604" rIns="92604" bIns="92604" anchor="t" anchorCtr="0">
            <a:noAutofit/>
          </a:bodyPr>
          <a:lstStyle/>
          <a:p>
            <a:endParaRPr/>
          </a:p>
        </p:txBody>
      </p:sp>
      <p:sp>
        <p:nvSpPr>
          <p:cNvPr id="386" name="Shape 386"/>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97390" y="4387136"/>
            <a:ext cx="5579109" cy="4156234"/>
          </a:xfrm>
          <a:prstGeom prst="rect">
            <a:avLst/>
          </a:prstGeom>
        </p:spPr>
        <p:txBody>
          <a:bodyPr lIns="92604" tIns="92604" rIns="92604" bIns="92604" anchor="t" anchorCtr="0">
            <a:noAutofit/>
          </a:bodyPr>
          <a:lstStyle/>
          <a:p>
            <a:endParaRPr/>
          </a:p>
        </p:txBody>
      </p:sp>
      <p:sp>
        <p:nvSpPr>
          <p:cNvPr id="124" name="Shape 124"/>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97390" y="4387136"/>
            <a:ext cx="5579109" cy="4156234"/>
          </a:xfrm>
          <a:prstGeom prst="rect">
            <a:avLst/>
          </a:prstGeom>
        </p:spPr>
        <p:txBody>
          <a:bodyPr lIns="92604" tIns="92604" rIns="92604" bIns="92604" anchor="t" anchorCtr="0">
            <a:noAutofit/>
          </a:bodyPr>
          <a:lstStyle/>
          <a:p>
            <a:endParaRPr/>
          </a:p>
        </p:txBody>
      </p:sp>
      <p:sp>
        <p:nvSpPr>
          <p:cNvPr id="134" name="Shape 134"/>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97390" y="4387136"/>
            <a:ext cx="5579109" cy="4156234"/>
          </a:xfrm>
          <a:prstGeom prst="rect">
            <a:avLst/>
          </a:prstGeom>
        </p:spPr>
        <p:txBody>
          <a:bodyPr lIns="92604" tIns="92604" rIns="92604" bIns="92604" anchor="t" anchorCtr="0">
            <a:noAutofit/>
          </a:bodyPr>
          <a:lstStyle/>
          <a:p>
            <a:endParaRPr/>
          </a:p>
        </p:txBody>
      </p:sp>
      <p:sp>
        <p:nvSpPr>
          <p:cNvPr id="142" name="Shape 142"/>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49" name="Shape 149"/>
          <p:cNvSpPr txBox="1">
            <a:spLocks noGrp="1"/>
          </p:cNvSpPr>
          <p:nvPr>
            <p:ph type="body" idx="1"/>
          </p:nvPr>
        </p:nvSpPr>
        <p:spPr>
          <a:xfrm>
            <a:off x="697390" y="4387136"/>
            <a:ext cx="5579109" cy="4156234"/>
          </a:xfrm>
          <a:prstGeom prst="rect">
            <a:avLst/>
          </a:prstGeom>
          <a:noFill/>
          <a:ln>
            <a:noFill/>
          </a:ln>
        </p:spPr>
        <p:txBody>
          <a:bodyPr lIns="92579" tIns="46290" rIns="92579" bIns="46290" anchor="t" anchorCtr="0">
            <a:noAutofit/>
          </a:bodyPr>
          <a:lstStyle/>
          <a:p>
            <a:endParaRPr/>
          </a:p>
        </p:txBody>
      </p:sp>
      <p:sp>
        <p:nvSpPr>
          <p:cNvPr id="150" name="Shape 150"/>
          <p:cNvSpPr txBox="1">
            <a:spLocks noGrp="1"/>
          </p:cNvSpPr>
          <p:nvPr>
            <p:ph type="sldNum" idx="12"/>
          </p:nvPr>
        </p:nvSpPr>
        <p:spPr>
          <a:xfrm>
            <a:off x="3950258" y="8772668"/>
            <a:ext cx="3022017" cy="461804"/>
          </a:xfrm>
          <a:prstGeom prst="rect">
            <a:avLst/>
          </a:prstGeom>
          <a:noFill/>
          <a:ln>
            <a:noFill/>
          </a:ln>
        </p:spPr>
        <p:txBody>
          <a:bodyPr lIns="92579" tIns="46290" rIns="92579" bIns="46290"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97390" y="4387136"/>
            <a:ext cx="5579109" cy="4156234"/>
          </a:xfrm>
          <a:prstGeom prst="rect">
            <a:avLst/>
          </a:prstGeom>
          <a:noFill/>
          <a:ln>
            <a:noFill/>
          </a:ln>
        </p:spPr>
        <p:txBody>
          <a:bodyPr lIns="92579" tIns="46290" rIns="92579" bIns="46290" anchor="t" anchorCtr="0">
            <a:noAutofit/>
          </a:bodyPr>
          <a:lstStyle/>
          <a:p>
            <a:endParaRPr/>
          </a:p>
        </p:txBody>
      </p:sp>
      <p:sp>
        <p:nvSpPr>
          <p:cNvPr id="160" name="Shape 160"/>
          <p:cNvSpPr txBox="1">
            <a:spLocks noGrp="1"/>
          </p:cNvSpPr>
          <p:nvPr>
            <p:ph type="sldNum" idx="12"/>
          </p:nvPr>
        </p:nvSpPr>
        <p:spPr>
          <a:xfrm>
            <a:off x="3950258" y="8772668"/>
            <a:ext cx="3022017" cy="461804"/>
          </a:xfrm>
          <a:prstGeom prst="rect">
            <a:avLst/>
          </a:prstGeom>
          <a:noFill/>
          <a:ln>
            <a:noFill/>
          </a:ln>
        </p:spPr>
        <p:txBody>
          <a:bodyPr lIns="92579" tIns="46290" rIns="92579" bIns="46290"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97390" y="4387136"/>
            <a:ext cx="5579109" cy="4156234"/>
          </a:xfrm>
          <a:prstGeom prst="rect">
            <a:avLst/>
          </a:prstGeom>
        </p:spPr>
        <p:txBody>
          <a:bodyPr lIns="92604" tIns="92604" rIns="92604" bIns="92604" anchor="t" anchorCtr="0">
            <a:noAutofit/>
          </a:bodyPr>
          <a:lstStyle/>
          <a:p>
            <a:endParaRPr/>
          </a:p>
        </p:txBody>
      </p:sp>
      <p:sp>
        <p:nvSpPr>
          <p:cNvPr id="167" name="Shape 167"/>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77925" y="692150"/>
            <a:ext cx="4618038"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697390" y="4387136"/>
            <a:ext cx="5579109" cy="4156234"/>
          </a:xfrm>
          <a:prstGeom prst="rect">
            <a:avLst/>
          </a:prstGeom>
          <a:noFill/>
          <a:ln>
            <a:noFill/>
          </a:ln>
        </p:spPr>
        <p:txBody>
          <a:bodyPr lIns="92579" tIns="46290" rIns="92579" bIns="46290" anchor="t" anchorCtr="0">
            <a:noAutofit/>
          </a:bodyPr>
          <a:lstStyle/>
          <a:p>
            <a:endParaRPr/>
          </a:p>
        </p:txBody>
      </p:sp>
      <p:sp>
        <p:nvSpPr>
          <p:cNvPr id="174" name="Shape 174"/>
          <p:cNvSpPr txBox="1">
            <a:spLocks noGrp="1"/>
          </p:cNvSpPr>
          <p:nvPr>
            <p:ph type="sldNum" idx="12"/>
          </p:nvPr>
        </p:nvSpPr>
        <p:spPr>
          <a:xfrm>
            <a:off x="3950258" y="8772668"/>
            <a:ext cx="3022017" cy="461804"/>
          </a:xfrm>
          <a:prstGeom prst="rect">
            <a:avLst/>
          </a:prstGeom>
          <a:noFill/>
          <a:ln>
            <a:noFill/>
          </a:ln>
        </p:spPr>
        <p:txBody>
          <a:bodyPr lIns="92579" tIns="46290" rIns="92579" bIns="46290"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 name="Shape 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70" name="Shape 7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6" name="Shape 76"/>
          <p:cNvSpPr>
            <a:spLocks noGrp="1"/>
          </p:cNvSpPr>
          <p:nvPr>
            <p:ph type="pic" idx="2"/>
          </p:nvPr>
        </p:nvSpPr>
        <p:spPr>
          <a:xfrm>
            <a:off x="1792288" y="612775"/>
            <a:ext cx="5486399" cy="4114800"/>
          </a:xfrm>
          <a:prstGeom prst="rect">
            <a:avLst/>
          </a:prstGeom>
          <a:noFill/>
          <a:ln>
            <a:noFill/>
          </a:ln>
        </p:spPr>
      </p:sp>
      <p:sp>
        <p:nvSpPr>
          <p:cNvPr id="77" name="Shape 7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78" name="Shape 7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3" name="Shape 8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91" name="Shape 9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212" name="Shape 21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13" name="Shape 21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14" name="Shape 21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15" name="Shape 21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16"/>
        <p:cNvGrpSpPr/>
        <p:nvPr/>
      </p:nvGrpSpPr>
      <p:grpSpPr>
        <a:xfrm>
          <a:off x="0" y="0"/>
          <a:ext cx="0" cy="0"/>
          <a:chOff x="0" y="0"/>
          <a:chExt cx="0" cy="0"/>
        </a:xfrm>
      </p:grpSpPr>
      <p:sp>
        <p:nvSpPr>
          <p:cNvPr id="217" name="Shape 217"/>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218" name="Shape 21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spcAft>
                <a:spcPts val="0"/>
              </a:spcAft>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spcAft>
                <a:spcPts val="0"/>
              </a:spcAft>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219" name="Shape 2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20" name="Shape 2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21" name="Shape 22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sz="4400">
                <a:solidFill>
                  <a:schemeClr val="dk1"/>
                </a:solidFill>
                <a:latin typeface="Calibri"/>
                <a:ea typeface="Calibri"/>
                <a:cs typeface="Calibri"/>
                <a:sym typeface="Calibri"/>
              </a:defRPr>
            </a:lvl2pPr>
            <a:lvl3pPr rtl="0">
              <a:spcBef>
                <a:spcPts val="0"/>
              </a:spcBef>
              <a:defRPr sz="4400">
                <a:solidFill>
                  <a:schemeClr val="dk1"/>
                </a:solidFill>
                <a:latin typeface="Calibri"/>
                <a:ea typeface="Calibri"/>
                <a:cs typeface="Calibri"/>
                <a:sym typeface="Calibri"/>
              </a:defRPr>
            </a:lvl3pPr>
            <a:lvl4pPr rtl="0">
              <a:spcBef>
                <a:spcPts val="0"/>
              </a:spcBef>
              <a:defRPr sz="4400">
                <a:solidFill>
                  <a:schemeClr val="dk1"/>
                </a:solidFill>
                <a:latin typeface="Calibri"/>
                <a:ea typeface="Calibri"/>
                <a:cs typeface="Calibri"/>
                <a:sym typeface="Calibri"/>
              </a:defRPr>
            </a:lvl4pPr>
            <a:lvl5pPr rtl="0">
              <a:spcBef>
                <a:spcPts val="0"/>
              </a:spcBef>
              <a:defRPr sz="4400">
                <a:solidFill>
                  <a:schemeClr val="dk1"/>
                </a:solidFill>
                <a:latin typeface="Calibri"/>
                <a:ea typeface="Calibri"/>
                <a:cs typeface="Calibri"/>
                <a:sym typeface="Calibri"/>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
        <p:nvSpPr>
          <p:cNvPr id="224" name="Shape 22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225" name="Shape 2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26" name="Shape 2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27" name="Shape 22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230" name="Shape 23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231" name="Shape 231"/>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232" name="Shape 23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33" name="Shape 23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34" name="Shape 23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sz="4400">
                <a:solidFill>
                  <a:schemeClr val="dk1"/>
                </a:solidFill>
                <a:latin typeface="Calibri"/>
                <a:ea typeface="Calibri"/>
                <a:cs typeface="Calibri"/>
                <a:sym typeface="Calibri"/>
              </a:defRPr>
            </a:lvl2pPr>
            <a:lvl3pPr rtl="0">
              <a:spcBef>
                <a:spcPts val="0"/>
              </a:spcBef>
              <a:defRPr sz="4400">
                <a:solidFill>
                  <a:schemeClr val="dk1"/>
                </a:solidFill>
                <a:latin typeface="Calibri"/>
                <a:ea typeface="Calibri"/>
                <a:cs typeface="Calibri"/>
                <a:sym typeface="Calibri"/>
              </a:defRPr>
            </a:lvl3pPr>
            <a:lvl4pPr rtl="0">
              <a:spcBef>
                <a:spcPts val="0"/>
              </a:spcBef>
              <a:defRPr sz="4400">
                <a:solidFill>
                  <a:schemeClr val="dk1"/>
                </a:solidFill>
                <a:latin typeface="Calibri"/>
                <a:ea typeface="Calibri"/>
                <a:cs typeface="Calibri"/>
                <a:sym typeface="Calibri"/>
              </a:defRPr>
            </a:lvl4pPr>
            <a:lvl5pPr rtl="0">
              <a:spcBef>
                <a:spcPts val="0"/>
              </a:spcBef>
              <a:defRPr sz="4400">
                <a:solidFill>
                  <a:schemeClr val="dk1"/>
                </a:solidFill>
                <a:latin typeface="Calibri"/>
                <a:ea typeface="Calibri"/>
                <a:cs typeface="Calibri"/>
                <a:sym typeface="Calibri"/>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
        <p:nvSpPr>
          <p:cNvPr id="237" name="Shape 23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238" name="Shape 23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239" name="Shape 23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240" name="Shape 24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241" name="Shape 24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42" name="Shape 2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43" name="Shape 24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246" name="Shape 2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47" name="Shape 2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48" name="Shape 2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0"/>
        <p:cNvGrpSpPr/>
        <p:nvPr/>
      </p:nvGrpSpPr>
      <p:grpSpPr>
        <a:xfrm>
          <a:off x="0" y="0"/>
          <a:ext cx="0" cy="0"/>
          <a:chOff x="0" y="0"/>
          <a:chExt cx="0" cy="0"/>
        </a:xfrm>
      </p:grpSpPr>
      <p:sp>
        <p:nvSpPr>
          <p:cNvPr id="21" name="Shape 21"/>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2" name="Shape 2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9"/>
        <p:cNvGrpSpPr/>
        <p:nvPr/>
      </p:nvGrpSpPr>
      <p:grpSpPr>
        <a:xfrm>
          <a:off x="0" y="0"/>
          <a:ext cx="0" cy="0"/>
          <a:chOff x="0" y="0"/>
          <a:chExt cx="0" cy="0"/>
        </a:xfrm>
      </p:grpSpPr>
      <p:sp>
        <p:nvSpPr>
          <p:cNvPr id="250" name="Shape 2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51" name="Shape 2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52" name="Shape 2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4400">
                <a:solidFill>
                  <a:schemeClr val="dk1"/>
                </a:solidFill>
                <a:latin typeface="Calibri"/>
                <a:ea typeface="Calibri"/>
                <a:cs typeface="Calibri"/>
                <a:sym typeface="Calibri"/>
              </a:defRPr>
            </a:lvl2pPr>
            <a:lvl3pPr rtl="0">
              <a:spcBef>
                <a:spcPts val="0"/>
              </a:spcBef>
              <a:defRPr sz="4400">
                <a:solidFill>
                  <a:schemeClr val="dk1"/>
                </a:solidFill>
                <a:latin typeface="Calibri"/>
                <a:ea typeface="Calibri"/>
                <a:cs typeface="Calibri"/>
                <a:sym typeface="Calibri"/>
              </a:defRPr>
            </a:lvl3pPr>
            <a:lvl4pPr rtl="0">
              <a:spcBef>
                <a:spcPts val="0"/>
              </a:spcBef>
              <a:defRPr sz="4400">
                <a:solidFill>
                  <a:schemeClr val="dk1"/>
                </a:solidFill>
                <a:latin typeface="Calibri"/>
                <a:ea typeface="Calibri"/>
                <a:cs typeface="Calibri"/>
                <a:sym typeface="Calibri"/>
              </a:defRPr>
            </a:lvl4pPr>
            <a:lvl5pPr rtl="0">
              <a:spcBef>
                <a:spcPts val="0"/>
              </a:spcBef>
              <a:defRPr sz="4400">
                <a:solidFill>
                  <a:schemeClr val="dk1"/>
                </a:solidFill>
                <a:latin typeface="Calibri"/>
                <a:ea typeface="Calibri"/>
                <a:cs typeface="Calibri"/>
                <a:sym typeface="Calibri"/>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
        <p:nvSpPr>
          <p:cNvPr id="255" name="Shape 25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256" name="Shape 25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257" name="Shape 2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58" name="Shape 2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59" name="Shape 2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4400">
                <a:solidFill>
                  <a:schemeClr val="dk1"/>
                </a:solidFill>
                <a:latin typeface="Calibri"/>
                <a:ea typeface="Calibri"/>
                <a:cs typeface="Calibri"/>
                <a:sym typeface="Calibri"/>
              </a:defRPr>
            </a:lvl2pPr>
            <a:lvl3pPr rtl="0">
              <a:spcBef>
                <a:spcPts val="0"/>
              </a:spcBef>
              <a:defRPr sz="4400">
                <a:solidFill>
                  <a:schemeClr val="dk1"/>
                </a:solidFill>
                <a:latin typeface="Calibri"/>
                <a:ea typeface="Calibri"/>
                <a:cs typeface="Calibri"/>
                <a:sym typeface="Calibri"/>
              </a:defRPr>
            </a:lvl3pPr>
            <a:lvl4pPr rtl="0">
              <a:spcBef>
                <a:spcPts val="0"/>
              </a:spcBef>
              <a:defRPr sz="4400">
                <a:solidFill>
                  <a:schemeClr val="dk1"/>
                </a:solidFill>
                <a:latin typeface="Calibri"/>
                <a:ea typeface="Calibri"/>
                <a:cs typeface="Calibri"/>
                <a:sym typeface="Calibri"/>
              </a:defRPr>
            </a:lvl4pPr>
            <a:lvl5pPr rtl="0">
              <a:spcBef>
                <a:spcPts val="0"/>
              </a:spcBef>
              <a:defRPr sz="4400">
                <a:solidFill>
                  <a:schemeClr val="dk1"/>
                </a:solidFill>
                <a:latin typeface="Calibri"/>
                <a:ea typeface="Calibri"/>
                <a:cs typeface="Calibri"/>
                <a:sym typeface="Calibri"/>
              </a:defRPr>
            </a:lvl5pPr>
            <a:lvl6pPr rtl="0">
              <a:spcBef>
                <a:spcPts val="0"/>
              </a:spcBef>
              <a:defRPr sz="4400">
                <a:solidFill>
                  <a:schemeClr val="dk1"/>
                </a:solidFill>
                <a:latin typeface="Calibri"/>
                <a:ea typeface="Calibri"/>
                <a:cs typeface="Calibri"/>
                <a:sym typeface="Calibri"/>
              </a:defRPr>
            </a:lvl6pPr>
            <a:lvl7pPr rtl="0">
              <a:spcBef>
                <a:spcPts val="0"/>
              </a:spcBef>
              <a:defRPr sz="4400">
                <a:solidFill>
                  <a:schemeClr val="dk1"/>
                </a:solidFill>
                <a:latin typeface="Calibri"/>
                <a:ea typeface="Calibri"/>
                <a:cs typeface="Calibri"/>
                <a:sym typeface="Calibri"/>
              </a:defRPr>
            </a:lvl7pPr>
            <a:lvl8pPr rtl="0">
              <a:spcBef>
                <a:spcPts val="0"/>
              </a:spcBef>
              <a:defRPr sz="4400">
                <a:solidFill>
                  <a:schemeClr val="dk1"/>
                </a:solidFill>
                <a:latin typeface="Calibri"/>
                <a:ea typeface="Calibri"/>
                <a:cs typeface="Calibri"/>
                <a:sym typeface="Calibri"/>
              </a:defRPr>
            </a:lvl8pPr>
            <a:lvl9pPr rtl="0">
              <a:spcBef>
                <a:spcPts val="0"/>
              </a:spcBef>
              <a:defRPr sz="4400">
                <a:solidFill>
                  <a:schemeClr val="dk1"/>
                </a:solidFill>
                <a:latin typeface="Calibri"/>
                <a:ea typeface="Calibri"/>
                <a:cs typeface="Calibri"/>
                <a:sym typeface="Calibri"/>
              </a:defRPr>
            </a:lvl9pPr>
          </a:lstStyle>
          <a:p>
            <a:endParaRPr/>
          </a:p>
        </p:txBody>
      </p:sp>
      <p:sp>
        <p:nvSpPr>
          <p:cNvPr id="262" name="Shape 262"/>
          <p:cNvSpPr>
            <a:spLocks noGrp="1"/>
          </p:cNvSpPr>
          <p:nvPr>
            <p:ph type="pic" idx="2"/>
          </p:nvPr>
        </p:nvSpPr>
        <p:spPr>
          <a:xfrm>
            <a:off x="1792288" y="612775"/>
            <a:ext cx="5486399" cy="4114800"/>
          </a:xfrm>
          <a:prstGeom prst="rect">
            <a:avLst/>
          </a:prstGeom>
          <a:noFill/>
          <a:ln>
            <a:noFill/>
          </a:ln>
        </p:spPr>
      </p:sp>
      <p:sp>
        <p:nvSpPr>
          <p:cNvPr id="263" name="Shape 26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264" name="Shape 2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65" name="Shape 2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66" name="Shape 2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269" name="Shape 26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70" name="Shape 27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71" name="Shape 2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72" name="Shape 27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275" name="Shape 27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76" name="Shape 2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77" name="Shape 2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78" name="Shape 27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281" name="Shape 2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82" name="Shape 2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83" name="Shape 2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457200" y="274637"/>
            <a:ext cx="8229600" cy="5851525"/>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86" name="Shape 28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87" name="Shape 28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88" name="Shape 28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457200" y="277812"/>
            <a:ext cx="8229600" cy="5853111"/>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9" name="Shape 2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0" name="Shape 3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1"/>
        <p:cNvGrpSpPr/>
        <p:nvPr/>
      </p:nvGrpSpPr>
      <p:grpSpPr>
        <a:xfrm>
          <a:off x="0" y="0"/>
          <a:ext cx="0" cy="0"/>
          <a:chOff x="0" y="0"/>
          <a:chExt cx="0" cy="0"/>
        </a:xfrm>
      </p:grpSpPr>
      <p:sp>
        <p:nvSpPr>
          <p:cNvPr id="32" name="Shape 3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3" name="Shape 43"/>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4" name="Shape 4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6" name="Shape 5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7" name="Shape 5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8" name="Shape 5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206" name="Shape 20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207" name="Shape 20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08" name="Shape 20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09" name="Shape 20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219200" y="609600"/>
            <a:ext cx="7239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5400" b="0" i="0" u="none" strike="noStrike" cap="none" baseline="0">
                <a:solidFill>
                  <a:schemeClr val="dk1"/>
                </a:solidFill>
                <a:latin typeface="Arial"/>
                <a:ea typeface="Arial"/>
                <a:cs typeface="Arial"/>
                <a:sym typeface="Arial"/>
              </a:rPr>
              <a:t>City of Albuquerque</a:t>
            </a:r>
          </a:p>
        </p:txBody>
      </p:sp>
      <p:sp>
        <p:nvSpPr>
          <p:cNvPr id="95" name="Shape 95"/>
          <p:cNvSpPr txBox="1"/>
          <p:nvPr/>
        </p:nvSpPr>
        <p:spPr>
          <a:xfrm>
            <a:off x="533400" y="1676400"/>
            <a:ext cx="7848599" cy="107721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0" i="0" u="none" strike="noStrike" cap="none" baseline="0">
                <a:solidFill>
                  <a:schemeClr val="dk1"/>
                </a:solidFill>
                <a:latin typeface="Arial"/>
                <a:ea typeface="Arial"/>
                <a:cs typeface="Arial"/>
                <a:sym typeface="Arial"/>
              </a:rPr>
              <a:t>Department of Family and Community Services</a:t>
            </a:r>
          </a:p>
        </p:txBody>
      </p:sp>
      <p:sp>
        <p:nvSpPr>
          <p:cNvPr id="96" name="Shape 96"/>
          <p:cNvSpPr txBox="1"/>
          <p:nvPr/>
        </p:nvSpPr>
        <p:spPr>
          <a:xfrm>
            <a:off x="1404516" y="2819400"/>
            <a:ext cx="6043612"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1" i="0" u="none" strike="noStrike" cap="none" baseline="0">
                <a:solidFill>
                  <a:schemeClr val="dk1"/>
                </a:solidFill>
                <a:latin typeface="Arial"/>
                <a:ea typeface="Arial"/>
                <a:cs typeface="Arial"/>
                <a:sym typeface="Arial"/>
              </a:rPr>
              <a:t>2016 HUD Action Plan</a:t>
            </a:r>
          </a:p>
        </p:txBody>
      </p:sp>
      <p:sp>
        <p:nvSpPr>
          <p:cNvPr id="97" name="Shape 97"/>
          <p:cNvSpPr txBox="1"/>
          <p:nvPr/>
        </p:nvSpPr>
        <p:spPr>
          <a:xfrm>
            <a:off x="1905000" y="3886200"/>
            <a:ext cx="5543128"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dirty="0" smtClean="0">
                <a:solidFill>
                  <a:schemeClr val="dk1"/>
                </a:solidFill>
                <a:latin typeface="Arial"/>
                <a:ea typeface="Arial"/>
                <a:cs typeface="Arial"/>
                <a:sym typeface="Arial"/>
              </a:rPr>
              <a:t>    Tuesday</a:t>
            </a:r>
            <a:r>
              <a:rPr lang="en-US" sz="2400" b="0" i="0" u="none" strike="noStrike" cap="none" baseline="0" dirty="0">
                <a:solidFill>
                  <a:schemeClr val="dk1"/>
                </a:solidFill>
                <a:latin typeface="Arial"/>
                <a:ea typeface="Arial"/>
                <a:cs typeface="Arial"/>
                <a:sym typeface="Arial"/>
              </a:rPr>
              <a:t>, September 22, 2015</a:t>
            </a:r>
          </a:p>
        </p:txBody>
      </p:sp>
      <p:sp>
        <p:nvSpPr>
          <p:cNvPr id="98" name="Shape 98"/>
          <p:cNvSpPr txBox="1"/>
          <p:nvPr/>
        </p:nvSpPr>
        <p:spPr>
          <a:xfrm>
            <a:off x="447023" y="3505199"/>
            <a:ext cx="7958597"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0" u="none" strike="noStrike" cap="none" baseline="0" dirty="0">
                <a:solidFill>
                  <a:schemeClr val="dk1"/>
                </a:solidFill>
                <a:latin typeface="Arial"/>
                <a:ea typeface="Arial"/>
                <a:cs typeface="Arial"/>
                <a:sym typeface="Arial"/>
              </a:rPr>
              <a:t>2016 HUD Action Plan Public Meeting</a:t>
            </a:r>
          </a:p>
          <a:p>
            <a:pPr marL="0" marR="0" lvl="0" indent="0" algn="ctr" rtl="0">
              <a:spcBef>
                <a:spcPts val="0"/>
              </a:spcBef>
              <a:buNone/>
            </a:pPr>
            <a:endParaRPr sz="1800" b="0" i="0" u="none" strike="noStrike" cap="none" baseline="0" dirty="0">
              <a:solidFill>
                <a:schemeClr val="dk1"/>
              </a:solidFill>
              <a:latin typeface="Calibri"/>
              <a:ea typeface="Calibri"/>
              <a:cs typeface="Calibri"/>
              <a:sym typeface="Calibri"/>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533400" y="457200"/>
            <a:ext cx="7619999"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800" b="1" i="0" u="none" strike="noStrike" cap="none" baseline="0">
                <a:solidFill>
                  <a:schemeClr val="dk1"/>
                </a:solidFill>
                <a:latin typeface="Arial"/>
                <a:ea typeface="Arial"/>
                <a:cs typeface="Arial"/>
                <a:sym typeface="Arial"/>
              </a:rPr>
              <a:t>Single Family</a:t>
            </a:r>
          </a:p>
        </p:txBody>
      </p:sp>
      <p:graphicFrame>
        <p:nvGraphicFramePr>
          <p:cNvPr id="177" name="Shape 177"/>
          <p:cNvGraphicFramePr/>
          <p:nvPr/>
        </p:nvGraphicFramePr>
        <p:xfrm>
          <a:off x="609600" y="1524000"/>
          <a:ext cx="7848600" cy="4066380"/>
        </p:xfrm>
        <a:graphic>
          <a:graphicData uri="http://schemas.openxmlformats.org/drawingml/2006/table">
            <a:tbl>
              <a:tblPr>
                <a:noFill/>
                <a:tableStyleId>{B20D5882-B7BB-4E3F-B4D3-428D2D76BAB3}</a:tableStyleId>
              </a:tblPr>
              <a:tblGrid>
                <a:gridCol w="1600200"/>
                <a:gridCol w="1447800"/>
                <a:gridCol w="1295400"/>
                <a:gridCol w="3505200"/>
              </a:tblGrid>
              <a:tr h="609600">
                <a:tc>
                  <a:txBody>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Project Name</a:t>
                      </a:r>
                    </a:p>
                  </a:txBody>
                  <a:tcPr marL="91450" marR="91450" marT="45700" marB="4570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669900"/>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Agency/</a:t>
                      </a:r>
                    </a:p>
                    <a:p>
                      <a:pPr marL="0" marR="0" lvl="0" indent="0" algn="l" rtl="0">
                        <a:lnSpc>
                          <a:spcPct val="100000"/>
                        </a:lnSpc>
                        <a:spcBef>
                          <a:spcPts val="36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Location</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669900"/>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Funds</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669900"/>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Goal</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669900"/>
                    </a:solidFill>
                  </a:tcPr>
                </a:tc>
              </a:tr>
              <a:tr h="731850">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Emergency/Minor Home repair</a:t>
                      </a:r>
                    </a:p>
                  </a:txBody>
                  <a:tcPr marL="91450" marR="91450" marT="45700" marB="4570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000" b="0" i="0" u="none" strike="noStrike" cap="none" baseline="0">
                          <a:solidFill>
                            <a:schemeClr val="dk1"/>
                          </a:solidFill>
                          <a:latin typeface="Arial"/>
                          <a:ea typeface="Arial"/>
                          <a:cs typeface="Arial"/>
                          <a:sym typeface="Arial"/>
                        </a:rPr>
                        <a:t>TBD</a:t>
                      </a:r>
                    </a:p>
                    <a:p>
                      <a:pPr marL="0" marR="0" lvl="0" indent="0" algn="l" rtl="0">
                        <a:lnSpc>
                          <a:spcPct val="100000"/>
                        </a:lnSpc>
                        <a:spcBef>
                          <a:spcPts val="200"/>
                        </a:spcBef>
                        <a:spcAft>
                          <a:spcPts val="0"/>
                        </a:spcAft>
                        <a:buClr>
                          <a:schemeClr val="dk1"/>
                        </a:buClr>
                        <a:buSzPct val="25000"/>
                        <a:buFont typeface="Arial"/>
                        <a:buNone/>
                      </a:pPr>
                      <a:r>
                        <a:rPr lang="en-US" sz="1000" b="0" i="0" u="none" strike="noStrike" cap="none" baseline="0">
                          <a:solidFill>
                            <a:schemeClr val="dk1"/>
                          </a:solidFill>
                          <a:latin typeface="Arial"/>
                          <a:ea typeface="Arial"/>
                          <a:cs typeface="Arial"/>
                          <a:sym typeface="Arial"/>
                        </a:rPr>
                        <a:t>(City-wide)</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$500,000.00</a:t>
                      </a: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CDBG </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Increase Sustainable Housing Opportunities</a:t>
                      </a: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*Provide emergency and minor home repairs for 200 low-to- moderate-income households. </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832150">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Home Retrofit Program</a:t>
                      </a:r>
                    </a:p>
                  </a:txBody>
                  <a:tcPr marL="91450" marR="91450" marT="45700" marB="4570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Department of Senior Affairs</a:t>
                      </a:r>
                    </a:p>
                    <a:p>
                      <a:pPr marL="0" marR="0" lvl="0" indent="0" algn="l" rtl="0">
                        <a:lnSpc>
                          <a:spcPct val="100000"/>
                        </a:lnSpc>
                        <a:spcBef>
                          <a:spcPts val="200"/>
                        </a:spcBef>
                        <a:spcAft>
                          <a:spcPts val="0"/>
                        </a:spcAft>
                        <a:buClr>
                          <a:schemeClr val="dk1"/>
                        </a:buClr>
                        <a:buSzPct val="25000"/>
                        <a:buFont typeface="Arial"/>
                        <a:buNone/>
                      </a:pPr>
                      <a:r>
                        <a:rPr lang="en-US" sz="1000" b="0" i="0" u="none" strike="noStrike" cap="none" baseline="0">
                          <a:solidFill>
                            <a:schemeClr val="dk1"/>
                          </a:solidFill>
                          <a:latin typeface="Arial"/>
                          <a:ea typeface="Arial"/>
                          <a:cs typeface="Arial"/>
                          <a:sym typeface="Arial"/>
                        </a:rPr>
                        <a:t>(City-wide)</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$200,000.00</a:t>
                      </a: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CDBG </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Increase Sustainable Housing Opportunities</a:t>
                      </a: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*Provide home retrofit services for 800 households containing  elderly or disabled  persons.</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817575">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Homeowner Occupied Rehabilitation Program</a:t>
                      </a:r>
                    </a:p>
                  </a:txBody>
                  <a:tcPr marL="91450" marR="91450" marT="45700" marB="4570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Office of Neighborhood Revitalization</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$952,221.00</a:t>
                      </a: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CDBG</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Increase Sustainable Housing Opportunities</a:t>
                      </a: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*Rehabilitate housing for 10 low- and moderate-income homeowners.</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p:nvPr/>
        </p:nvSpPr>
        <p:spPr>
          <a:xfrm>
            <a:off x="685800" y="450056"/>
            <a:ext cx="4190999" cy="82391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800" b="0" i="0" u="none" strike="noStrike" cap="none" baseline="0">
                <a:solidFill>
                  <a:schemeClr val="dk1"/>
                </a:solidFill>
                <a:latin typeface="Arial"/>
                <a:ea typeface="Arial"/>
                <a:cs typeface="Arial"/>
                <a:sym typeface="Arial"/>
              </a:rPr>
              <a:t>Fair Housing</a:t>
            </a:r>
          </a:p>
        </p:txBody>
      </p:sp>
      <p:graphicFrame>
        <p:nvGraphicFramePr>
          <p:cNvPr id="183" name="Shape 183"/>
          <p:cNvGraphicFramePr/>
          <p:nvPr>
            <p:extLst>
              <p:ext uri="{D42A27DB-BD31-4B8C-83A1-F6EECF244321}">
                <p14:modId xmlns:p14="http://schemas.microsoft.com/office/powerpoint/2010/main" val="1976153804"/>
              </p:ext>
            </p:extLst>
          </p:nvPr>
        </p:nvGraphicFramePr>
        <p:xfrm>
          <a:off x="609600" y="1273969"/>
          <a:ext cx="8305800" cy="2475480"/>
        </p:xfrm>
        <a:graphic>
          <a:graphicData uri="http://schemas.openxmlformats.org/drawingml/2006/table">
            <a:tbl>
              <a:tblPr>
                <a:noFill/>
                <a:tableStyleId>{BFF555C0-8B7B-4306-91B9-8E34867D24ED}</a:tableStyleId>
              </a:tblPr>
              <a:tblGrid>
                <a:gridCol w="1600200"/>
                <a:gridCol w="1676400"/>
                <a:gridCol w="1143000"/>
                <a:gridCol w="3886200"/>
              </a:tblGrid>
              <a:tr h="609600">
                <a:tc>
                  <a:txBody>
                    <a:bodyPr/>
                    <a:lstStyle/>
                    <a:p>
                      <a:pPr marL="0" marR="0" lvl="0" indent="0" algn="l" rtl="0">
                        <a:lnSpc>
                          <a:spcPct val="100000"/>
                        </a:lnSpc>
                        <a:spcBef>
                          <a:spcPts val="0"/>
                        </a:spcBef>
                        <a:spcAft>
                          <a:spcPts val="0"/>
                        </a:spcAft>
                        <a:buClr>
                          <a:schemeClr val="dk1"/>
                        </a:buClr>
                        <a:buSzPct val="25000"/>
                        <a:buFont typeface="Cantata One"/>
                        <a:buNone/>
                      </a:pPr>
                      <a:r>
                        <a:rPr lang="en-US" sz="1800" b="1" i="0" u="none" strike="noStrike" cap="none" baseline="0">
                          <a:solidFill>
                            <a:schemeClr val="dk1"/>
                          </a:solidFill>
                          <a:latin typeface="Cantata One"/>
                          <a:ea typeface="Cantata One"/>
                          <a:cs typeface="Cantata One"/>
                          <a:sym typeface="Cantata One"/>
                        </a:rPr>
                        <a:t>Project Name</a:t>
                      </a:r>
                    </a:p>
                  </a:txBody>
                  <a:tcPr marL="91450" marR="91450" marT="45700" marB="4570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669900"/>
                    </a:solidFill>
                  </a:tcPr>
                </a:tc>
                <a:tc>
                  <a:txBody>
                    <a:bodyPr/>
                    <a:lstStyle/>
                    <a:p>
                      <a:pPr marL="0" marR="0" lvl="0" indent="0" algn="l" rtl="0">
                        <a:lnSpc>
                          <a:spcPct val="100000"/>
                        </a:lnSpc>
                        <a:spcBef>
                          <a:spcPts val="0"/>
                        </a:spcBef>
                        <a:spcAft>
                          <a:spcPts val="0"/>
                        </a:spcAft>
                        <a:buClr>
                          <a:schemeClr val="dk1"/>
                        </a:buClr>
                        <a:buSzPct val="25000"/>
                        <a:buFont typeface="Cantata One"/>
                        <a:buNone/>
                      </a:pPr>
                      <a:r>
                        <a:rPr lang="en-US" sz="1800" b="1" i="0" u="none" strike="noStrike" cap="none" baseline="0">
                          <a:solidFill>
                            <a:schemeClr val="dk1"/>
                          </a:solidFill>
                          <a:latin typeface="Cantata One"/>
                          <a:ea typeface="Cantata One"/>
                          <a:cs typeface="Cantata One"/>
                          <a:sym typeface="Cantata One"/>
                        </a:rPr>
                        <a:t>Agency/Area</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669900"/>
                    </a:solidFill>
                  </a:tcPr>
                </a:tc>
                <a:tc>
                  <a:txBody>
                    <a:bodyPr/>
                    <a:lstStyle/>
                    <a:p>
                      <a:pPr marL="0" marR="0" lvl="0" indent="0" algn="l" rtl="0">
                        <a:lnSpc>
                          <a:spcPct val="100000"/>
                        </a:lnSpc>
                        <a:spcBef>
                          <a:spcPts val="0"/>
                        </a:spcBef>
                        <a:spcAft>
                          <a:spcPts val="0"/>
                        </a:spcAft>
                        <a:buClr>
                          <a:schemeClr val="dk1"/>
                        </a:buClr>
                        <a:buSzPct val="25000"/>
                        <a:buFont typeface="Cantata One"/>
                        <a:buNone/>
                      </a:pPr>
                      <a:r>
                        <a:rPr lang="en-US" sz="1800" b="1" i="0" u="none" strike="noStrike" cap="none" baseline="0">
                          <a:solidFill>
                            <a:schemeClr val="dk1"/>
                          </a:solidFill>
                          <a:latin typeface="Cantata One"/>
                          <a:ea typeface="Cantata One"/>
                          <a:cs typeface="Cantata One"/>
                          <a:sym typeface="Cantata One"/>
                        </a:rPr>
                        <a:t>Funds</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669900"/>
                    </a:solidFill>
                  </a:tcPr>
                </a:tc>
                <a:tc>
                  <a:txBody>
                    <a:bodyPr/>
                    <a:lstStyle/>
                    <a:p>
                      <a:pPr marL="0" marR="0" lvl="0" indent="0" algn="l" rtl="0">
                        <a:lnSpc>
                          <a:spcPct val="100000"/>
                        </a:lnSpc>
                        <a:spcBef>
                          <a:spcPts val="0"/>
                        </a:spcBef>
                        <a:spcAft>
                          <a:spcPts val="0"/>
                        </a:spcAft>
                        <a:buClr>
                          <a:schemeClr val="dk1"/>
                        </a:buClr>
                        <a:buSzPct val="25000"/>
                        <a:buFont typeface="Cantata One"/>
                        <a:buNone/>
                      </a:pPr>
                      <a:r>
                        <a:rPr lang="en-US" sz="1800" b="1" i="0" u="none" strike="noStrike" cap="none" baseline="0">
                          <a:solidFill>
                            <a:schemeClr val="dk1"/>
                          </a:solidFill>
                          <a:latin typeface="Cantata One"/>
                          <a:ea typeface="Cantata One"/>
                          <a:cs typeface="Cantata One"/>
                          <a:sym typeface="Cantata One"/>
                        </a:rPr>
                        <a:t>Goal</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669900"/>
                    </a:solidFill>
                  </a:tcPr>
                </a:tc>
              </a:tr>
              <a:tr h="852500">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Fair Housing Education and Outreach</a:t>
                      </a:r>
                    </a:p>
                  </a:txBody>
                  <a:tcPr marL="91450" marR="91450" marT="45700" marB="4570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COA Human Rights Office </a:t>
                      </a: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(City-wide)</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$10,000.00</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Increase Sustainable  Housing Opportunities</a:t>
                      </a: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*Provide Fair Housing Education and information to 60 City residents. </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852500">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LandLord/Tenant Hotline</a:t>
                      </a:r>
                    </a:p>
                  </a:txBody>
                  <a:tcPr marL="91450" marR="91450" marT="45700" marB="4570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Law Access</a:t>
                      </a: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(City-wide)</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$75,000.00</a:t>
                      </a: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City Funds</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Increase Sustainable Housing Opportunities</a:t>
                      </a: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*Provide information on tenant and landlord rights and responsibilities to 1,330 City residents.</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pic>
        <p:nvPicPr>
          <p:cNvPr id="184" name="Shape 184"/>
          <p:cNvPicPr preferRelativeResize="0"/>
          <p:nvPr/>
        </p:nvPicPr>
        <p:blipFill rotWithShape="1">
          <a:blip r:embed="rId3">
            <a:alphaModFix/>
          </a:blip>
          <a:srcRect/>
          <a:stretch/>
        </p:blipFill>
        <p:spPr>
          <a:xfrm>
            <a:off x="5181600" y="130968"/>
            <a:ext cx="1143000" cy="1143000"/>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p:nvPr/>
        </p:nvSpPr>
        <p:spPr>
          <a:xfrm>
            <a:off x="1905000" y="457200"/>
            <a:ext cx="6096000" cy="92392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5400" b="1" i="0" u="none" strike="noStrike" cap="none" baseline="0">
                <a:solidFill>
                  <a:schemeClr val="dk1"/>
                </a:solidFill>
                <a:latin typeface="Arial"/>
                <a:ea typeface="Arial"/>
                <a:cs typeface="Arial"/>
                <a:sym typeface="Arial"/>
              </a:rPr>
              <a:t>Public Facilities </a:t>
            </a:r>
          </a:p>
        </p:txBody>
      </p:sp>
      <p:pic>
        <p:nvPicPr>
          <p:cNvPr id="190" name="Shape 190"/>
          <p:cNvPicPr preferRelativeResize="0"/>
          <p:nvPr/>
        </p:nvPicPr>
        <p:blipFill rotWithShape="1">
          <a:blip r:embed="rId3">
            <a:alphaModFix/>
          </a:blip>
          <a:srcRect/>
          <a:stretch/>
        </p:blipFill>
        <p:spPr>
          <a:xfrm>
            <a:off x="1371600" y="1219200"/>
            <a:ext cx="6400799" cy="4025944"/>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Shape 196"/>
          <p:cNvSpPr txBox="1"/>
          <p:nvPr/>
        </p:nvSpPr>
        <p:spPr>
          <a:xfrm>
            <a:off x="609600" y="1371600"/>
            <a:ext cx="5105399" cy="64611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dirty="0">
                <a:solidFill>
                  <a:schemeClr val="dk1"/>
                </a:solidFill>
                <a:latin typeface="Arial"/>
                <a:ea typeface="Arial"/>
                <a:cs typeface="Arial"/>
                <a:sym typeface="Arial"/>
              </a:rPr>
              <a:t>Public facility Program was given high </a:t>
            </a:r>
            <a:r>
              <a:rPr lang="en-US" sz="1800" b="0" i="0" u="none" strike="noStrike" cap="none" baseline="0" dirty="0" smtClean="0">
                <a:solidFill>
                  <a:schemeClr val="dk1"/>
                </a:solidFill>
                <a:latin typeface="Arial"/>
                <a:ea typeface="Arial"/>
                <a:cs typeface="Arial"/>
                <a:sym typeface="Arial"/>
              </a:rPr>
              <a:t>priority</a:t>
            </a:r>
            <a:br>
              <a:rPr lang="en-US" sz="1800" b="0" i="0" u="none" strike="noStrike" cap="none" baseline="0" dirty="0" smtClean="0">
                <a:solidFill>
                  <a:schemeClr val="dk1"/>
                </a:solidFill>
                <a:latin typeface="Arial"/>
                <a:ea typeface="Arial"/>
                <a:cs typeface="Arial"/>
                <a:sym typeface="Arial"/>
              </a:rPr>
            </a:br>
            <a:r>
              <a:rPr lang="en-US" sz="1800" b="0" i="0" u="none" strike="noStrike" cap="none" baseline="0" dirty="0" smtClean="0">
                <a:solidFill>
                  <a:schemeClr val="dk1"/>
                </a:solidFill>
                <a:latin typeface="Arial"/>
                <a:ea typeface="Arial"/>
                <a:cs typeface="Arial"/>
                <a:sym typeface="Arial"/>
              </a:rPr>
              <a:t>for </a:t>
            </a:r>
            <a:r>
              <a:rPr lang="en-US" sz="1800" b="0" i="0" u="none" strike="noStrike" cap="none" baseline="0" dirty="0">
                <a:solidFill>
                  <a:schemeClr val="dk1"/>
                </a:solidFill>
                <a:latin typeface="Arial"/>
                <a:ea typeface="Arial"/>
                <a:cs typeface="Arial"/>
                <a:sym typeface="Arial"/>
              </a:rPr>
              <a:t>Program Year 2016.</a:t>
            </a:r>
          </a:p>
        </p:txBody>
      </p:sp>
      <p:sp>
        <p:nvSpPr>
          <p:cNvPr id="197" name="Shape 197"/>
          <p:cNvSpPr txBox="1"/>
          <p:nvPr/>
        </p:nvSpPr>
        <p:spPr>
          <a:xfrm>
            <a:off x="636587" y="2133600"/>
            <a:ext cx="7696199"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0" i="0" u="none" strike="noStrike" cap="none" baseline="0">
                <a:solidFill>
                  <a:schemeClr val="dk1"/>
                </a:solidFill>
                <a:latin typeface="Arial"/>
                <a:ea typeface="Arial"/>
                <a:cs typeface="Arial"/>
                <a:sym typeface="Arial"/>
              </a:rPr>
              <a:t>Possible Needs identified for 2016 include:  Acquisition of office space for NMAFC, Public Facility enhancements for substance abuse program, Public restrooms downtown, Homeless shelter for women and families, Van for homeless shelter, Van for homeless women’s economic development project, Building for economic development project for immigrant women.</a:t>
            </a:r>
          </a:p>
        </p:txBody>
      </p:sp>
      <p:graphicFrame>
        <p:nvGraphicFramePr>
          <p:cNvPr id="198" name="Shape 198"/>
          <p:cNvGraphicFramePr/>
          <p:nvPr>
            <p:extLst>
              <p:ext uri="{D42A27DB-BD31-4B8C-83A1-F6EECF244321}">
                <p14:modId xmlns:p14="http://schemas.microsoft.com/office/powerpoint/2010/main" val="4198242135"/>
              </p:ext>
            </p:extLst>
          </p:nvPr>
        </p:nvGraphicFramePr>
        <p:xfrm>
          <a:off x="750887" y="3810000"/>
          <a:ext cx="4811713" cy="1383040"/>
        </p:xfrm>
        <a:graphic>
          <a:graphicData uri="http://schemas.openxmlformats.org/drawingml/2006/table">
            <a:tbl>
              <a:tblPr>
                <a:noFill/>
                <a:tableStyleId>{1310FD52-106B-48CB-BFB2-C778616BB77D}</a:tableStyleId>
              </a:tblPr>
              <a:tblGrid>
                <a:gridCol w="2525700"/>
                <a:gridCol w="2286013"/>
              </a:tblGrid>
              <a:tr h="371475">
                <a:tc>
                  <a:txBody>
                    <a:bodyPr/>
                    <a:lstStyle/>
                    <a:p>
                      <a:pPr marL="0" marR="0" lvl="0" indent="0" algn="l" rtl="0">
                        <a:lnSpc>
                          <a:spcPct val="100000"/>
                        </a:lnSpc>
                        <a:spcBef>
                          <a:spcPts val="0"/>
                        </a:spcBef>
                        <a:spcAft>
                          <a:spcPts val="0"/>
                        </a:spcAft>
                        <a:buClr>
                          <a:schemeClr val="dk1"/>
                        </a:buClr>
                        <a:buFont typeface="Calibri"/>
                        <a:buNone/>
                      </a:pPr>
                      <a:endParaRPr sz="1800" b="1" i="0" u="none" strike="noStrike" cap="none" baseline="0">
                        <a:solidFill>
                          <a:srgbClr val="FFFFFF"/>
                        </a:solidFill>
                        <a:latin typeface="Calibri"/>
                        <a:ea typeface="Calibri"/>
                        <a:cs typeface="Calibri"/>
                        <a:sym typeface="Calibri"/>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rgbClr val="215968"/>
                    </a:soli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strike="noStrike" cap="none" baseline="0">
                          <a:solidFill>
                            <a:srgbClr val="FFFFFF"/>
                          </a:solidFill>
                          <a:latin typeface="Calibri"/>
                          <a:ea typeface="Calibri"/>
                          <a:cs typeface="Calibri"/>
                          <a:sym typeface="Calibri"/>
                        </a:rPr>
                        <a:t>2016</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rgbClr val="215968"/>
                    </a:solidFill>
                  </a:tcPr>
                </a:tc>
              </a:tr>
              <a:tr h="371475">
                <a:tc>
                  <a:txBody>
                    <a:bodyPr/>
                    <a:lstStyle/>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baseline="0">
                          <a:solidFill>
                            <a:srgbClr val="000000"/>
                          </a:solidFill>
                          <a:latin typeface="Arial"/>
                          <a:ea typeface="Arial"/>
                          <a:cs typeface="Arial"/>
                          <a:sym typeface="Arial"/>
                        </a:rPr>
                        <a:t>*Public Facility Program</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F1F5"/>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baseline="0">
                          <a:solidFill>
                            <a:srgbClr val="000000"/>
                          </a:solidFill>
                          <a:latin typeface="Arial"/>
                          <a:ea typeface="Arial"/>
                          <a:cs typeface="Arial"/>
                          <a:sym typeface="Arial"/>
                        </a:rPr>
                        <a:t> $720,244.00(CDBG)</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F1F5"/>
                    </a:solidFill>
                  </a:tcPr>
                </a:tc>
              </a:tr>
              <a:tr h="371475">
                <a:tc gridSpan="2">
                  <a:txBody>
                    <a:bodyPr/>
                    <a:lstStyle/>
                    <a:p>
                      <a:pPr marL="0" marR="0" lvl="0" indent="0" algn="l" rtl="0">
                        <a:lnSpc>
                          <a:spcPct val="100000"/>
                        </a:lnSpc>
                        <a:spcBef>
                          <a:spcPts val="0"/>
                        </a:spcBef>
                        <a:spcAft>
                          <a:spcPts val="0"/>
                        </a:spcAft>
                        <a:buClr>
                          <a:schemeClr val="dk1"/>
                        </a:buClr>
                        <a:buFont typeface="Calibri"/>
                        <a:buNone/>
                      </a:pPr>
                      <a:endParaRPr sz="1800" b="0" i="0" u="none" strike="noStrike" cap="none" baseline="0" dirty="0">
                        <a:solidFill>
                          <a:srgbClr val="000000"/>
                        </a:solidFill>
                        <a:latin typeface="Arial"/>
                        <a:ea typeface="Arial"/>
                        <a:cs typeface="Arial"/>
                        <a:sym typeface="Arial"/>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E3EA"/>
                    </a:solidFill>
                  </a:tcPr>
                </a:tc>
                <a:tc hMerge="1">
                  <a:txBody>
                    <a:bodyPr/>
                    <a:lstStyle/>
                    <a:p>
                      <a:endParaRPr lang="en-US"/>
                    </a:p>
                  </a:txBody>
                  <a:tcPr/>
                </a:tc>
              </a:tr>
            </a:tbl>
          </a:graphicData>
        </a:graphic>
      </p:graphicFrame>
      <p:sp>
        <p:nvSpPr>
          <p:cNvPr id="199" name="Shape 199"/>
          <p:cNvSpPr txBox="1"/>
          <p:nvPr/>
        </p:nvSpPr>
        <p:spPr>
          <a:xfrm>
            <a:off x="914400" y="5534025"/>
            <a:ext cx="4343400" cy="36988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sng" strike="noStrike" cap="none" baseline="0">
                <a:solidFill>
                  <a:schemeClr val="dk1"/>
                </a:solidFill>
                <a:latin typeface="Calibri"/>
                <a:ea typeface="Calibri"/>
                <a:cs typeface="Calibri"/>
                <a:sym typeface="Calibri"/>
              </a:rPr>
              <a:t>*These Funds will go out to RFP</a:t>
            </a:r>
          </a:p>
        </p:txBody>
      </p:sp>
      <p:pic>
        <p:nvPicPr>
          <p:cNvPr id="200" name="Shape 200"/>
          <p:cNvPicPr preferRelativeResize="0"/>
          <p:nvPr/>
        </p:nvPicPr>
        <p:blipFill rotWithShape="1">
          <a:blip r:embed="rId3">
            <a:alphaModFix/>
          </a:blip>
          <a:srcRect/>
          <a:stretch/>
        </p:blipFill>
        <p:spPr>
          <a:xfrm>
            <a:off x="5562600" y="364751"/>
            <a:ext cx="2770187" cy="1780834"/>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pic>
        <p:nvPicPr>
          <p:cNvPr id="290" name="Shape 290"/>
          <p:cNvPicPr preferRelativeResize="0"/>
          <p:nvPr/>
        </p:nvPicPr>
        <p:blipFill rotWithShape="1">
          <a:blip r:embed="rId3">
            <a:alphaModFix/>
          </a:blip>
          <a:srcRect/>
          <a:stretch/>
        </p:blipFill>
        <p:spPr>
          <a:xfrm>
            <a:off x="786652" y="286870"/>
            <a:ext cx="7364506" cy="6248399"/>
          </a:xfrm>
          <a:prstGeom prst="rect">
            <a:avLst/>
          </a:prstGeom>
          <a:noFill/>
          <a:ln>
            <a:noFill/>
          </a:ln>
        </p:spPr>
      </p:pic>
      <p:sp>
        <p:nvSpPr>
          <p:cNvPr id="291" name="Shape 291"/>
          <p:cNvSpPr/>
          <p:nvPr/>
        </p:nvSpPr>
        <p:spPr>
          <a:xfrm>
            <a:off x="1828800" y="1600200"/>
            <a:ext cx="5513293" cy="27431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9600" b="0" i="0" u="none" strike="noStrike" cap="none" baseline="0">
                <a:solidFill>
                  <a:srgbClr val="660033"/>
                </a:solidFill>
                <a:latin typeface="Arial"/>
                <a:ea typeface="Arial"/>
                <a:cs typeface="Arial"/>
                <a:sym typeface="Arial"/>
              </a:rPr>
              <a:t>Public </a:t>
            </a:r>
          </a:p>
          <a:p>
            <a:pPr marL="0" marR="0" lvl="0" indent="0" algn="ctr" rtl="0">
              <a:spcBef>
                <a:spcPts val="0"/>
              </a:spcBef>
              <a:spcAft>
                <a:spcPts val="0"/>
              </a:spcAft>
              <a:buSzPct val="25000"/>
              <a:buNone/>
            </a:pPr>
            <a:r>
              <a:rPr lang="en-US" sz="9600" b="0" i="0" u="none" strike="noStrike" cap="none" baseline="0">
                <a:solidFill>
                  <a:srgbClr val="660033"/>
                </a:solidFill>
                <a:latin typeface="Arial"/>
                <a:ea typeface="Arial"/>
                <a:cs typeface="Arial"/>
                <a:sym typeface="Arial"/>
              </a:rPr>
              <a:t>Services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8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graphicFrame>
        <p:nvGraphicFramePr>
          <p:cNvPr id="296" name="Shape 296"/>
          <p:cNvGraphicFramePr/>
          <p:nvPr>
            <p:extLst>
              <p:ext uri="{D42A27DB-BD31-4B8C-83A1-F6EECF244321}">
                <p14:modId xmlns:p14="http://schemas.microsoft.com/office/powerpoint/2010/main" val="106107196"/>
              </p:ext>
            </p:extLst>
          </p:nvPr>
        </p:nvGraphicFramePr>
        <p:xfrm>
          <a:off x="609600" y="914400"/>
          <a:ext cx="7924800" cy="5643930"/>
        </p:xfrm>
        <a:graphic>
          <a:graphicData uri="http://schemas.openxmlformats.org/drawingml/2006/table">
            <a:tbl>
              <a:tblPr firstRow="1" bandRow="1">
                <a:noFill/>
                <a:tableStyleId>{87FC07E2-EA0C-4405-821E-42B90F7669C6}</a:tableStyleId>
              </a:tblPr>
              <a:tblGrid>
                <a:gridCol w="1524000"/>
                <a:gridCol w="1447800"/>
                <a:gridCol w="1524000"/>
                <a:gridCol w="3429000"/>
              </a:tblGrid>
              <a:tr h="370850">
                <a:tc>
                  <a:txBody>
                    <a:bodyPr/>
                    <a:lstStyle/>
                    <a:p>
                      <a:pPr marL="0" marR="0" lvl="0" indent="0" algn="l" rtl="0">
                        <a:spcBef>
                          <a:spcPts val="0"/>
                        </a:spcBef>
                        <a:buSzPct val="25000"/>
                        <a:buNone/>
                      </a:pPr>
                      <a:r>
                        <a:rPr lang="en-US" sz="1800" b="0" u="none" strike="noStrike" cap="none" baseline="0" dirty="0">
                          <a:solidFill>
                            <a:schemeClr val="lt1"/>
                          </a:solidFill>
                          <a:latin typeface="Arial"/>
                          <a:ea typeface="Arial"/>
                          <a:cs typeface="Arial"/>
                          <a:sym typeface="Arial"/>
                        </a:rPr>
                        <a:t>Project</a:t>
                      </a:r>
                    </a:p>
                  </a:txBody>
                  <a:tcPr marL="91450" marR="91450" marT="45725" marB="45725">
                    <a:lnB w="12700" cap="flat" cmpd="sng">
                      <a:solidFill>
                        <a:schemeClr val="dk1"/>
                      </a:solidFill>
                      <a:prstDash val="solid"/>
                      <a:round/>
                      <a:headEnd type="none" w="med" len="med"/>
                      <a:tailEnd type="none" w="med" len="med"/>
                    </a:lnB>
                    <a:solidFill>
                      <a:srgbClr val="9A2A55"/>
                    </a:solidFill>
                  </a:tcPr>
                </a:tc>
                <a:tc>
                  <a:txBody>
                    <a:bodyPr/>
                    <a:lstStyle/>
                    <a:p>
                      <a:pPr marL="0" marR="0" lvl="0" indent="0" algn="l" rtl="0">
                        <a:spcBef>
                          <a:spcPts val="0"/>
                        </a:spcBef>
                        <a:buSzPct val="25000"/>
                        <a:buNone/>
                      </a:pPr>
                      <a:r>
                        <a:rPr lang="en-US" sz="1800" b="0" u="none" strike="noStrike" cap="none" baseline="0">
                          <a:solidFill>
                            <a:schemeClr val="lt1"/>
                          </a:solidFill>
                          <a:latin typeface="Arial"/>
                          <a:ea typeface="Arial"/>
                          <a:cs typeface="Arial"/>
                          <a:sym typeface="Arial"/>
                        </a:rPr>
                        <a:t>Agency</a:t>
                      </a:r>
                    </a:p>
                  </a:txBody>
                  <a:tcPr marL="91450" marR="91450" marT="45725" marB="45725">
                    <a:lnB w="12700" cap="flat" cmpd="sng">
                      <a:solidFill>
                        <a:schemeClr val="dk1"/>
                      </a:solidFill>
                      <a:prstDash val="solid"/>
                      <a:round/>
                      <a:headEnd type="none" w="med" len="med"/>
                      <a:tailEnd type="none" w="med" len="med"/>
                    </a:lnB>
                    <a:solidFill>
                      <a:srgbClr val="9A2A55"/>
                    </a:solidFill>
                  </a:tcPr>
                </a:tc>
                <a:tc>
                  <a:txBody>
                    <a:bodyPr/>
                    <a:lstStyle/>
                    <a:p>
                      <a:pPr marL="0" marR="0" lvl="0" indent="0" algn="l" rtl="0">
                        <a:spcBef>
                          <a:spcPts val="0"/>
                        </a:spcBef>
                        <a:buSzPct val="25000"/>
                        <a:buNone/>
                      </a:pPr>
                      <a:r>
                        <a:rPr lang="en-US" sz="1800" b="0" u="none" strike="noStrike" cap="none" baseline="0">
                          <a:solidFill>
                            <a:schemeClr val="lt1"/>
                          </a:solidFill>
                          <a:latin typeface="Arial"/>
                          <a:ea typeface="Arial"/>
                          <a:cs typeface="Arial"/>
                          <a:sym typeface="Arial"/>
                        </a:rPr>
                        <a:t>Funds</a:t>
                      </a:r>
                    </a:p>
                  </a:txBody>
                  <a:tcPr marL="91450" marR="91450" marT="45725" marB="45725">
                    <a:lnB w="12700" cap="flat" cmpd="sng">
                      <a:solidFill>
                        <a:schemeClr val="dk1"/>
                      </a:solidFill>
                      <a:prstDash val="solid"/>
                      <a:round/>
                      <a:headEnd type="none" w="med" len="med"/>
                      <a:tailEnd type="none" w="med" len="med"/>
                    </a:lnB>
                    <a:solidFill>
                      <a:srgbClr val="9A2A55"/>
                    </a:solidFill>
                  </a:tcPr>
                </a:tc>
                <a:tc>
                  <a:txBody>
                    <a:bodyPr/>
                    <a:lstStyle/>
                    <a:p>
                      <a:pPr marL="0" marR="0" lvl="0" indent="0" algn="l" rtl="0">
                        <a:spcBef>
                          <a:spcPts val="0"/>
                        </a:spcBef>
                        <a:buSzPct val="25000"/>
                        <a:buNone/>
                      </a:pPr>
                      <a:r>
                        <a:rPr lang="en-US" sz="1800" b="0" u="none" strike="noStrike" cap="none" baseline="0">
                          <a:solidFill>
                            <a:schemeClr val="lt1"/>
                          </a:solidFill>
                          <a:latin typeface="Arial"/>
                          <a:ea typeface="Arial"/>
                          <a:cs typeface="Arial"/>
                          <a:sym typeface="Arial"/>
                        </a:rPr>
                        <a:t>Goal</a:t>
                      </a:r>
                    </a:p>
                  </a:txBody>
                  <a:tcPr marL="91450" marR="91450" marT="45725" marB="45725">
                    <a:lnB w="12700" cap="flat" cmpd="sng">
                      <a:solidFill>
                        <a:schemeClr val="dk1"/>
                      </a:solidFill>
                      <a:prstDash val="solid"/>
                      <a:round/>
                      <a:headEnd type="none" w="med" len="med"/>
                      <a:tailEnd type="none" w="med" len="med"/>
                    </a:lnB>
                    <a:solidFill>
                      <a:srgbClr val="9A2A55"/>
                    </a:solidFill>
                  </a:tcPr>
                </a:tc>
              </a:tr>
              <a:tr h="370850">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Childcare Services for Homeless Families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Cuidando Los Ninos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400" u="none" strike="noStrike" cap="none" baseline="0" dirty="0" smtClean="0">
                          <a:latin typeface="Arial"/>
                          <a:ea typeface="Arial"/>
                          <a:cs typeface="Arial"/>
                          <a:sym typeface="Arial"/>
                        </a:rPr>
                        <a:t>$9,000 </a:t>
                      </a:r>
                      <a:r>
                        <a:rPr lang="en-US" sz="1400" u="none" strike="noStrike" cap="none" baseline="0" dirty="0">
                          <a:latin typeface="Arial"/>
                          <a:ea typeface="Arial"/>
                          <a:cs typeface="Arial"/>
                          <a:sym typeface="Arial"/>
                        </a:rPr>
                        <a:t>(</a:t>
                      </a:r>
                      <a:r>
                        <a:rPr lang="en-US" sz="1400" u="none" strike="noStrike" cap="none" baseline="0" dirty="0" smtClean="0">
                          <a:latin typeface="Arial"/>
                          <a:ea typeface="Arial"/>
                          <a:cs typeface="Arial"/>
                          <a:sym typeface="Arial"/>
                        </a:rPr>
                        <a:t>CDBG)</a:t>
                      </a:r>
                    </a:p>
                    <a:p>
                      <a:pPr marL="0" marR="0" lvl="0" indent="0" algn="l" rtl="0">
                        <a:spcBef>
                          <a:spcPts val="0"/>
                        </a:spcBef>
                        <a:buSzPct val="25000"/>
                        <a:buNone/>
                      </a:pPr>
                      <a:r>
                        <a:rPr lang="en-US" sz="1400" u="none" strike="noStrike" cap="none" baseline="0" dirty="0" smtClean="0">
                          <a:latin typeface="Arial"/>
                          <a:ea typeface="Arial"/>
                          <a:cs typeface="Arial"/>
                          <a:sym typeface="Arial"/>
                        </a:rPr>
                        <a:t>$20,000 (GF)</a:t>
                      </a:r>
                      <a:endParaRPr lang="en-US" sz="1400" u="none" strike="noStrike" cap="none" baseline="0" dirty="0">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400" u="none" strike="noStrike" cap="none" baseline="0" dirty="0">
                          <a:latin typeface="Arial"/>
                          <a:ea typeface="Arial"/>
                          <a:cs typeface="Arial"/>
                          <a:sym typeface="Arial"/>
                        </a:rPr>
                        <a:t>Increase services for “at-risk” populations</a:t>
                      </a:r>
                    </a:p>
                    <a:p>
                      <a:pPr marL="0" marR="0" lvl="0" indent="0" algn="l" rtl="0">
                        <a:spcBef>
                          <a:spcPts val="0"/>
                        </a:spcBef>
                        <a:buSzPct val="25000"/>
                        <a:buNone/>
                      </a:pPr>
                      <a:r>
                        <a:rPr lang="en-US" sz="1400" u="none" strike="noStrike" cap="none" baseline="0" dirty="0">
                          <a:latin typeface="Arial"/>
                          <a:ea typeface="Arial"/>
                          <a:cs typeface="Arial"/>
                          <a:sym typeface="Arial"/>
                        </a:rPr>
                        <a:t>*Provide childcare services to 100 </a:t>
                      </a:r>
                      <a:r>
                        <a:rPr lang="en-US" sz="1400" u="none" strike="noStrike" cap="none" baseline="0" dirty="0" smtClean="0">
                          <a:latin typeface="Arial"/>
                          <a:ea typeface="Arial"/>
                          <a:cs typeface="Arial"/>
                          <a:sym typeface="Arial"/>
                        </a:rPr>
                        <a:t>families a year.</a:t>
                      </a:r>
                      <a:endParaRPr lang="en-US" sz="1400" u="none" strike="noStrike" cap="none" baseline="0" dirty="0">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Individual Development Account Program</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WESST</a:t>
                      </a:r>
                    </a:p>
                    <a:p>
                      <a:pPr marL="0" marR="0" lvl="0" indent="0" algn="l" rtl="0">
                        <a:spcBef>
                          <a:spcPts val="0"/>
                        </a:spcBef>
                        <a:buNone/>
                      </a:pPr>
                      <a:endParaRPr sz="1400" u="none" strike="noStrike" cap="none" baseline="0">
                        <a:latin typeface="Arial"/>
                        <a:ea typeface="Arial"/>
                        <a:cs typeface="Arial"/>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$250,000 (CDBG)</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Provide Financial education and savings opportunities to 75 families . Saved monies can be used for DP on a home, education, and/or start a business.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Eviction Prevention</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Youth Dev. Inc</a:t>
                      </a:r>
                    </a:p>
                    <a:p>
                      <a:pPr marL="0" marR="0" lvl="0" indent="0" algn="l" rtl="0">
                        <a:spcBef>
                          <a:spcPts val="0"/>
                        </a:spcBef>
                        <a:buSzPct val="25000"/>
                        <a:buNone/>
                      </a:pPr>
                      <a:r>
                        <a:rPr lang="en-US" sz="1000" u="none" strike="noStrike" cap="none" baseline="0">
                          <a:latin typeface="Arial"/>
                          <a:ea typeface="Arial"/>
                          <a:cs typeface="Arial"/>
                          <a:sym typeface="Arial"/>
                        </a:rPr>
                        <a:t>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$109,400 (CDBG)</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Increase Sustainable Housing Opportunities</a:t>
                      </a:r>
                    </a:p>
                    <a:p>
                      <a:pPr marL="0" marR="0" lvl="0" indent="0" algn="l" rtl="0">
                        <a:spcBef>
                          <a:spcPts val="0"/>
                        </a:spcBef>
                        <a:buSzPct val="25000"/>
                        <a:buNone/>
                      </a:pPr>
                      <a:r>
                        <a:rPr lang="en-US" sz="1400" u="none" strike="noStrike" cap="none" baseline="0">
                          <a:latin typeface="Arial"/>
                          <a:ea typeface="Arial"/>
                          <a:cs typeface="Arial"/>
                          <a:sym typeface="Arial"/>
                        </a:rPr>
                        <a:t>*Provide rental and deposit assistance to   960 unduplicated low income City residents/year.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Motel Vouchers</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lang="en-US" sz="1400" u="none" strike="noStrike" cap="none" baseline="0" dirty="0" smtClean="0">
                        <a:latin typeface="Arial"/>
                        <a:ea typeface="Arial"/>
                        <a:cs typeface="Arial"/>
                        <a:sym typeface="Arial"/>
                      </a:endParaRPr>
                    </a:p>
                    <a:p>
                      <a:pPr marL="0" marR="0" lvl="0" indent="0" algn="l" rtl="0">
                        <a:spcBef>
                          <a:spcPts val="0"/>
                        </a:spcBef>
                        <a:buSzPct val="25000"/>
                        <a:buNone/>
                      </a:pPr>
                      <a:endParaRPr lang="en-US" sz="1400" u="none" strike="noStrike" cap="none" baseline="0" dirty="0" smtClean="0">
                        <a:latin typeface="Arial"/>
                        <a:ea typeface="Arial"/>
                        <a:cs typeface="Arial"/>
                        <a:sym typeface="Arial"/>
                      </a:endParaRPr>
                    </a:p>
                    <a:p>
                      <a:pPr marL="0" marR="0" lvl="0" indent="0" algn="l" rtl="0">
                        <a:spcBef>
                          <a:spcPts val="0"/>
                        </a:spcBef>
                        <a:buSzPct val="25000"/>
                        <a:buNone/>
                      </a:pPr>
                      <a:r>
                        <a:rPr lang="en-US" sz="1400" u="none" strike="noStrike" cap="none" baseline="0" dirty="0" smtClean="0">
                          <a:latin typeface="Arial"/>
                          <a:ea typeface="Arial"/>
                          <a:cs typeface="Arial"/>
                          <a:sym typeface="Arial"/>
                        </a:rPr>
                        <a:t>AHCH</a:t>
                      </a:r>
                      <a:endParaRPr lang="en-US" sz="1400" u="none" strike="noStrike" cap="none" baseline="0" dirty="0">
                        <a:latin typeface="Arial"/>
                        <a:ea typeface="Arial"/>
                        <a:cs typeface="Arial"/>
                        <a:sym typeface="Arial"/>
                      </a:endParaRPr>
                    </a:p>
                    <a:p>
                      <a:pPr marL="0" marR="0" lvl="0" indent="0" algn="l" rtl="0">
                        <a:spcBef>
                          <a:spcPts val="0"/>
                        </a:spcBef>
                        <a:buNone/>
                      </a:pPr>
                      <a:endParaRPr sz="1400" u="none" strike="noStrike" cap="none" baseline="0" dirty="0">
                        <a:latin typeface="Arial"/>
                        <a:ea typeface="Arial"/>
                        <a:cs typeface="Arial"/>
                        <a:sym typeface="Arial"/>
                      </a:endParaRPr>
                    </a:p>
                    <a:p>
                      <a:pPr marL="0" marR="0" lvl="0" indent="0" algn="l" rtl="0">
                        <a:spcBef>
                          <a:spcPts val="0"/>
                        </a:spcBef>
                        <a:buSzPct val="25000"/>
                        <a:buNone/>
                      </a:pPr>
                      <a:r>
                        <a:rPr lang="en-US" sz="1400" u="none" strike="noStrike" cap="none" baseline="0" dirty="0">
                          <a:latin typeface="Arial"/>
                          <a:ea typeface="Arial"/>
                          <a:cs typeface="Arial"/>
                          <a:sym typeface="Arial"/>
                        </a:rPr>
                        <a:t>St. Martin’s Hospitality Center</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lang="en-US" sz="1400" u="none" strike="noStrike" cap="none" baseline="0" dirty="0" smtClean="0">
                        <a:latin typeface="Arial"/>
                        <a:ea typeface="Arial"/>
                        <a:cs typeface="Arial"/>
                        <a:sym typeface="Arial"/>
                      </a:endParaRPr>
                    </a:p>
                    <a:p>
                      <a:pPr marL="0" marR="0" lvl="0" indent="0" algn="l" rtl="0">
                        <a:spcBef>
                          <a:spcPts val="0"/>
                        </a:spcBef>
                        <a:buSzPct val="25000"/>
                        <a:buNone/>
                      </a:pPr>
                      <a:endParaRPr lang="en-US" sz="1400" u="none" strike="noStrike" cap="none" baseline="0" dirty="0" smtClean="0">
                        <a:latin typeface="Arial"/>
                        <a:ea typeface="Arial"/>
                        <a:cs typeface="Arial"/>
                        <a:sym typeface="Arial"/>
                      </a:endParaRPr>
                    </a:p>
                    <a:p>
                      <a:pPr marL="0" marR="0" lvl="0" indent="0" algn="l" rtl="0">
                        <a:spcBef>
                          <a:spcPts val="0"/>
                        </a:spcBef>
                        <a:buSzPct val="25000"/>
                        <a:buNone/>
                      </a:pPr>
                      <a:r>
                        <a:rPr lang="en-US" sz="1400" u="none" strike="noStrike" cap="none" baseline="0" dirty="0" smtClean="0">
                          <a:latin typeface="Arial"/>
                          <a:ea typeface="Arial"/>
                          <a:cs typeface="Arial"/>
                          <a:sym typeface="Arial"/>
                        </a:rPr>
                        <a:t>$19,000 (ESG)</a:t>
                      </a:r>
                      <a:endParaRPr lang="en-US" sz="1400" u="none" strike="noStrike" cap="none" baseline="0" dirty="0">
                        <a:latin typeface="Arial"/>
                        <a:ea typeface="Arial"/>
                        <a:cs typeface="Arial"/>
                        <a:sym typeface="Arial"/>
                      </a:endParaRPr>
                    </a:p>
                    <a:p>
                      <a:pPr marL="0" marR="0" lvl="0" indent="0" algn="l" rtl="0">
                        <a:spcBef>
                          <a:spcPts val="0"/>
                        </a:spcBef>
                        <a:buSzPct val="25000"/>
                        <a:buNone/>
                      </a:pPr>
                      <a:r>
                        <a:rPr lang="en-US" sz="1400" u="none" strike="noStrike" cap="none" baseline="0" dirty="0" smtClean="0">
                          <a:latin typeface="Arial"/>
                          <a:ea typeface="Arial"/>
                          <a:cs typeface="Arial"/>
                          <a:sym typeface="Arial"/>
                        </a:rPr>
                        <a:t>$19,380 (GF)</a:t>
                      </a:r>
                    </a:p>
                    <a:p>
                      <a:pPr marL="0" marR="0" lvl="0" indent="0" algn="l" rtl="0">
                        <a:spcBef>
                          <a:spcPts val="0"/>
                        </a:spcBef>
                        <a:buSzPct val="25000"/>
                        <a:buNone/>
                      </a:pPr>
                      <a:endParaRPr lang="en-US" sz="1400" u="none" strike="noStrike" cap="none" baseline="0" dirty="0" smtClean="0">
                        <a:latin typeface="Arial"/>
                        <a:ea typeface="Arial"/>
                        <a:cs typeface="Arial"/>
                        <a:sym typeface="Arial"/>
                      </a:endParaRPr>
                    </a:p>
                    <a:p>
                      <a:pPr marL="0" marR="0" lvl="0" indent="0" algn="l" rtl="0">
                        <a:spcBef>
                          <a:spcPts val="0"/>
                        </a:spcBef>
                        <a:buSzPct val="25000"/>
                        <a:buNone/>
                      </a:pPr>
                      <a:r>
                        <a:rPr lang="en-US" sz="1400" u="none" strike="noStrike" cap="none" baseline="0" dirty="0" smtClean="0">
                          <a:latin typeface="Arial"/>
                          <a:ea typeface="Arial"/>
                          <a:cs typeface="Arial"/>
                          <a:sym typeface="Arial"/>
                        </a:rPr>
                        <a:t>$</a:t>
                      </a:r>
                      <a:r>
                        <a:rPr lang="en-US" sz="1400" u="none" strike="noStrike" cap="none" baseline="0" dirty="0">
                          <a:latin typeface="Arial"/>
                          <a:ea typeface="Arial"/>
                          <a:cs typeface="Arial"/>
                          <a:sym typeface="Arial"/>
                        </a:rPr>
                        <a:t>4,000 </a:t>
                      </a:r>
                      <a:r>
                        <a:rPr lang="en-US" sz="1400" u="none" strike="noStrike" cap="none" baseline="0" dirty="0" smtClean="0">
                          <a:latin typeface="Arial"/>
                          <a:ea typeface="Arial"/>
                          <a:cs typeface="Arial"/>
                          <a:sym typeface="Arial"/>
                        </a:rPr>
                        <a:t>(ESG</a:t>
                      </a:r>
                      <a:r>
                        <a:rPr lang="en-US" sz="1400" u="none" strike="noStrike" cap="none" baseline="0" dirty="0">
                          <a:latin typeface="Arial"/>
                          <a:ea typeface="Arial"/>
                          <a:cs typeface="Arial"/>
                          <a:sym typeface="Arial"/>
                        </a:rPr>
                        <a:t>)</a:t>
                      </a:r>
                    </a:p>
                    <a:p>
                      <a:pPr marL="0" marR="0" lvl="0" indent="0" algn="l" rtl="0">
                        <a:spcBef>
                          <a:spcPts val="0"/>
                        </a:spcBef>
                        <a:buSzPct val="25000"/>
                        <a:buNone/>
                      </a:pPr>
                      <a:r>
                        <a:rPr lang="en-US" sz="1400" u="none" strike="noStrike" cap="none" baseline="0" dirty="0">
                          <a:latin typeface="Arial"/>
                          <a:ea typeface="Arial"/>
                          <a:cs typeface="Arial"/>
                          <a:sym typeface="Arial"/>
                        </a:rPr>
                        <a:t>$36,800 (GF)</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400" u="none" strike="noStrike" cap="none" baseline="0" dirty="0">
                          <a:latin typeface="Arial"/>
                          <a:ea typeface="Arial"/>
                          <a:cs typeface="Arial"/>
                          <a:sym typeface="Arial"/>
                        </a:rPr>
                        <a:t>Increase Affordable Housing </a:t>
                      </a:r>
                      <a:r>
                        <a:rPr lang="en-US" sz="1400" u="none" strike="noStrike" cap="none" baseline="0" dirty="0" smtClean="0">
                          <a:latin typeface="Arial"/>
                          <a:ea typeface="Arial"/>
                          <a:cs typeface="Arial"/>
                          <a:sym typeface="Arial"/>
                        </a:rPr>
                        <a:t>Opportunities</a:t>
                      </a:r>
                    </a:p>
                    <a:p>
                      <a:pPr marL="0" marR="0" lvl="0" indent="0" algn="l" rtl="0">
                        <a:spcBef>
                          <a:spcPts val="0"/>
                        </a:spcBef>
                        <a:buSzPct val="25000"/>
                        <a:buNone/>
                      </a:pPr>
                      <a:r>
                        <a:rPr lang="en-US" sz="1400" u="none" strike="noStrike" cap="none" baseline="0" dirty="0" smtClean="0">
                          <a:latin typeface="Arial"/>
                          <a:ea typeface="Arial"/>
                          <a:cs typeface="Arial"/>
                          <a:sym typeface="Arial"/>
                        </a:rPr>
                        <a:t>Provide motel vouchers to 84 households in need of medical respite/year.</a:t>
                      </a:r>
                    </a:p>
                    <a:p>
                      <a:pPr marL="0" marR="0" lvl="0" indent="0" algn="l" rtl="0">
                        <a:spcBef>
                          <a:spcPts val="0"/>
                        </a:spcBef>
                        <a:buSzPct val="25000"/>
                        <a:buNone/>
                      </a:pPr>
                      <a:r>
                        <a:rPr lang="en-US" sz="1400" u="none" strike="noStrike" cap="none" baseline="0" dirty="0" smtClean="0">
                          <a:latin typeface="Arial"/>
                          <a:ea typeface="Arial"/>
                          <a:cs typeface="Arial"/>
                          <a:sym typeface="Arial"/>
                        </a:rPr>
                        <a:t>Provide motel vouchers to 84 families with children/year.</a:t>
                      </a:r>
                    </a:p>
                    <a:p>
                      <a:pPr marL="0" marR="0" lvl="0" indent="0" algn="l" rtl="0">
                        <a:spcBef>
                          <a:spcPts val="0"/>
                        </a:spcBef>
                        <a:buSzPct val="25000"/>
                        <a:buNone/>
                      </a:pPr>
                      <a:endParaRPr lang="en-US" sz="1400" u="none" strike="noStrike" cap="none" baseline="0" dirty="0">
                        <a:latin typeface="Arial"/>
                        <a:ea typeface="Arial"/>
                        <a:cs typeface="Arial"/>
                        <a:sym typeface="Arial"/>
                      </a:endParaRPr>
                    </a:p>
                    <a:p>
                      <a:pPr marL="0" marR="0" lvl="0" indent="0" algn="l" rtl="0">
                        <a:spcBef>
                          <a:spcPts val="0"/>
                        </a:spcBef>
                        <a:buSzPct val="25000"/>
                        <a:buNone/>
                      </a:pPr>
                      <a:r>
                        <a:rPr lang="en-US" sz="1400" u="none" strike="noStrike" cap="none" baseline="0" dirty="0">
                          <a:latin typeface="Arial"/>
                          <a:ea typeface="Arial"/>
                          <a:cs typeface="Arial"/>
                          <a:sym typeface="Arial"/>
                        </a:rPr>
                        <a:t>*Provide Motel vouchers </a:t>
                      </a:r>
                      <a:r>
                        <a:rPr lang="en-US" sz="1400" u="none" strike="noStrike" cap="none" baseline="0" dirty="0" smtClean="0">
                          <a:latin typeface="Arial"/>
                          <a:ea typeface="Arial"/>
                          <a:cs typeface="Arial"/>
                          <a:sym typeface="Arial"/>
                        </a:rPr>
                        <a:t>to 168 </a:t>
                      </a:r>
                      <a:r>
                        <a:rPr lang="en-US" sz="1400" u="none" strike="noStrike" cap="none" baseline="0" dirty="0">
                          <a:latin typeface="Arial"/>
                          <a:ea typeface="Arial"/>
                          <a:cs typeface="Arial"/>
                          <a:sym typeface="Arial"/>
                        </a:rPr>
                        <a:t>households /year</a:t>
                      </a:r>
                      <a:r>
                        <a:rPr lang="en-US" sz="1400" u="none" strike="noStrike" cap="none" baseline="0" dirty="0" smtClean="0">
                          <a:latin typeface="Arial"/>
                          <a:ea typeface="Arial"/>
                          <a:cs typeface="Arial"/>
                          <a:sym typeface="Arial"/>
                        </a:rPr>
                        <a:t>.</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sp>
        <p:nvSpPr>
          <p:cNvPr id="297" name="Shape 297"/>
          <p:cNvSpPr/>
          <p:nvPr/>
        </p:nvSpPr>
        <p:spPr>
          <a:xfrm>
            <a:off x="1752600" y="152400"/>
            <a:ext cx="5056187" cy="9144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4800" b="0" i="0" u="none" strike="noStrike" cap="none" baseline="0">
                <a:solidFill>
                  <a:srgbClr val="D25C89"/>
                </a:solidFill>
                <a:latin typeface="Arial"/>
                <a:ea typeface="Arial"/>
                <a:cs typeface="Arial"/>
                <a:sym typeface="Arial"/>
              </a:rPr>
              <a:t>Public Services</a:t>
            </a: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graphicFrame>
        <p:nvGraphicFramePr>
          <p:cNvPr id="303" name="Shape 303"/>
          <p:cNvGraphicFramePr/>
          <p:nvPr/>
        </p:nvGraphicFramePr>
        <p:xfrm>
          <a:off x="906462" y="1238250"/>
          <a:ext cx="7696200" cy="5043640"/>
        </p:xfrm>
        <a:graphic>
          <a:graphicData uri="http://schemas.openxmlformats.org/drawingml/2006/table">
            <a:tbl>
              <a:tblPr>
                <a:noFill/>
                <a:tableStyleId>{5276A9FE-C670-42E5-A688-BB3298C7C4CA}</a:tableStyleId>
              </a:tblPr>
              <a:tblGrid>
                <a:gridCol w="1752600"/>
                <a:gridCol w="1219200"/>
                <a:gridCol w="1828800"/>
                <a:gridCol w="2895600"/>
              </a:tblGrid>
              <a:tr h="457200">
                <a:tc>
                  <a:txBody>
                    <a:bodyPr/>
                    <a:lstStyle/>
                    <a:p>
                      <a:pPr marL="0" marR="0" lvl="0" indent="0" algn="l" rtl="0">
                        <a:lnSpc>
                          <a:spcPct val="100000"/>
                        </a:lnSpc>
                        <a:spcBef>
                          <a:spcPts val="0"/>
                        </a:spcBef>
                        <a:spcAft>
                          <a:spcPts val="0"/>
                        </a:spcAft>
                        <a:buClr>
                          <a:schemeClr val="lt1"/>
                        </a:buClr>
                        <a:buSzPct val="25000"/>
                        <a:buFont typeface="Cantata One"/>
                        <a:buNone/>
                      </a:pPr>
                      <a:r>
                        <a:rPr lang="en-US" sz="1600" b="1" i="0" u="none" strike="noStrike" cap="none" baseline="0">
                          <a:solidFill>
                            <a:schemeClr val="lt1"/>
                          </a:solidFill>
                          <a:latin typeface="Cantata One"/>
                          <a:ea typeface="Cantata One"/>
                          <a:cs typeface="Cantata One"/>
                          <a:sym typeface="Cantata One"/>
                        </a:rPr>
                        <a:t>Project</a:t>
                      </a:r>
                    </a:p>
                  </a:txBody>
                  <a:tcPr marL="91450" marR="91450" marT="45700" marB="45700">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25C89"/>
                    </a:solidFill>
                  </a:tcPr>
                </a:tc>
                <a:tc>
                  <a:txBody>
                    <a:bodyPr/>
                    <a:lstStyle/>
                    <a:p>
                      <a:pPr marL="0" marR="0" lvl="0" indent="0" algn="l" rtl="0">
                        <a:lnSpc>
                          <a:spcPct val="100000"/>
                        </a:lnSpc>
                        <a:spcBef>
                          <a:spcPts val="0"/>
                        </a:spcBef>
                        <a:spcAft>
                          <a:spcPts val="0"/>
                        </a:spcAft>
                        <a:buClr>
                          <a:schemeClr val="lt1"/>
                        </a:buClr>
                        <a:buSzPct val="25000"/>
                        <a:buFont typeface="Cantata One"/>
                        <a:buNone/>
                      </a:pPr>
                      <a:r>
                        <a:rPr lang="en-US" sz="1600" b="1" i="0" u="none" strike="noStrike" cap="none" baseline="0">
                          <a:solidFill>
                            <a:schemeClr val="lt1"/>
                          </a:solidFill>
                          <a:latin typeface="Cantata One"/>
                          <a:ea typeface="Cantata One"/>
                          <a:cs typeface="Cantata One"/>
                          <a:sym typeface="Cantata One"/>
                        </a:rPr>
                        <a:t>Agency</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25C89"/>
                    </a:solidFill>
                  </a:tcPr>
                </a:tc>
                <a:tc>
                  <a:txBody>
                    <a:bodyPr/>
                    <a:lstStyle/>
                    <a:p>
                      <a:pPr marL="0" marR="0" lvl="0" indent="0" algn="l" rtl="0">
                        <a:lnSpc>
                          <a:spcPct val="100000"/>
                        </a:lnSpc>
                        <a:spcBef>
                          <a:spcPts val="0"/>
                        </a:spcBef>
                        <a:spcAft>
                          <a:spcPts val="0"/>
                        </a:spcAft>
                        <a:buClr>
                          <a:schemeClr val="lt1"/>
                        </a:buClr>
                        <a:buSzPct val="25000"/>
                        <a:buFont typeface="Cantata One"/>
                        <a:buNone/>
                      </a:pPr>
                      <a:r>
                        <a:rPr lang="en-US" sz="1600" b="1" i="0" u="none" strike="noStrike" cap="none" baseline="0">
                          <a:solidFill>
                            <a:schemeClr val="lt1"/>
                          </a:solidFill>
                          <a:latin typeface="Cantata One"/>
                          <a:ea typeface="Cantata One"/>
                          <a:cs typeface="Cantata One"/>
                          <a:sym typeface="Cantata One"/>
                        </a:rPr>
                        <a:t>Funds</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25C89"/>
                    </a:solidFill>
                  </a:tcPr>
                </a:tc>
                <a:tc>
                  <a:txBody>
                    <a:bodyPr/>
                    <a:lstStyle/>
                    <a:p>
                      <a:pPr marL="0" marR="0" lvl="0" indent="0" algn="l" rtl="0">
                        <a:lnSpc>
                          <a:spcPct val="100000"/>
                        </a:lnSpc>
                        <a:spcBef>
                          <a:spcPts val="0"/>
                        </a:spcBef>
                        <a:spcAft>
                          <a:spcPts val="0"/>
                        </a:spcAft>
                        <a:buClr>
                          <a:schemeClr val="lt1"/>
                        </a:buClr>
                        <a:buSzPct val="25000"/>
                        <a:buFont typeface="Cantata One"/>
                        <a:buNone/>
                      </a:pPr>
                      <a:r>
                        <a:rPr lang="en-US" sz="1600" b="1" i="0" u="none" strike="noStrike" cap="none" baseline="0">
                          <a:solidFill>
                            <a:schemeClr val="lt1"/>
                          </a:solidFill>
                          <a:latin typeface="Cantata One"/>
                          <a:ea typeface="Cantata One"/>
                          <a:cs typeface="Cantata One"/>
                          <a:sym typeface="Cantata One"/>
                        </a:rPr>
                        <a:t>HUD Specific Objective</a:t>
                      </a:r>
                    </a:p>
                  </a:txBody>
                  <a:tcPr marL="91450" marR="91450" marT="45700" marB="45700">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25C89"/>
                    </a:solidFill>
                  </a:tcPr>
                </a:tc>
              </a:tr>
              <a:tr h="822900">
                <a:tc>
                  <a:txBody>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Pr>
                        <a:t>Senior Meals</a:t>
                      </a:r>
                    </a:p>
                  </a:txBody>
                  <a:tcPr marL="91450" marR="91450" marT="45700" marB="45700">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DSA</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$125,000 (CDBG)</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Increase Services for “at-risk” populations</a:t>
                      </a: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*Provide meal services to 1346 seniors/year.</a:t>
                      </a:r>
                    </a:p>
                  </a:txBody>
                  <a:tcPr marL="91450" marR="91450" marT="45700" marB="45700">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584250">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Dental care services for Homeless and Near Homeless Populations</a:t>
                      </a:r>
                    </a:p>
                  </a:txBody>
                  <a:tcPr marL="91450" marR="91450" marT="45700" marB="45700">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AHCH</a:t>
                      </a:r>
                    </a:p>
                    <a:p>
                      <a:pPr marL="0" marR="0" lvl="0" indent="0" algn="l" rtl="0">
                        <a:lnSpc>
                          <a:spcPct val="100000"/>
                        </a:lnSpc>
                        <a:spcBef>
                          <a:spcPts val="280"/>
                        </a:spcBef>
                        <a:spcAft>
                          <a:spcPts val="0"/>
                        </a:spcAft>
                        <a:buClr>
                          <a:schemeClr val="dk1"/>
                        </a:buClr>
                        <a:buFont typeface="Calibri"/>
                        <a:buNone/>
                      </a:pPr>
                      <a:endParaRPr sz="1400" b="0" i="0" u="none" strike="noStrike" cap="none" baseline="0">
                        <a:solidFill>
                          <a:schemeClr val="dk1"/>
                        </a:solidFill>
                        <a:latin typeface="Arial"/>
                        <a:ea typeface="Arial"/>
                        <a:cs typeface="Arial"/>
                        <a:sym typeface="Arial"/>
                      </a:endParaRP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Community Dental</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$62,000 (CDBG)</a:t>
                      </a: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$67,400 (GF)</a:t>
                      </a:r>
                    </a:p>
                    <a:p>
                      <a:pPr marL="0" marR="0" lvl="0" indent="0" algn="l" rtl="0">
                        <a:lnSpc>
                          <a:spcPct val="100000"/>
                        </a:lnSpc>
                        <a:spcBef>
                          <a:spcPts val="280"/>
                        </a:spcBef>
                        <a:spcAft>
                          <a:spcPts val="0"/>
                        </a:spcAft>
                        <a:buClr>
                          <a:schemeClr val="dk1"/>
                        </a:buClr>
                        <a:buFont typeface="Calibri"/>
                        <a:buNone/>
                      </a:pPr>
                      <a:endParaRPr sz="1400" b="0" i="0" u="none" strike="noStrike" cap="none" baseline="0">
                        <a:solidFill>
                          <a:schemeClr val="dk1"/>
                        </a:solidFill>
                        <a:latin typeface="Arial"/>
                        <a:ea typeface="Arial"/>
                        <a:cs typeface="Arial"/>
                        <a:sym typeface="Arial"/>
                      </a:endParaRP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$ 193,000 (CDBG)</a:t>
                      </a: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$47,280 (GF)</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Pr>
                        <a:t>Increase Services for “at-risk” populations</a:t>
                      </a:r>
                    </a:p>
                    <a:p>
                      <a:pPr marL="0" marR="0" lvl="0" indent="0" algn="l" rtl="0">
                        <a:lnSpc>
                          <a:spcPct val="100000"/>
                        </a:lnSpc>
                        <a:spcBef>
                          <a:spcPts val="28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Pr>
                        <a:t>*Provide dental services to 1250 homeless persons/year.</a:t>
                      </a:r>
                    </a:p>
                    <a:p>
                      <a:pPr marL="0" marR="0" lvl="0" indent="0" algn="l" rtl="0">
                        <a:lnSpc>
                          <a:spcPct val="100000"/>
                        </a:lnSpc>
                        <a:spcBef>
                          <a:spcPts val="28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Pr>
                        <a:t>*Provide dental services to 1750 low income persons /year.</a:t>
                      </a:r>
                    </a:p>
                  </a:txBody>
                  <a:tcPr marL="91450" marR="91450" marT="45700" marB="45700">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22900">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Employment Training for Immigrant Women </a:t>
                      </a:r>
                    </a:p>
                  </a:txBody>
                  <a:tcPr marL="91450" marR="91450" marT="45725" marB="45725">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Southwest Creations</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$30,000 (CDBG)</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Increase Services for “at-risk” populations</a:t>
                      </a:r>
                    </a:p>
                    <a:p>
                      <a:pPr marL="0" marR="0" lvl="0" indent="0" algn="l" rtl="0">
                        <a:lnSpc>
                          <a:spcPct val="100000"/>
                        </a:lnSpc>
                        <a:spcBef>
                          <a:spcPts val="28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*Provide job training services for 30 low income immigrant women/year.</a:t>
                      </a:r>
                    </a:p>
                  </a:txBody>
                  <a:tcPr marL="91450" marR="91450" marT="45725" marB="45725">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22900">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Unallocated Public Services</a:t>
                      </a:r>
                    </a:p>
                  </a:txBody>
                  <a:tcPr marL="91450" marR="91450" marT="45725" marB="45725">
                    <a:lnL w="2857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RFP will be issued</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$30,245 (CDBG)</a:t>
                      </a:r>
                    </a:p>
                  </a:txBody>
                  <a:tcPr marL="91450" marR="91450" marT="45725" marB="457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Increase Services for “at-risk” populations</a:t>
                      </a:r>
                    </a:p>
                  </a:txBody>
                  <a:tcPr marL="91450" marR="91450" marT="45725" marB="45725">
                    <a:lnL w="12700"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304" name="Shape 304"/>
          <p:cNvSpPr/>
          <p:nvPr/>
        </p:nvSpPr>
        <p:spPr>
          <a:xfrm>
            <a:off x="1447800" y="304800"/>
            <a:ext cx="6096000" cy="914400"/>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4800" b="0" i="0" u="none" strike="noStrike" cap="none" baseline="0">
                <a:solidFill>
                  <a:srgbClr val="660033"/>
                </a:solidFill>
                <a:latin typeface="Arial"/>
                <a:ea typeface="Arial"/>
                <a:cs typeface="Arial"/>
                <a:sym typeface="Arial"/>
              </a:rPr>
              <a:t>Public Services</a:t>
            </a:r>
          </a:p>
        </p:txBody>
      </p:sp>
      <p:grpSp>
        <p:nvGrpSpPr>
          <p:cNvPr id="305" name="Shape 305"/>
          <p:cNvGrpSpPr/>
          <p:nvPr/>
        </p:nvGrpSpPr>
        <p:grpSpPr>
          <a:xfrm>
            <a:off x="6934200" y="279400"/>
            <a:ext cx="1447799" cy="990599"/>
            <a:chOff x="4800" y="144"/>
            <a:chExt cx="911" cy="623"/>
          </a:xfrm>
        </p:grpSpPr>
        <p:pic>
          <p:nvPicPr>
            <p:cNvPr id="306" name="Shape 306"/>
            <p:cNvPicPr preferRelativeResize="0"/>
            <p:nvPr/>
          </p:nvPicPr>
          <p:blipFill rotWithShape="1">
            <a:blip r:embed="rId3">
              <a:alphaModFix/>
            </a:blip>
            <a:srcRect/>
            <a:stretch/>
          </p:blipFill>
          <p:spPr>
            <a:xfrm>
              <a:off x="5002" y="144"/>
              <a:ext cx="469" cy="473"/>
            </a:xfrm>
            <a:prstGeom prst="rect">
              <a:avLst/>
            </a:prstGeom>
            <a:noFill/>
            <a:ln>
              <a:noFill/>
            </a:ln>
          </p:spPr>
        </p:pic>
        <p:sp>
          <p:nvSpPr>
            <p:cNvPr id="307" name="Shape 307"/>
            <p:cNvSpPr txBox="1"/>
            <p:nvPr/>
          </p:nvSpPr>
          <p:spPr>
            <a:xfrm>
              <a:off x="4800" y="623"/>
              <a:ext cx="911" cy="14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900" b="0" i="0" u="none" strike="noStrike" cap="none" baseline="0">
                  <a:solidFill>
                    <a:srgbClr val="1C1C1C"/>
                  </a:solidFill>
                  <a:latin typeface="Calibri"/>
                  <a:ea typeface="Calibri"/>
                  <a:cs typeface="Calibri"/>
                  <a:sym typeface="Calibri"/>
                </a:rPr>
                <a:t>Richard J. Berry, Mayor</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80"/>
                                        <p:tgtEl>
                                          <p:spTgt spid="3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3"/>
                                        </p:tgtEl>
                                        <p:attrNameLst>
                                          <p:attrName>style.visibility</p:attrName>
                                        </p:attrNameLst>
                                      </p:cBhvr>
                                      <p:to>
                                        <p:strVal val="visible"/>
                                      </p:to>
                                    </p:set>
                                    <p:animEffect transition="in" filter="fade">
                                      <p:cBhvr>
                                        <p:cTn id="12" dur="10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pic>
        <p:nvPicPr>
          <p:cNvPr id="313" name="Shape 313"/>
          <p:cNvPicPr preferRelativeResize="0"/>
          <p:nvPr/>
        </p:nvPicPr>
        <p:blipFill rotWithShape="1">
          <a:blip r:embed="rId3">
            <a:alphaModFix/>
          </a:blip>
          <a:srcRect/>
          <a:stretch/>
        </p:blipFill>
        <p:spPr>
          <a:xfrm>
            <a:off x="914400" y="609600"/>
            <a:ext cx="7528088" cy="5638800"/>
          </a:xfrm>
          <a:prstGeom prst="rect">
            <a:avLst/>
          </a:prstGeom>
          <a:noFill/>
          <a:ln>
            <a:noFill/>
          </a:ln>
        </p:spPr>
      </p:pic>
      <p:sp>
        <p:nvSpPr>
          <p:cNvPr id="314" name="Shape 314"/>
          <p:cNvSpPr txBox="1"/>
          <p:nvPr/>
        </p:nvSpPr>
        <p:spPr>
          <a:xfrm>
            <a:off x="1752600" y="1447800"/>
            <a:ext cx="6154270" cy="34163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332741"/>
                </a:solidFill>
                <a:latin typeface="Domine"/>
                <a:ea typeface="Domine"/>
                <a:cs typeface="Domine"/>
                <a:sym typeface="Domine"/>
              </a:rPr>
              <a:t>HOMELESS PREVENTION</a:t>
            </a:r>
          </a:p>
          <a:p>
            <a:pPr marL="0" marR="0" lvl="0" indent="0" algn="ctr" rtl="0">
              <a:spcBef>
                <a:spcPts val="0"/>
              </a:spcBef>
              <a:buSzPct val="25000"/>
              <a:buNone/>
            </a:pPr>
            <a:r>
              <a:rPr lang="en-US" sz="5400" b="1" i="0" u="none" strike="noStrike" cap="none" baseline="0">
                <a:solidFill>
                  <a:srgbClr val="332741"/>
                </a:solidFill>
                <a:latin typeface="Domine"/>
                <a:ea typeface="Domine"/>
                <a:cs typeface="Domine"/>
                <a:sym typeface="Domine"/>
              </a:rPr>
              <a:t>AND INTERVENTION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4"/>
                                        </p:tgtEl>
                                        <p:attrNameLst>
                                          <p:attrName>style.visibility</p:attrName>
                                        </p:attrNameLst>
                                      </p:cBhvr>
                                      <p:to>
                                        <p:strVal val="visible"/>
                                      </p:to>
                                    </p:set>
                                    <p:animEffect transition="in" filter="fade">
                                      <p:cBhvr>
                                        <p:cTn id="7" dur="8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graphicFrame>
        <p:nvGraphicFramePr>
          <p:cNvPr id="320" name="Shape 320"/>
          <p:cNvGraphicFramePr/>
          <p:nvPr>
            <p:extLst>
              <p:ext uri="{D42A27DB-BD31-4B8C-83A1-F6EECF244321}">
                <p14:modId xmlns:p14="http://schemas.microsoft.com/office/powerpoint/2010/main" val="3931615468"/>
              </p:ext>
            </p:extLst>
          </p:nvPr>
        </p:nvGraphicFramePr>
        <p:xfrm>
          <a:off x="685800" y="1038155"/>
          <a:ext cx="8001000" cy="5128050"/>
        </p:xfrm>
        <a:graphic>
          <a:graphicData uri="http://schemas.openxmlformats.org/drawingml/2006/table">
            <a:tbl>
              <a:tblPr>
                <a:noFill/>
                <a:tableStyleId>{7397B3EF-C848-437B-B22E-D0DEA17903D0}</a:tableStyleId>
              </a:tblPr>
              <a:tblGrid>
                <a:gridCol w="1752600"/>
                <a:gridCol w="1371600"/>
                <a:gridCol w="1600200"/>
                <a:gridCol w="3276600"/>
              </a:tblGrid>
              <a:tr h="457150">
                <a:tc>
                  <a:txBody>
                    <a:bodyPr/>
                    <a:lstStyle/>
                    <a:p>
                      <a:pPr marL="342900" marR="0" lvl="0" indent="-342900" algn="ctr" rtl="0">
                        <a:lnSpc>
                          <a:spcPct val="100000"/>
                        </a:lnSpc>
                        <a:spcBef>
                          <a:spcPts val="0"/>
                        </a:spcBef>
                        <a:spcAft>
                          <a:spcPts val="0"/>
                        </a:spcAft>
                        <a:buClr>
                          <a:schemeClr val="lt1"/>
                        </a:buClr>
                        <a:buSzPct val="25000"/>
                        <a:buFont typeface="Arial"/>
                        <a:buNone/>
                      </a:pPr>
                      <a:r>
                        <a:rPr lang="en-US" sz="1800" b="1" i="0" u="none" strike="noStrike" cap="none" baseline="0" dirty="0">
                          <a:solidFill>
                            <a:schemeClr val="lt1"/>
                          </a:solidFill>
                          <a:latin typeface="Arial"/>
                          <a:ea typeface="Arial"/>
                          <a:cs typeface="Arial"/>
                          <a:sym typeface="Arial"/>
                        </a:rPr>
                        <a:t>Project</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23C"/>
                    </a:solidFill>
                  </a:tcPr>
                </a:tc>
                <a:tc>
                  <a:txBody>
                    <a:bodyPr/>
                    <a:lstStyle/>
                    <a:p>
                      <a:pPr marL="342900" marR="0" lvl="0" indent="-342900" algn="ctr" rtl="0">
                        <a:lnSpc>
                          <a:spcPct val="100000"/>
                        </a:lnSpc>
                        <a:spcBef>
                          <a:spcPts val="0"/>
                        </a:spcBef>
                        <a:spcAft>
                          <a:spcPts val="0"/>
                        </a:spcAft>
                        <a:buClr>
                          <a:schemeClr val="lt1"/>
                        </a:buClr>
                        <a:buSzPct val="25000"/>
                        <a:buFont typeface="Arial"/>
                        <a:buNone/>
                      </a:pPr>
                      <a:r>
                        <a:rPr lang="en-US" sz="1800" b="1" i="0" u="none" strike="noStrike" cap="none" baseline="0">
                          <a:solidFill>
                            <a:schemeClr val="lt1"/>
                          </a:solidFill>
                          <a:latin typeface="Arial"/>
                          <a:ea typeface="Arial"/>
                          <a:cs typeface="Arial"/>
                          <a:sym typeface="Arial"/>
                        </a:rPr>
                        <a:t>Agency</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23C"/>
                    </a:solidFill>
                  </a:tcPr>
                </a:tc>
                <a:tc>
                  <a:txBody>
                    <a:bodyPr/>
                    <a:lstStyle/>
                    <a:p>
                      <a:pPr marL="342900" marR="0" lvl="0" indent="-342900" algn="ctr" rtl="0">
                        <a:lnSpc>
                          <a:spcPct val="100000"/>
                        </a:lnSpc>
                        <a:spcBef>
                          <a:spcPts val="0"/>
                        </a:spcBef>
                        <a:spcAft>
                          <a:spcPts val="0"/>
                        </a:spcAft>
                        <a:buClr>
                          <a:schemeClr val="lt1"/>
                        </a:buClr>
                        <a:buSzPct val="25000"/>
                        <a:buFont typeface="Arial"/>
                        <a:buNone/>
                      </a:pPr>
                      <a:r>
                        <a:rPr lang="en-US" sz="1800" b="1" i="0" u="none" strike="noStrike" cap="none" baseline="0">
                          <a:solidFill>
                            <a:schemeClr val="lt1"/>
                          </a:solidFill>
                          <a:latin typeface="Arial"/>
                          <a:ea typeface="Arial"/>
                          <a:cs typeface="Arial"/>
                          <a:sym typeface="Arial"/>
                        </a:rPr>
                        <a:t>Funds</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23C"/>
                    </a:solidFill>
                  </a:tcPr>
                </a:tc>
                <a:tc>
                  <a:txBody>
                    <a:bodyPr/>
                    <a:lstStyle/>
                    <a:p>
                      <a:pPr marL="342900" marR="0" lvl="0" indent="-342900" algn="ctr" rtl="0">
                        <a:lnSpc>
                          <a:spcPct val="100000"/>
                        </a:lnSpc>
                        <a:spcBef>
                          <a:spcPts val="0"/>
                        </a:spcBef>
                        <a:spcAft>
                          <a:spcPts val="0"/>
                        </a:spcAft>
                        <a:buClr>
                          <a:schemeClr val="lt1"/>
                        </a:buClr>
                        <a:buSzPct val="25000"/>
                        <a:buFont typeface="Arial"/>
                        <a:buNone/>
                      </a:pPr>
                      <a:r>
                        <a:rPr lang="en-US" sz="1800" b="1" i="0" u="none" strike="noStrike" cap="none" baseline="0">
                          <a:solidFill>
                            <a:schemeClr val="lt1"/>
                          </a:solidFill>
                          <a:latin typeface="Arial"/>
                          <a:ea typeface="Arial"/>
                          <a:cs typeface="Arial"/>
                          <a:sym typeface="Arial"/>
                        </a:rPr>
                        <a:t>HUD Goal</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23C"/>
                    </a:solidFill>
                  </a:tcPr>
                </a:tc>
              </a:tr>
              <a:tr h="609650">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Emergency Winter Shelter</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Albuquerque Rescue Mission</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a:t>
                      </a:r>
                      <a:r>
                        <a:rPr lang="en-US" sz="1400" b="0" i="0" u="none" strike="noStrike" cap="none" baseline="0" dirty="0" smtClean="0">
                          <a:solidFill>
                            <a:schemeClr val="dk1"/>
                          </a:solidFill>
                          <a:latin typeface="Arial"/>
                          <a:ea typeface="Arial"/>
                          <a:cs typeface="Arial"/>
                          <a:sym typeface="Arial"/>
                        </a:rPr>
                        <a:t>174,588 (ESG</a:t>
                      </a:r>
                      <a:r>
                        <a:rPr lang="en-US" sz="1400" b="0" i="0" u="none" strike="noStrike" cap="none" baseline="0" dirty="0">
                          <a:solidFill>
                            <a:schemeClr val="dk1"/>
                          </a:solidFill>
                          <a:latin typeface="Arial"/>
                          <a:ea typeface="Arial"/>
                          <a:cs typeface="Arial"/>
                          <a:sym typeface="Arial"/>
                        </a:rPr>
                        <a:t>)</a:t>
                      </a:r>
                    </a:p>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$157,200 (GF)</a:t>
                      </a:r>
                    </a:p>
                    <a:p>
                      <a:pPr marL="342900" marR="0" lvl="0" indent="-342900" algn="l" rtl="0">
                        <a:lnSpc>
                          <a:spcPct val="100000"/>
                        </a:lnSpc>
                        <a:spcBef>
                          <a:spcPts val="0"/>
                        </a:spcBef>
                        <a:spcAft>
                          <a:spcPts val="0"/>
                        </a:spcAft>
                        <a:buClr>
                          <a:schemeClr val="dk1"/>
                        </a:buClr>
                        <a:buFont typeface="Calibri"/>
                        <a:buNone/>
                      </a:pPr>
                      <a:endParaRPr sz="1400" b="0" i="0" u="none" strike="noStrike" cap="none" baseline="0" dirty="0">
                        <a:solidFill>
                          <a:schemeClr val="dk1"/>
                        </a:solidFill>
                        <a:latin typeface="Arial"/>
                        <a:ea typeface="Arial"/>
                        <a:cs typeface="Arial"/>
                        <a:sym typeface="Arial"/>
                      </a:endParaRP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Increase affordable Housing opportunities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*Provide emergency shelter beds </a:t>
                      </a:r>
                      <a:r>
                        <a:rPr lang="en-US" sz="1400" b="0" i="0" u="none" strike="noStrike" cap="none" baseline="0" dirty="0" smtClean="0">
                          <a:solidFill>
                            <a:schemeClr val="dk1"/>
                          </a:solidFill>
                          <a:latin typeface="Arial"/>
                          <a:ea typeface="Arial"/>
                          <a:cs typeface="Arial"/>
                          <a:sym typeface="Arial"/>
                        </a:rPr>
                        <a:t>to </a:t>
                      </a:r>
                      <a:r>
                        <a:rPr lang="en-US" sz="1400" b="0" i="0" u="none" strike="noStrike" cap="none" baseline="0" dirty="0">
                          <a:solidFill>
                            <a:schemeClr val="dk1"/>
                          </a:solidFill>
                          <a:latin typeface="Arial"/>
                          <a:ea typeface="Arial"/>
                          <a:cs typeface="Arial"/>
                          <a:sym typeface="Arial"/>
                        </a:rPr>
                        <a:t>850 homeless households/year.</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40150">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Emergency Shelter Services for Women and Children</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Barrett Foundation</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$32,000 </a:t>
                      </a:r>
                      <a:r>
                        <a:rPr lang="en-US" sz="1400" b="0" i="0" u="none" strike="noStrike" cap="none" baseline="0" dirty="0" smtClean="0">
                          <a:solidFill>
                            <a:schemeClr val="dk1"/>
                          </a:solidFill>
                          <a:latin typeface="Arial"/>
                          <a:ea typeface="Arial"/>
                          <a:cs typeface="Arial"/>
                          <a:sym typeface="Arial"/>
                        </a:rPr>
                        <a:t>(ESG</a:t>
                      </a:r>
                      <a:r>
                        <a:rPr lang="en-US" sz="1400" b="0" i="0" u="none" strike="noStrike" cap="none" baseline="0" dirty="0">
                          <a:solidFill>
                            <a:schemeClr val="dk1"/>
                          </a:solidFill>
                          <a:latin typeface="Arial"/>
                          <a:ea typeface="Arial"/>
                          <a:cs typeface="Arial"/>
                          <a:sym typeface="Arial"/>
                        </a:rPr>
                        <a:t>)</a:t>
                      </a:r>
                    </a:p>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$12,400 (GF)</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Increase Services for “at-risk” populations.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*Provide emergency shelter services </a:t>
                      </a:r>
                      <a:r>
                        <a:rPr lang="en-US" sz="1400" b="0" i="0" u="none" strike="noStrike" cap="none" baseline="0" dirty="0" smtClean="0">
                          <a:solidFill>
                            <a:schemeClr val="dk1"/>
                          </a:solidFill>
                          <a:latin typeface="Arial"/>
                          <a:ea typeface="Arial"/>
                          <a:cs typeface="Arial"/>
                          <a:sym typeface="Arial"/>
                        </a:rPr>
                        <a:t>to </a:t>
                      </a:r>
                      <a:r>
                        <a:rPr lang="en-US" sz="1400" b="0" i="0" u="none" strike="noStrike" cap="none" baseline="0" dirty="0">
                          <a:solidFill>
                            <a:schemeClr val="dk1"/>
                          </a:solidFill>
                          <a:latin typeface="Arial"/>
                          <a:ea typeface="Arial"/>
                          <a:cs typeface="Arial"/>
                          <a:sym typeface="Arial"/>
                        </a:rPr>
                        <a:t>300 homeless women and children/year.</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70650">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Emergency Shelter Services for Men</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Good Shepherd Center</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$63,000 </a:t>
                      </a:r>
                      <a:r>
                        <a:rPr lang="en-US" sz="1400" b="0" i="0" u="none" strike="noStrike" cap="none" baseline="0" dirty="0" smtClean="0">
                          <a:solidFill>
                            <a:schemeClr val="dk1"/>
                          </a:solidFill>
                          <a:latin typeface="Arial"/>
                          <a:ea typeface="Arial"/>
                          <a:cs typeface="Arial"/>
                          <a:sym typeface="Arial"/>
                        </a:rPr>
                        <a:t>(ESG </a:t>
                      </a:r>
                      <a:r>
                        <a:rPr lang="en-US" sz="1400" b="0" i="0" u="none" strike="noStrike" cap="none" baseline="0" dirty="0" smtClean="0">
                          <a:solidFill>
                            <a:schemeClr val="dk1"/>
                          </a:solidFill>
                          <a:latin typeface="Arial"/>
                          <a:ea typeface="Arial"/>
                          <a:cs typeface="Arial"/>
                          <a:sym typeface="Arial"/>
                        </a:rPr>
                        <a:t>Match)</a:t>
                      </a:r>
                    </a:p>
                    <a:p>
                      <a:pPr marL="342900" marR="0" lvl="0" indent="-342900" algn="l" rtl="0">
                        <a:lnSpc>
                          <a:spcPct val="100000"/>
                        </a:lnSpc>
                        <a:spcBef>
                          <a:spcPts val="0"/>
                        </a:spcBef>
                        <a:spcAft>
                          <a:spcPts val="0"/>
                        </a:spcAft>
                        <a:buClr>
                          <a:schemeClr val="dk1"/>
                        </a:buClr>
                        <a:buSzPct val="25000"/>
                        <a:buFont typeface="Arial"/>
                        <a:buNone/>
                      </a:pPr>
                      <a:endParaRPr lang="en-US" sz="1400" b="0" i="0" u="none" strike="noStrike" cap="none" baseline="0" dirty="0" smtClean="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ct val="25000"/>
                        <a:buFont typeface="Arial"/>
                        <a:buNone/>
                      </a:pPr>
                      <a:endParaRPr lang="en-US" sz="1400" b="0" i="0" u="none" strike="noStrike" cap="none" baseline="0" dirty="0" smtClean="0">
                        <a:solidFill>
                          <a:schemeClr val="dk1"/>
                        </a:solidFill>
                        <a:latin typeface="Arial"/>
                        <a:ea typeface="Arial"/>
                        <a:cs typeface="Arial"/>
                        <a:sym typeface="Arial"/>
                      </a:endParaRP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Increase Services for “at-risk” populations.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*Provide emergency shelter services </a:t>
                      </a:r>
                      <a:r>
                        <a:rPr lang="en-US" sz="1400" b="0" i="0" u="none" strike="noStrike" cap="none" baseline="0" dirty="0" smtClean="0">
                          <a:solidFill>
                            <a:schemeClr val="dk1"/>
                          </a:solidFill>
                          <a:latin typeface="Arial"/>
                          <a:ea typeface="Arial"/>
                          <a:cs typeface="Arial"/>
                          <a:sym typeface="Arial"/>
                        </a:rPr>
                        <a:t>to </a:t>
                      </a:r>
                      <a:r>
                        <a:rPr lang="en-US" sz="1400" b="0" i="0" u="none" strike="noStrike" cap="none" baseline="0" dirty="0">
                          <a:solidFill>
                            <a:schemeClr val="dk1"/>
                          </a:solidFill>
                          <a:latin typeface="Arial"/>
                          <a:ea typeface="Arial"/>
                          <a:cs typeface="Arial"/>
                          <a:sym typeface="Arial"/>
                        </a:rPr>
                        <a:t>1,500 homeless </a:t>
                      </a:r>
                      <a:r>
                        <a:rPr lang="en-US" sz="1400" b="0" i="0" u="none" strike="noStrike" cap="none" baseline="0" dirty="0" smtClean="0">
                          <a:solidFill>
                            <a:schemeClr val="dk1"/>
                          </a:solidFill>
                          <a:latin typeface="Arial"/>
                          <a:ea typeface="Arial"/>
                          <a:cs typeface="Arial"/>
                          <a:sym typeface="Arial"/>
                        </a:rPr>
                        <a:t>men with substance abuse issues/year</a:t>
                      </a:r>
                      <a:r>
                        <a:rPr lang="en-US" sz="1400" b="0" i="0" u="none" strike="noStrike" cap="none" baseline="0" dirty="0">
                          <a:solidFill>
                            <a:schemeClr val="dk1"/>
                          </a:solidFill>
                          <a:latin typeface="Arial"/>
                          <a:ea typeface="Arial"/>
                          <a:cs typeface="Arial"/>
                          <a:sym typeface="Arial"/>
                        </a:rPr>
                        <a:t>.</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84075">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Day Shelter Services</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St. Martins</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$146,880 (GF)</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Noto Symbol"/>
                        <a:buNone/>
                      </a:pPr>
                      <a:r>
                        <a:rPr lang="en-US" sz="1400" b="0" i="0" u="none" strike="noStrike" cap="none" baseline="0">
                          <a:solidFill>
                            <a:srgbClr val="141100"/>
                          </a:solidFill>
                          <a:latin typeface="Arial"/>
                          <a:ea typeface="Arial"/>
                          <a:cs typeface="Arial"/>
                          <a:sym typeface="Arial"/>
                        </a:rPr>
                        <a:t>Increase Services for “at-risk” populations.</a:t>
                      </a:r>
                    </a:p>
                    <a:p>
                      <a:pPr marL="0" marR="0" lvl="0" indent="0" algn="l" rtl="0">
                        <a:lnSpc>
                          <a:spcPct val="100000"/>
                        </a:lnSpc>
                        <a:spcBef>
                          <a:spcPts val="280"/>
                        </a:spcBef>
                        <a:spcAft>
                          <a:spcPts val="0"/>
                        </a:spcAft>
                        <a:buClr>
                          <a:schemeClr val="hlink"/>
                        </a:buClr>
                        <a:buSzPct val="25000"/>
                        <a:buFont typeface="Noto Symbol"/>
                        <a:buNone/>
                      </a:pPr>
                      <a:r>
                        <a:rPr lang="en-US" sz="1400" b="0" i="0" u="none" strike="noStrike" cap="none" baseline="0">
                          <a:solidFill>
                            <a:srgbClr val="141100"/>
                          </a:solidFill>
                          <a:latin typeface="Arial"/>
                          <a:ea typeface="Arial"/>
                          <a:cs typeface="Arial"/>
                          <a:sym typeface="Arial"/>
                        </a:rPr>
                        <a:t>*Provide emergency shelter day services to 280 homeless persons/year.</a:t>
                      </a:r>
                    </a:p>
                    <a:p>
                      <a:pPr marL="0" marR="0" lvl="0" indent="0" algn="l" rtl="0">
                        <a:lnSpc>
                          <a:spcPct val="100000"/>
                        </a:lnSpc>
                        <a:spcBef>
                          <a:spcPts val="0"/>
                        </a:spcBef>
                        <a:spcAft>
                          <a:spcPts val="0"/>
                        </a:spcAft>
                        <a:buClr>
                          <a:schemeClr val="dk1"/>
                        </a:buClr>
                        <a:buFont typeface="Calibri"/>
                        <a:buNone/>
                      </a:pPr>
                      <a:endParaRPr sz="1400" b="0" i="0" u="none" strike="noStrike" cap="none" baseline="0">
                        <a:solidFill>
                          <a:schemeClr val="dk1"/>
                        </a:solidFill>
                        <a:latin typeface="Arial"/>
                        <a:ea typeface="Arial"/>
                        <a:cs typeface="Arial"/>
                        <a:sym typeface="Arial"/>
                      </a:endParaRP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321" name="Shape 321"/>
          <p:cNvSpPr txBox="1"/>
          <p:nvPr/>
        </p:nvSpPr>
        <p:spPr>
          <a:xfrm>
            <a:off x="1524000" y="330269"/>
            <a:ext cx="6513512" cy="76944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1" i="0" u="none" strike="noStrike" cap="none" baseline="0" dirty="0">
                <a:solidFill>
                  <a:schemeClr val="accent5"/>
                </a:solidFill>
                <a:latin typeface="Arial"/>
                <a:ea typeface="Arial"/>
                <a:cs typeface="Arial"/>
                <a:sym typeface="Arial"/>
              </a:rPr>
              <a:t>Emergency Shelter </a:t>
            </a:r>
            <a:r>
              <a:rPr lang="en-US" sz="3200" b="1" i="0" u="none" strike="noStrike" cap="none" baseline="0" dirty="0" smtClean="0">
                <a:solidFill>
                  <a:schemeClr val="accent5"/>
                </a:solidFill>
                <a:latin typeface="Arial"/>
                <a:ea typeface="Arial"/>
                <a:cs typeface="Arial"/>
                <a:sym typeface="Arial"/>
              </a:rPr>
              <a:t>Services</a:t>
            </a:r>
            <a:endParaRPr lang="en-US" sz="3200" b="1" i="0" u="none" strike="noStrike" cap="none" baseline="0" dirty="0">
              <a:solidFill>
                <a:schemeClr val="accent5"/>
              </a:solidFill>
              <a:latin typeface="Arial"/>
              <a:ea typeface="Arial"/>
              <a:cs typeface="Arial"/>
              <a:sym typeface="Arial"/>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5"/>
        <p:cNvGrpSpPr/>
        <p:nvPr/>
      </p:nvGrpSpPr>
      <p:grpSpPr>
        <a:xfrm>
          <a:off x="0" y="0"/>
          <a:ext cx="0" cy="0"/>
          <a:chOff x="0" y="0"/>
          <a:chExt cx="0" cy="0"/>
        </a:xfrm>
      </p:grpSpPr>
      <p:graphicFrame>
        <p:nvGraphicFramePr>
          <p:cNvPr id="326" name="Shape 326"/>
          <p:cNvGraphicFramePr/>
          <p:nvPr>
            <p:extLst>
              <p:ext uri="{D42A27DB-BD31-4B8C-83A1-F6EECF244321}">
                <p14:modId xmlns:p14="http://schemas.microsoft.com/office/powerpoint/2010/main" val="1567089649"/>
              </p:ext>
            </p:extLst>
          </p:nvPr>
        </p:nvGraphicFramePr>
        <p:xfrm>
          <a:off x="685800" y="1041400"/>
          <a:ext cx="7696200" cy="4033550"/>
        </p:xfrm>
        <a:graphic>
          <a:graphicData uri="http://schemas.openxmlformats.org/drawingml/2006/table">
            <a:tbl>
              <a:tblPr>
                <a:noFill/>
                <a:tableStyleId>{55EC9B53-B9FF-4EC8-B9CD-25D9B0E16D39}</a:tableStyleId>
              </a:tblPr>
              <a:tblGrid>
                <a:gridCol w="1828800"/>
                <a:gridCol w="1219200"/>
                <a:gridCol w="1752600"/>
                <a:gridCol w="2895600"/>
              </a:tblGrid>
              <a:tr h="482600">
                <a:tc>
                  <a:txBody>
                    <a:bodyPr/>
                    <a:lstStyle/>
                    <a:p>
                      <a:pPr marL="0" marR="0" lvl="0" indent="0" algn="l" rtl="0">
                        <a:lnSpc>
                          <a:spcPct val="100000"/>
                        </a:lnSpc>
                        <a:spcBef>
                          <a:spcPts val="0"/>
                        </a:spcBef>
                        <a:spcAft>
                          <a:spcPts val="0"/>
                        </a:spcAft>
                        <a:buClr>
                          <a:schemeClr val="hlink"/>
                        </a:buClr>
                        <a:buSzPct val="25000"/>
                        <a:buFont typeface="Noto Symbol"/>
                        <a:buNone/>
                      </a:pPr>
                      <a:r>
                        <a:rPr lang="en-US" sz="1800" b="1" i="0" u="none" strike="noStrike" cap="none" baseline="0" dirty="0">
                          <a:solidFill>
                            <a:schemeClr val="dk1"/>
                          </a:solidFill>
                          <a:latin typeface="Arial"/>
                          <a:ea typeface="Arial"/>
                          <a:cs typeface="Arial"/>
                          <a:sym typeface="Arial"/>
                        </a:rPr>
                        <a:t>Project</a:t>
                      </a:r>
                    </a:p>
                  </a:txBody>
                  <a:tcPr marL="91450" marR="91450" marT="45725" marB="45725">
                    <a:lnL w="12700" cap="flat" cmpd="sng">
                      <a:solidFill>
                        <a:srgbClr val="141100"/>
                      </a:solidFill>
                      <a:prstDash val="solid"/>
                      <a:round/>
                      <a:headEnd type="none" w="med" len="med"/>
                      <a:tailEnd type="none" w="med" len="med"/>
                    </a:lnL>
                    <a:lnR w="12700" cap="flat" cmpd="sng">
                      <a:solidFill>
                        <a:srgbClr val="141100"/>
                      </a:solidFill>
                      <a:prstDash val="solid"/>
                      <a:round/>
                      <a:headEnd type="none" w="med" len="med"/>
                      <a:tailEnd type="none" w="med" len="med"/>
                    </a:lnR>
                    <a:lnT w="12700" cap="flat" cmpd="sng">
                      <a:solidFill>
                        <a:srgbClr val="141100"/>
                      </a:solidFill>
                      <a:prstDash val="solid"/>
                      <a:round/>
                      <a:headEnd type="none" w="med" len="med"/>
                      <a:tailEnd type="none" w="med" len="med"/>
                    </a:lnT>
                    <a:lnB w="12700" cap="flat" cmpd="sng">
                      <a:solidFill>
                        <a:srgbClr val="141100"/>
                      </a:solidFill>
                      <a:prstDash val="solid"/>
                      <a:round/>
                      <a:headEnd type="none" w="med" len="med"/>
                      <a:tailEnd type="none" w="med" len="med"/>
                    </a:lnB>
                    <a:solidFill>
                      <a:srgbClr val="DE1225"/>
                    </a:solidFill>
                  </a:tcPr>
                </a:tc>
                <a:tc>
                  <a:txBody>
                    <a:bodyPr/>
                    <a:lstStyle/>
                    <a:p>
                      <a:pPr marL="0" marR="0" lvl="0" indent="0" algn="l" rtl="0">
                        <a:lnSpc>
                          <a:spcPct val="100000"/>
                        </a:lnSpc>
                        <a:spcBef>
                          <a:spcPts val="0"/>
                        </a:spcBef>
                        <a:spcAft>
                          <a:spcPts val="0"/>
                        </a:spcAft>
                        <a:buClr>
                          <a:schemeClr val="hlink"/>
                        </a:buClr>
                        <a:buSzPct val="25000"/>
                        <a:buFont typeface="Noto Symbol"/>
                        <a:buNone/>
                      </a:pPr>
                      <a:r>
                        <a:rPr lang="en-US" sz="1800" b="1" i="0" u="none" strike="noStrike" cap="none" baseline="0">
                          <a:solidFill>
                            <a:schemeClr val="dk1"/>
                          </a:solidFill>
                          <a:latin typeface="Arial"/>
                          <a:ea typeface="Arial"/>
                          <a:cs typeface="Arial"/>
                          <a:sym typeface="Arial"/>
                        </a:rPr>
                        <a:t>Agency</a:t>
                      </a:r>
                    </a:p>
                  </a:txBody>
                  <a:tcPr marL="91450" marR="91450" marT="45725" marB="45725">
                    <a:lnL w="12700" cap="flat" cmpd="sng">
                      <a:solidFill>
                        <a:srgbClr val="141100"/>
                      </a:solidFill>
                      <a:prstDash val="solid"/>
                      <a:round/>
                      <a:headEnd type="none" w="med" len="med"/>
                      <a:tailEnd type="none" w="med" len="med"/>
                    </a:lnL>
                    <a:lnR w="12700" cap="flat" cmpd="sng">
                      <a:solidFill>
                        <a:srgbClr val="141100"/>
                      </a:solidFill>
                      <a:prstDash val="solid"/>
                      <a:round/>
                      <a:headEnd type="none" w="med" len="med"/>
                      <a:tailEnd type="none" w="med" len="med"/>
                    </a:lnR>
                    <a:lnT w="12700" cap="flat" cmpd="sng">
                      <a:solidFill>
                        <a:srgbClr val="141100"/>
                      </a:solidFill>
                      <a:prstDash val="solid"/>
                      <a:round/>
                      <a:headEnd type="none" w="med" len="med"/>
                      <a:tailEnd type="none" w="med" len="med"/>
                    </a:lnT>
                    <a:lnB w="12700" cap="flat" cmpd="sng">
                      <a:solidFill>
                        <a:srgbClr val="141100"/>
                      </a:solidFill>
                      <a:prstDash val="solid"/>
                      <a:round/>
                      <a:headEnd type="none" w="med" len="med"/>
                      <a:tailEnd type="none" w="med" len="med"/>
                    </a:lnB>
                    <a:solidFill>
                      <a:srgbClr val="DE1225"/>
                    </a:solidFill>
                  </a:tcPr>
                </a:tc>
                <a:tc>
                  <a:txBody>
                    <a:bodyPr/>
                    <a:lstStyle/>
                    <a:p>
                      <a:pPr marL="0" marR="0" lvl="0" indent="0" algn="l" rtl="0">
                        <a:lnSpc>
                          <a:spcPct val="100000"/>
                        </a:lnSpc>
                        <a:spcBef>
                          <a:spcPts val="0"/>
                        </a:spcBef>
                        <a:spcAft>
                          <a:spcPts val="0"/>
                        </a:spcAft>
                        <a:buClr>
                          <a:schemeClr val="hlink"/>
                        </a:buClr>
                        <a:buSzPct val="25000"/>
                        <a:buFont typeface="Noto Symbol"/>
                        <a:buNone/>
                      </a:pPr>
                      <a:r>
                        <a:rPr lang="en-US" sz="1800" b="1" i="0" u="none" strike="noStrike" cap="none" baseline="0">
                          <a:solidFill>
                            <a:schemeClr val="dk1"/>
                          </a:solidFill>
                          <a:latin typeface="Arial"/>
                          <a:ea typeface="Arial"/>
                          <a:cs typeface="Arial"/>
                          <a:sym typeface="Arial"/>
                        </a:rPr>
                        <a:t>Funds</a:t>
                      </a:r>
                    </a:p>
                  </a:txBody>
                  <a:tcPr marL="91450" marR="91450" marT="45725" marB="45725">
                    <a:lnL w="12700" cap="flat" cmpd="sng">
                      <a:solidFill>
                        <a:srgbClr val="141100"/>
                      </a:solidFill>
                      <a:prstDash val="solid"/>
                      <a:round/>
                      <a:headEnd type="none" w="med" len="med"/>
                      <a:tailEnd type="none" w="med" len="med"/>
                    </a:lnL>
                    <a:lnR w="12700" cap="flat" cmpd="sng">
                      <a:solidFill>
                        <a:srgbClr val="141100"/>
                      </a:solidFill>
                      <a:prstDash val="solid"/>
                      <a:round/>
                      <a:headEnd type="none" w="med" len="med"/>
                      <a:tailEnd type="none" w="med" len="med"/>
                    </a:lnR>
                    <a:lnT w="12700" cap="flat" cmpd="sng">
                      <a:solidFill>
                        <a:srgbClr val="141100"/>
                      </a:solidFill>
                      <a:prstDash val="solid"/>
                      <a:round/>
                      <a:headEnd type="none" w="med" len="med"/>
                      <a:tailEnd type="none" w="med" len="med"/>
                    </a:lnT>
                    <a:lnB w="12700" cap="flat" cmpd="sng">
                      <a:solidFill>
                        <a:srgbClr val="141100"/>
                      </a:solidFill>
                      <a:prstDash val="solid"/>
                      <a:round/>
                      <a:headEnd type="none" w="med" len="med"/>
                      <a:tailEnd type="none" w="med" len="med"/>
                    </a:lnB>
                    <a:solidFill>
                      <a:srgbClr val="DE1225"/>
                    </a:solidFill>
                  </a:tcPr>
                </a:tc>
                <a:tc>
                  <a:txBody>
                    <a:bodyPr/>
                    <a:lstStyle/>
                    <a:p>
                      <a:pPr marL="0" marR="0" lvl="0" indent="0" algn="l" rtl="0">
                        <a:lnSpc>
                          <a:spcPct val="100000"/>
                        </a:lnSpc>
                        <a:spcBef>
                          <a:spcPts val="0"/>
                        </a:spcBef>
                        <a:spcAft>
                          <a:spcPts val="0"/>
                        </a:spcAft>
                        <a:buClr>
                          <a:schemeClr val="hlink"/>
                        </a:buClr>
                        <a:buSzPct val="25000"/>
                        <a:buFont typeface="Noto Symbol"/>
                        <a:buNone/>
                      </a:pPr>
                      <a:r>
                        <a:rPr lang="en-US" sz="1800" b="1" i="0" u="none" strike="noStrike" cap="none" baseline="0">
                          <a:solidFill>
                            <a:schemeClr val="dk1"/>
                          </a:solidFill>
                          <a:latin typeface="Arial"/>
                          <a:ea typeface="Arial"/>
                          <a:cs typeface="Arial"/>
                          <a:sym typeface="Arial"/>
                        </a:rPr>
                        <a:t>HUD Goal</a:t>
                      </a:r>
                    </a:p>
                  </a:txBody>
                  <a:tcPr marL="91450" marR="91450" marT="45725" marB="45725">
                    <a:lnL w="12700" cap="flat" cmpd="sng">
                      <a:solidFill>
                        <a:srgbClr val="141100"/>
                      </a:solidFill>
                      <a:prstDash val="solid"/>
                      <a:round/>
                      <a:headEnd type="none" w="med" len="med"/>
                      <a:tailEnd type="none" w="med" len="med"/>
                    </a:lnL>
                    <a:lnR w="12700" cap="flat" cmpd="sng">
                      <a:solidFill>
                        <a:srgbClr val="141100"/>
                      </a:solidFill>
                      <a:prstDash val="solid"/>
                      <a:round/>
                      <a:headEnd type="none" w="med" len="med"/>
                      <a:tailEnd type="none" w="med" len="med"/>
                    </a:lnR>
                    <a:lnT w="12700" cap="flat" cmpd="sng">
                      <a:solidFill>
                        <a:srgbClr val="141100"/>
                      </a:solidFill>
                      <a:prstDash val="solid"/>
                      <a:round/>
                      <a:headEnd type="none" w="med" len="med"/>
                      <a:tailEnd type="none" w="med" len="med"/>
                    </a:lnT>
                    <a:lnB w="12700" cap="flat" cmpd="sng">
                      <a:solidFill>
                        <a:srgbClr val="141100"/>
                      </a:solidFill>
                      <a:prstDash val="solid"/>
                      <a:round/>
                      <a:headEnd type="none" w="med" len="med"/>
                      <a:tailEnd type="none" w="med" len="med"/>
                    </a:lnB>
                    <a:solidFill>
                      <a:srgbClr val="DE1225"/>
                    </a:solidFill>
                  </a:tcPr>
                </a:tc>
              </a:tr>
              <a:tr h="457200">
                <a:tc>
                  <a:txBody>
                    <a:bodyPr/>
                    <a:lstStyle/>
                    <a:p>
                      <a:pPr marL="0" marR="0" lvl="0" indent="0" algn="l" rtl="0">
                        <a:lnSpc>
                          <a:spcPct val="100000"/>
                        </a:lnSpc>
                        <a:spcBef>
                          <a:spcPts val="0"/>
                        </a:spcBef>
                        <a:spcAft>
                          <a:spcPts val="0"/>
                        </a:spcAft>
                        <a:buClr>
                          <a:schemeClr val="hlink"/>
                        </a:buClr>
                        <a:buSzPct val="25000"/>
                        <a:buFont typeface="Noto Symbol"/>
                        <a:buNone/>
                      </a:pPr>
                      <a:r>
                        <a:rPr lang="en-US" sz="1400" b="0" i="0" u="none" strike="noStrike" cap="none" baseline="0">
                          <a:solidFill>
                            <a:srgbClr val="141100"/>
                          </a:solidFill>
                          <a:latin typeface="Arial"/>
                          <a:ea typeface="Arial"/>
                          <a:cs typeface="Arial"/>
                          <a:sym typeface="Arial"/>
                        </a:rPr>
                        <a:t>Emergency Shelter Services for Youth</a:t>
                      </a:r>
                    </a:p>
                  </a:txBody>
                  <a:tcPr marL="91450" marR="91450" marT="45725" marB="45725">
                    <a:lnL w="12700" cap="flat" cmpd="sng">
                      <a:solidFill>
                        <a:srgbClr val="141100"/>
                      </a:solidFill>
                      <a:prstDash val="solid"/>
                      <a:round/>
                      <a:headEnd type="none" w="med" len="med"/>
                      <a:tailEnd type="none" w="med" len="med"/>
                    </a:lnL>
                    <a:lnR w="12700" cap="flat" cmpd="sng">
                      <a:solidFill>
                        <a:srgbClr val="141100"/>
                      </a:solidFill>
                      <a:prstDash val="solid"/>
                      <a:round/>
                      <a:headEnd type="none" w="med" len="med"/>
                      <a:tailEnd type="none" w="med" len="med"/>
                    </a:lnR>
                    <a:lnT w="12700" cap="flat" cmpd="sng">
                      <a:solidFill>
                        <a:srgbClr val="141100"/>
                      </a:solidFill>
                      <a:prstDash val="solid"/>
                      <a:round/>
                      <a:headEnd type="none" w="med" len="med"/>
                      <a:tailEnd type="none" w="med" len="med"/>
                    </a:lnT>
                    <a:lnB w="12700" cap="flat" cmpd="sng">
                      <a:solidFill>
                        <a:srgbClr val="1411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Noto Symbol"/>
                        <a:buNone/>
                      </a:pPr>
                      <a:r>
                        <a:rPr lang="en-US" sz="1400" b="0" i="0" u="none" strike="noStrike" cap="none" baseline="0">
                          <a:solidFill>
                            <a:srgbClr val="141100"/>
                          </a:solidFill>
                          <a:latin typeface="Arial"/>
                          <a:ea typeface="Arial"/>
                          <a:cs typeface="Arial"/>
                          <a:sym typeface="Arial"/>
                        </a:rPr>
                        <a:t>New Day</a:t>
                      </a:r>
                    </a:p>
                  </a:txBody>
                  <a:tcPr marL="91450" marR="91450" marT="45725" marB="45725">
                    <a:lnL w="12700" cap="flat" cmpd="sng">
                      <a:solidFill>
                        <a:srgbClr val="141100"/>
                      </a:solidFill>
                      <a:prstDash val="solid"/>
                      <a:round/>
                      <a:headEnd type="none" w="med" len="med"/>
                      <a:tailEnd type="none" w="med" len="med"/>
                    </a:lnL>
                    <a:lnR w="12700" cap="flat" cmpd="sng">
                      <a:solidFill>
                        <a:srgbClr val="141100"/>
                      </a:solidFill>
                      <a:prstDash val="solid"/>
                      <a:round/>
                      <a:headEnd type="none" w="med" len="med"/>
                      <a:tailEnd type="none" w="med" len="med"/>
                    </a:lnR>
                    <a:lnT w="12700" cap="flat" cmpd="sng">
                      <a:solidFill>
                        <a:srgbClr val="141100"/>
                      </a:solidFill>
                      <a:prstDash val="solid"/>
                      <a:round/>
                      <a:headEnd type="none" w="med" len="med"/>
                      <a:tailEnd type="none" w="med" len="med"/>
                    </a:lnT>
                    <a:lnB w="12700" cap="flat" cmpd="sng">
                      <a:solidFill>
                        <a:srgbClr val="1411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Noto Symbol"/>
                        <a:buNone/>
                      </a:pPr>
                      <a:r>
                        <a:rPr lang="en-US" sz="1400" b="0" i="0" u="none" strike="noStrike" cap="none" baseline="0">
                          <a:solidFill>
                            <a:srgbClr val="141100"/>
                          </a:solidFill>
                          <a:latin typeface="Arial"/>
                          <a:ea typeface="Arial"/>
                          <a:cs typeface="Arial"/>
                          <a:sym typeface="Arial"/>
                        </a:rPr>
                        <a:t>$51,000 (GF)</a:t>
                      </a:r>
                    </a:p>
                  </a:txBody>
                  <a:tcPr marL="91450" marR="91450" marT="45725" marB="45725">
                    <a:lnL w="12700" cap="flat" cmpd="sng">
                      <a:solidFill>
                        <a:srgbClr val="141100"/>
                      </a:solidFill>
                      <a:prstDash val="solid"/>
                      <a:round/>
                      <a:headEnd type="none" w="med" len="med"/>
                      <a:tailEnd type="none" w="med" len="med"/>
                    </a:lnL>
                    <a:lnR w="12700" cap="flat" cmpd="sng">
                      <a:solidFill>
                        <a:srgbClr val="141100"/>
                      </a:solidFill>
                      <a:prstDash val="solid"/>
                      <a:round/>
                      <a:headEnd type="none" w="med" len="med"/>
                      <a:tailEnd type="none" w="med" len="med"/>
                    </a:lnR>
                    <a:lnT w="12700" cap="flat" cmpd="sng">
                      <a:solidFill>
                        <a:srgbClr val="141100"/>
                      </a:solidFill>
                      <a:prstDash val="solid"/>
                      <a:round/>
                      <a:headEnd type="none" w="med" len="med"/>
                      <a:tailEnd type="none" w="med" len="med"/>
                    </a:lnT>
                    <a:lnB w="12700" cap="flat" cmpd="sng">
                      <a:solidFill>
                        <a:srgbClr val="1411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Noto Symbol"/>
                        <a:buNone/>
                      </a:pPr>
                      <a:r>
                        <a:rPr lang="en-US" sz="1400" b="0" i="0" u="none" strike="noStrike" cap="none" baseline="0" dirty="0">
                          <a:solidFill>
                            <a:srgbClr val="141100"/>
                          </a:solidFill>
                          <a:latin typeface="Arial"/>
                          <a:ea typeface="Arial"/>
                          <a:cs typeface="Arial"/>
                          <a:sym typeface="Arial"/>
                        </a:rPr>
                        <a:t>Increase Services for “at-risk” populations.</a:t>
                      </a:r>
                    </a:p>
                    <a:p>
                      <a:pPr marL="0" marR="0" lvl="0" indent="0" algn="l" rtl="0">
                        <a:lnSpc>
                          <a:spcPct val="100000"/>
                        </a:lnSpc>
                        <a:spcBef>
                          <a:spcPts val="280"/>
                        </a:spcBef>
                        <a:spcAft>
                          <a:spcPts val="0"/>
                        </a:spcAft>
                        <a:buClr>
                          <a:schemeClr val="hlink"/>
                        </a:buClr>
                        <a:buSzPct val="25000"/>
                        <a:buFont typeface="Noto Symbol"/>
                        <a:buNone/>
                      </a:pPr>
                      <a:r>
                        <a:rPr lang="en-US" sz="1400" b="0" i="0" u="none" strike="noStrike" cap="none" baseline="0" dirty="0">
                          <a:solidFill>
                            <a:srgbClr val="141100"/>
                          </a:solidFill>
                          <a:latin typeface="Arial"/>
                          <a:ea typeface="Arial"/>
                          <a:cs typeface="Arial"/>
                          <a:sym typeface="Arial"/>
                        </a:rPr>
                        <a:t>*Provide emergency shelter services </a:t>
                      </a:r>
                      <a:r>
                        <a:rPr lang="en-US" sz="1400" b="0" i="0" u="none" strike="noStrike" cap="none" baseline="0" dirty="0" smtClean="0">
                          <a:solidFill>
                            <a:srgbClr val="141100"/>
                          </a:solidFill>
                          <a:latin typeface="Arial"/>
                          <a:ea typeface="Arial"/>
                          <a:cs typeface="Arial"/>
                          <a:sym typeface="Arial"/>
                        </a:rPr>
                        <a:t>to </a:t>
                      </a:r>
                      <a:r>
                        <a:rPr lang="en-US" sz="1400" b="0" i="0" u="none" strike="noStrike" cap="none" baseline="0" dirty="0">
                          <a:solidFill>
                            <a:srgbClr val="141100"/>
                          </a:solidFill>
                          <a:latin typeface="Arial"/>
                          <a:ea typeface="Arial"/>
                          <a:cs typeface="Arial"/>
                          <a:sym typeface="Arial"/>
                        </a:rPr>
                        <a:t>50 homeless youth/year.</a:t>
                      </a:r>
                    </a:p>
                  </a:txBody>
                  <a:tcPr marL="91450" marR="91450" marT="45725" marB="45725">
                    <a:lnL w="12700" cap="flat" cmpd="sng">
                      <a:solidFill>
                        <a:srgbClr val="141100"/>
                      </a:solidFill>
                      <a:prstDash val="solid"/>
                      <a:round/>
                      <a:headEnd type="none" w="med" len="med"/>
                      <a:tailEnd type="none" w="med" len="med"/>
                    </a:lnL>
                    <a:lnR w="12700" cap="flat" cmpd="sng">
                      <a:solidFill>
                        <a:srgbClr val="141100"/>
                      </a:solidFill>
                      <a:prstDash val="solid"/>
                      <a:round/>
                      <a:headEnd type="none" w="med" len="med"/>
                      <a:tailEnd type="none" w="med" len="med"/>
                    </a:lnR>
                    <a:lnT w="12700" cap="flat" cmpd="sng">
                      <a:solidFill>
                        <a:srgbClr val="141100"/>
                      </a:solidFill>
                      <a:prstDash val="solid"/>
                      <a:round/>
                      <a:headEnd type="none" w="med" len="med"/>
                      <a:tailEnd type="none" w="med" len="med"/>
                    </a:lnT>
                    <a:lnB w="12700" cap="flat" cmpd="sng">
                      <a:solidFill>
                        <a:srgbClr val="141100"/>
                      </a:solidFill>
                      <a:prstDash val="solid"/>
                      <a:round/>
                      <a:headEnd type="none" w="med" len="med"/>
                      <a:tailEnd type="none" w="med" len="med"/>
                    </a:lnB>
                  </a:tcPr>
                </a:tc>
              </a:tr>
              <a:tr h="628650">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Emergency Shelter Services  for Victims  of Domestic Violence</a:t>
                      </a:r>
                    </a:p>
                  </a:txBody>
                  <a:tcPr marL="91450" marR="91450" marT="45725" marB="45725">
                    <a:lnL w="12700" cap="flat" cmpd="sng">
                      <a:solidFill>
                        <a:srgbClr val="141100"/>
                      </a:solidFill>
                      <a:prstDash val="solid"/>
                      <a:round/>
                      <a:headEnd type="none" w="med" len="med"/>
                      <a:tailEnd type="none" w="med" len="med"/>
                    </a:lnL>
                    <a:lnR w="12700" cap="flat" cmpd="sng">
                      <a:solidFill>
                        <a:srgbClr val="141100"/>
                      </a:solidFill>
                      <a:prstDash val="solid"/>
                      <a:round/>
                      <a:headEnd type="none" w="med" len="med"/>
                      <a:tailEnd type="none" w="med" len="med"/>
                    </a:lnR>
                    <a:lnT w="12700" cap="flat" cmpd="sng">
                      <a:solidFill>
                        <a:srgbClr val="141100"/>
                      </a:solidFill>
                      <a:prstDash val="solid"/>
                      <a:round/>
                      <a:headEnd type="none" w="med" len="med"/>
                      <a:tailEnd type="none" w="med" len="med"/>
                    </a:lnT>
                    <a:lnB w="12700" cap="flat" cmpd="sng">
                      <a:solidFill>
                        <a:srgbClr val="1411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S.A.F.E. House</a:t>
                      </a:r>
                    </a:p>
                    <a:p>
                      <a:pPr marL="0" marR="0" lvl="0" indent="0" algn="l" rtl="0">
                        <a:lnSpc>
                          <a:spcPct val="100000"/>
                        </a:lnSpc>
                        <a:spcBef>
                          <a:spcPts val="0"/>
                        </a:spcBef>
                        <a:spcAft>
                          <a:spcPts val="0"/>
                        </a:spcAft>
                        <a:buClr>
                          <a:schemeClr val="dk1"/>
                        </a:buClr>
                        <a:buFont typeface="Calibri"/>
                        <a:buNone/>
                      </a:pPr>
                      <a:endParaRPr sz="1400" b="0" i="0" u="none" strike="noStrike" cap="none" baseline="0">
                        <a:solidFill>
                          <a:schemeClr val="dk1"/>
                        </a:solidFill>
                        <a:latin typeface="Arial"/>
                        <a:ea typeface="Arial"/>
                        <a:cs typeface="Arial"/>
                        <a:sym typeface="Arial"/>
                      </a:endParaRPr>
                    </a:p>
                  </a:txBody>
                  <a:tcPr marL="91450" marR="91450" marT="45725" marB="45725">
                    <a:lnL w="12700" cap="flat" cmpd="sng">
                      <a:solidFill>
                        <a:srgbClr val="141100"/>
                      </a:solidFill>
                      <a:prstDash val="solid"/>
                      <a:round/>
                      <a:headEnd type="none" w="med" len="med"/>
                      <a:tailEnd type="none" w="med" len="med"/>
                    </a:lnL>
                    <a:lnR w="12700" cap="flat" cmpd="sng">
                      <a:solidFill>
                        <a:srgbClr val="141100"/>
                      </a:solidFill>
                      <a:prstDash val="solid"/>
                      <a:round/>
                      <a:headEnd type="none" w="med" len="med"/>
                      <a:tailEnd type="none" w="med" len="med"/>
                    </a:lnR>
                    <a:lnT w="12700" cap="flat" cmpd="sng">
                      <a:solidFill>
                        <a:srgbClr val="141100"/>
                      </a:solidFill>
                      <a:prstDash val="solid"/>
                      <a:round/>
                      <a:headEnd type="none" w="med" len="med"/>
                      <a:tailEnd type="none" w="med" len="med"/>
                    </a:lnT>
                    <a:lnB w="12700" cap="flat" cmpd="sng">
                      <a:solidFill>
                        <a:srgbClr val="1411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$436,700 (GF)</a:t>
                      </a:r>
                    </a:p>
                  </a:txBody>
                  <a:tcPr marL="91450" marR="91450" marT="45725" marB="45725">
                    <a:lnL w="12700" cap="flat" cmpd="sng">
                      <a:solidFill>
                        <a:srgbClr val="141100"/>
                      </a:solidFill>
                      <a:prstDash val="solid"/>
                      <a:round/>
                      <a:headEnd type="none" w="med" len="med"/>
                      <a:tailEnd type="none" w="med" len="med"/>
                    </a:lnL>
                    <a:lnR w="12700" cap="flat" cmpd="sng">
                      <a:solidFill>
                        <a:srgbClr val="141100"/>
                      </a:solidFill>
                      <a:prstDash val="solid"/>
                      <a:round/>
                      <a:headEnd type="none" w="med" len="med"/>
                      <a:tailEnd type="none" w="med" len="med"/>
                    </a:lnR>
                    <a:lnT w="12700" cap="flat" cmpd="sng">
                      <a:solidFill>
                        <a:srgbClr val="141100"/>
                      </a:solidFill>
                      <a:prstDash val="solid"/>
                      <a:round/>
                      <a:headEnd type="none" w="med" len="med"/>
                      <a:tailEnd type="none" w="med" len="med"/>
                    </a:lnT>
                    <a:lnB w="12700" cap="flat" cmpd="sng">
                      <a:solidFill>
                        <a:srgbClr val="1411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Noto Symbol"/>
                        <a:buNone/>
                      </a:pPr>
                      <a:r>
                        <a:rPr lang="en-US" sz="1400" b="0" i="0" u="none" strike="noStrike" cap="none" baseline="0">
                          <a:solidFill>
                            <a:srgbClr val="141100"/>
                          </a:solidFill>
                          <a:latin typeface="Arial"/>
                          <a:ea typeface="Arial"/>
                          <a:cs typeface="Arial"/>
                          <a:sym typeface="Arial"/>
                        </a:rPr>
                        <a:t>Increase Services for “at-risk” populations.</a:t>
                      </a:r>
                    </a:p>
                    <a:p>
                      <a:pPr marL="0" marR="0" lvl="0" indent="0" algn="l" rtl="0">
                        <a:lnSpc>
                          <a:spcPct val="100000"/>
                        </a:lnSpc>
                        <a:spcBef>
                          <a:spcPts val="280"/>
                        </a:spcBef>
                        <a:spcAft>
                          <a:spcPts val="0"/>
                        </a:spcAft>
                        <a:buClr>
                          <a:schemeClr val="hlink"/>
                        </a:buClr>
                        <a:buSzPct val="25000"/>
                        <a:buFont typeface="Noto Symbol"/>
                        <a:buNone/>
                      </a:pPr>
                      <a:r>
                        <a:rPr lang="en-US" sz="1400" b="0" i="0" u="none" strike="noStrike" cap="none" baseline="0">
                          <a:solidFill>
                            <a:srgbClr val="141100"/>
                          </a:solidFill>
                          <a:latin typeface="Arial"/>
                          <a:ea typeface="Arial"/>
                          <a:cs typeface="Arial"/>
                          <a:sym typeface="Arial"/>
                        </a:rPr>
                        <a:t>*Provide emergency shelter services for 200 homeless victims of domestic violence/year.</a:t>
                      </a:r>
                    </a:p>
                  </a:txBody>
                  <a:tcPr marL="91450" marR="91450" marT="45725" marB="45725">
                    <a:lnL w="12700" cap="flat" cmpd="sng">
                      <a:solidFill>
                        <a:srgbClr val="141100"/>
                      </a:solidFill>
                      <a:prstDash val="solid"/>
                      <a:round/>
                      <a:headEnd type="none" w="med" len="med"/>
                      <a:tailEnd type="none" w="med" len="med"/>
                    </a:lnL>
                    <a:lnR w="12700" cap="flat" cmpd="sng">
                      <a:solidFill>
                        <a:srgbClr val="141100"/>
                      </a:solidFill>
                      <a:prstDash val="solid"/>
                      <a:round/>
                      <a:headEnd type="none" w="med" len="med"/>
                      <a:tailEnd type="none" w="med" len="med"/>
                    </a:lnR>
                    <a:lnT w="12700" cap="flat" cmpd="sng">
                      <a:solidFill>
                        <a:srgbClr val="141100"/>
                      </a:solidFill>
                      <a:prstDash val="solid"/>
                      <a:round/>
                      <a:headEnd type="none" w="med" len="med"/>
                      <a:tailEnd type="none" w="med" len="med"/>
                    </a:lnT>
                    <a:lnB w="12700" cap="flat" cmpd="sng">
                      <a:solidFill>
                        <a:srgbClr val="141100"/>
                      </a:solidFill>
                      <a:prstDash val="solid"/>
                      <a:round/>
                      <a:headEnd type="none" w="med" len="med"/>
                      <a:tailEnd type="none" w="med" len="med"/>
                    </a:lnB>
                  </a:tcPr>
                </a:tc>
              </a:tr>
              <a:tr h="822325">
                <a:tc>
                  <a:txBody>
                    <a:bodyPr/>
                    <a:lstStyle/>
                    <a:p>
                      <a:pPr marL="0" marR="0" lvl="0" indent="0" algn="l" rtl="0">
                        <a:lnSpc>
                          <a:spcPct val="100000"/>
                        </a:lnSpc>
                        <a:spcBef>
                          <a:spcPts val="0"/>
                        </a:spcBef>
                        <a:spcAft>
                          <a:spcPts val="0"/>
                        </a:spcAft>
                        <a:buClr>
                          <a:schemeClr val="hlink"/>
                        </a:buClr>
                        <a:buSzPct val="25000"/>
                        <a:buFont typeface="Noto Symbol"/>
                        <a:buNone/>
                      </a:pPr>
                      <a:r>
                        <a:rPr lang="en-US">
                          <a:solidFill>
                            <a:srgbClr val="141100"/>
                          </a:solidFill>
                        </a:rPr>
                        <a:t>Emergency Shelter Services</a:t>
                      </a:r>
                    </a:p>
                  </a:txBody>
                  <a:tcPr marL="91450" marR="91450" marT="45725" marB="45725">
                    <a:lnL w="12700" cap="flat" cmpd="sng">
                      <a:solidFill>
                        <a:srgbClr val="141100"/>
                      </a:solidFill>
                      <a:prstDash val="solid"/>
                      <a:round/>
                      <a:headEnd type="none" w="med" len="med"/>
                      <a:tailEnd type="none" w="med" len="med"/>
                    </a:lnL>
                    <a:lnR w="12700" cap="flat" cmpd="sng">
                      <a:solidFill>
                        <a:srgbClr val="141100"/>
                      </a:solidFill>
                      <a:prstDash val="solid"/>
                      <a:round/>
                      <a:headEnd type="none" w="med" len="med"/>
                      <a:tailEnd type="none" w="med" len="med"/>
                    </a:lnR>
                    <a:lnT w="12700" cap="flat" cmpd="sng">
                      <a:solidFill>
                        <a:srgbClr val="141100"/>
                      </a:solidFill>
                      <a:prstDash val="solid"/>
                      <a:round/>
                      <a:headEnd type="none" w="med" len="med"/>
                      <a:tailEnd type="none" w="med" len="med"/>
                    </a:lnT>
                    <a:lnB w="12700" cap="flat" cmpd="sng">
                      <a:solidFill>
                        <a:srgbClr val="1411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Noto Symbol"/>
                        <a:buNone/>
                      </a:pPr>
                      <a:r>
                        <a:rPr lang="en-US" sz="1400" b="0" i="0" u="none" strike="noStrike" cap="none" baseline="0">
                          <a:solidFill>
                            <a:srgbClr val="141100"/>
                          </a:solidFill>
                          <a:latin typeface="Arial"/>
                          <a:ea typeface="Arial"/>
                          <a:cs typeface="Arial"/>
                          <a:sym typeface="Arial"/>
                        </a:rPr>
                        <a:t>Heading</a:t>
                      </a:r>
                    </a:p>
                    <a:p>
                      <a:pPr marL="0" marR="0" lvl="0" indent="0" algn="l" rtl="0">
                        <a:lnSpc>
                          <a:spcPct val="100000"/>
                        </a:lnSpc>
                        <a:spcBef>
                          <a:spcPts val="280"/>
                        </a:spcBef>
                        <a:spcAft>
                          <a:spcPts val="0"/>
                        </a:spcAft>
                        <a:buClr>
                          <a:schemeClr val="hlink"/>
                        </a:buClr>
                        <a:buSzPct val="25000"/>
                        <a:buFont typeface="Noto Symbol"/>
                        <a:buNone/>
                      </a:pPr>
                      <a:r>
                        <a:rPr lang="en-US" sz="1400" b="0" i="0" u="none" strike="noStrike" cap="none" baseline="0">
                          <a:solidFill>
                            <a:srgbClr val="141100"/>
                          </a:solidFill>
                          <a:latin typeface="Arial"/>
                          <a:ea typeface="Arial"/>
                          <a:cs typeface="Arial"/>
                          <a:sym typeface="Arial"/>
                        </a:rPr>
                        <a:t>Home</a:t>
                      </a:r>
                    </a:p>
                  </a:txBody>
                  <a:tcPr marL="91450" marR="91450" marT="45725" marB="45725">
                    <a:lnL w="12700" cap="flat" cmpd="sng">
                      <a:solidFill>
                        <a:srgbClr val="141100"/>
                      </a:solidFill>
                      <a:prstDash val="solid"/>
                      <a:round/>
                      <a:headEnd type="none" w="med" len="med"/>
                      <a:tailEnd type="none" w="med" len="med"/>
                    </a:lnL>
                    <a:lnR w="12700" cap="flat" cmpd="sng">
                      <a:solidFill>
                        <a:srgbClr val="141100"/>
                      </a:solidFill>
                      <a:prstDash val="solid"/>
                      <a:round/>
                      <a:headEnd type="none" w="med" len="med"/>
                      <a:tailEnd type="none" w="med" len="med"/>
                    </a:lnR>
                    <a:lnT w="12700" cap="flat" cmpd="sng">
                      <a:solidFill>
                        <a:srgbClr val="141100"/>
                      </a:solidFill>
                      <a:prstDash val="solid"/>
                      <a:round/>
                      <a:headEnd type="none" w="med" len="med"/>
                      <a:tailEnd type="none" w="med" len="med"/>
                    </a:lnT>
                    <a:lnB w="12700" cap="flat" cmpd="sng">
                      <a:solidFill>
                        <a:srgbClr val="1411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Noto Symbol"/>
                        <a:buNone/>
                      </a:pPr>
                      <a:r>
                        <a:rPr lang="en-US" sz="1400" b="0" i="0" u="none" strike="noStrike" cap="none" baseline="0" dirty="0">
                          <a:solidFill>
                            <a:schemeClr val="dk1"/>
                          </a:solidFill>
                          <a:latin typeface="Arial"/>
                          <a:ea typeface="Arial"/>
                          <a:cs typeface="Arial"/>
                          <a:sym typeface="Arial"/>
                        </a:rPr>
                        <a:t>$144,000 </a:t>
                      </a:r>
                      <a:r>
                        <a:rPr lang="en-US" sz="1400" b="0" i="0" u="none" strike="noStrike" cap="none" baseline="0" dirty="0" smtClean="0">
                          <a:solidFill>
                            <a:schemeClr val="dk1"/>
                          </a:solidFill>
                          <a:latin typeface="Arial"/>
                          <a:ea typeface="Arial"/>
                          <a:cs typeface="Arial"/>
                          <a:sym typeface="Arial"/>
                        </a:rPr>
                        <a:t>(ESG</a:t>
                      </a:r>
                      <a:r>
                        <a:rPr lang="en-US" sz="1400" b="0" i="0" u="none" strike="noStrike" cap="none" baseline="0" dirty="0">
                          <a:solidFill>
                            <a:schemeClr val="dk1"/>
                          </a:solidFill>
                          <a:latin typeface="Arial"/>
                          <a:ea typeface="Arial"/>
                          <a:cs typeface="Arial"/>
                          <a:sym typeface="Arial"/>
                        </a:rPr>
                        <a:t>)</a:t>
                      </a:r>
                      <a:br>
                        <a:rPr lang="en-US" sz="1400" b="0" i="0" u="none" strike="noStrike" cap="none" baseline="0" dirty="0">
                          <a:solidFill>
                            <a:schemeClr val="dk1"/>
                          </a:solidFill>
                          <a:latin typeface="Arial"/>
                          <a:ea typeface="Arial"/>
                          <a:cs typeface="Arial"/>
                          <a:sym typeface="Arial"/>
                        </a:rPr>
                      </a:br>
                      <a:r>
                        <a:rPr lang="en-US" sz="1400" b="0" i="0" u="none" strike="noStrike" cap="none" baseline="0" dirty="0">
                          <a:solidFill>
                            <a:schemeClr val="dk1"/>
                          </a:solidFill>
                          <a:latin typeface="Arial"/>
                          <a:ea typeface="Arial"/>
                          <a:cs typeface="Arial"/>
                          <a:sym typeface="Arial"/>
                        </a:rPr>
                        <a:t>$106,000 (GF)</a:t>
                      </a:r>
                    </a:p>
                    <a:p>
                      <a:pPr marL="0" marR="0" lvl="0" indent="0" algn="l" rtl="0">
                        <a:lnSpc>
                          <a:spcPct val="100000"/>
                        </a:lnSpc>
                        <a:spcBef>
                          <a:spcPts val="280"/>
                        </a:spcBef>
                        <a:spcAft>
                          <a:spcPts val="0"/>
                        </a:spcAft>
                        <a:buClr>
                          <a:schemeClr val="hlink"/>
                        </a:buClr>
                        <a:buFont typeface="Noto Symbol"/>
                        <a:buNone/>
                      </a:pPr>
                      <a:endParaRPr sz="1400" b="0" i="0" u="none" strike="noStrike" cap="none" baseline="0" dirty="0">
                        <a:solidFill>
                          <a:schemeClr val="dk1"/>
                        </a:solidFill>
                        <a:latin typeface="Arial"/>
                        <a:ea typeface="Arial"/>
                        <a:cs typeface="Arial"/>
                        <a:sym typeface="Arial"/>
                      </a:endParaRPr>
                    </a:p>
                  </a:txBody>
                  <a:tcPr marL="91450" marR="91450" marT="45725" marB="45725">
                    <a:lnL w="12700" cap="flat" cmpd="sng">
                      <a:solidFill>
                        <a:srgbClr val="141100"/>
                      </a:solidFill>
                      <a:prstDash val="solid"/>
                      <a:round/>
                      <a:headEnd type="none" w="med" len="med"/>
                      <a:tailEnd type="none" w="med" len="med"/>
                    </a:lnL>
                    <a:lnR w="12700" cap="flat" cmpd="sng">
                      <a:solidFill>
                        <a:srgbClr val="141100"/>
                      </a:solidFill>
                      <a:prstDash val="solid"/>
                      <a:round/>
                      <a:headEnd type="none" w="med" len="med"/>
                      <a:tailEnd type="none" w="med" len="med"/>
                    </a:lnR>
                    <a:lnT w="12700" cap="flat" cmpd="sng">
                      <a:solidFill>
                        <a:srgbClr val="141100"/>
                      </a:solidFill>
                      <a:prstDash val="solid"/>
                      <a:round/>
                      <a:headEnd type="none" w="med" len="med"/>
                      <a:tailEnd type="none" w="med" len="med"/>
                    </a:lnT>
                    <a:lnB w="12700" cap="flat" cmpd="sng">
                      <a:solidFill>
                        <a:srgbClr val="1411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Noto Symbol"/>
                        <a:buNone/>
                      </a:pPr>
                      <a:r>
                        <a:rPr lang="en-US" dirty="0">
                          <a:solidFill>
                            <a:srgbClr val="141100"/>
                          </a:solidFill>
                        </a:rPr>
                        <a:t>Increase Services for “at-risk” populations</a:t>
                      </a:r>
                      <a:r>
                        <a:rPr lang="en-US" dirty="0" smtClean="0">
                          <a:solidFill>
                            <a:srgbClr val="141100"/>
                          </a:solidFill>
                        </a:rPr>
                        <a:t>.</a:t>
                      </a:r>
                    </a:p>
                    <a:p>
                      <a:pPr marL="0" marR="0" lvl="0" indent="0" algn="l" rtl="0">
                        <a:lnSpc>
                          <a:spcPct val="100000"/>
                        </a:lnSpc>
                        <a:spcBef>
                          <a:spcPts val="0"/>
                        </a:spcBef>
                        <a:spcAft>
                          <a:spcPts val="0"/>
                        </a:spcAft>
                        <a:buClr>
                          <a:schemeClr val="hlink"/>
                        </a:buClr>
                        <a:buSzPct val="25000"/>
                        <a:buFont typeface="Noto Symbol"/>
                        <a:buNone/>
                      </a:pPr>
                      <a:r>
                        <a:rPr lang="en-US" dirty="0" smtClean="0">
                          <a:solidFill>
                            <a:srgbClr val="141100"/>
                          </a:solidFill>
                        </a:rPr>
                        <a:t>*Provide emergency shelter services to 750 homeless men/year.</a:t>
                      </a:r>
                      <a:endParaRPr lang="en-US" dirty="0">
                        <a:solidFill>
                          <a:srgbClr val="141100"/>
                        </a:solidFill>
                      </a:endParaRPr>
                    </a:p>
                  </a:txBody>
                  <a:tcPr marL="91450" marR="91450" marT="45725" marB="45725">
                    <a:lnL w="12700" cap="flat" cmpd="sng">
                      <a:solidFill>
                        <a:srgbClr val="141100"/>
                      </a:solidFill>
                      <a:prstDash val="solid"/>
                      <a:round/>
                      <a:headEnd type="none" w="med" len="med"/>
                      <a:tailEnd type="none" w="med" len="med"/>
                    </a:lnL>
                    <a:lnR w="12700" cap="flat" cmpd="sng">
                      <a:solidFill>
                        <a:srgbClr val="141100"/>
                      </a:solidFill>
                      <a:prstDash val="solid"/>
                      <a:round/>
                      <a:headEnd type="none" w="med" len="med"/>
                      <a:tailEnd type="none" w="med" len="med"/>
                    </a:lnR>
                    <a:lnT w="12700" cap="flat" cmpd="sng">
                      <a:solidFill>
                        <a:srgbClr val="141100"/>
                      </a:solidFill>
                      <a:prstDash val="solid"/>
                      <a:round/>
                      <a:headEnd type="none" w="med" len="med"/>
                      <a:tailEnd type="none" w="med" len="med"/>
                    </a:lnT>
                    <a:lnB w="12700" cap="flat" cmpd="sng">
                      <a:solidFill>
                        <a:srgbClr val="141100"/>
                      </a:solidFill>
                      <a:prstDash val="solid"/>
                      <a:round/>
                      <a:headEnd type="none" w="med" len="med"/>
                      <a:tailEnd type="none" w="med" len="med"/>
                    </a:lnB>
                  </a:tcPr>
                </a:tc>
              </a:tr>
            </a:tbl>
          </a:graphicData>
        </a:graphic>
      </p:graphicFrame>
      <p:sp>
        <p:nvSpPr>
          <p:cNvPr id="327" name="Shape 327"/>
          <p:cNvSpPr txBox="1"/>
          <p:nvPr/>
        </p:nvSpPr>
        <p:spPr>
          <a:xfrm>
            <a:off x="1066800" y="381000"/>
            <a:ext cx="7162799" cy="83099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1" i="0" u="none" strike="noStrike" cap="none" baseline="0" dirty="0">
                <a:solidFill>
                  <a:srgbClr val="3F3151"/>
                </a:solidFill>
                <a:latin typeface="Arial"/>
                <a:ea typeface="Arial"/>
                <a:cs typeface="Arial"/>
                <a:sym typeface="Arial"/>
              </a:rPr>
              <a:t>Emergency Shelter Services</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pic>
        <p:nvPicPr>
          <p:cNvPr id="103" name="Shape 103"/>
          <p:cNvPicPr preferRelativeResize="0"/>
          <p:nvPr/>
        </p:nvPicPr>
        <p:blipFill rotWithShape="1">
          <a:blip r:embed="rId3">
            <a:alphaModFix/>
          </a:blip>
          <a:srcRect/>
          <a:stretch/>
        </p:blipFill>
        <p:spPr>
          <a:xfrm>
            <a:off x="498475" y="457200"/>
            <a:ext cx="8305799" cy="6143400"/>
          </a:xfrm>
          <a:prstGeom prst="rect">
            <a:avLst/>
          </a:prstGeom>
          <a:noFill/>
          <a:ln>
            <a:noFill/>
          </a:ln>
        </p:spPr>
      </p:pic>
      <p:sp>
        <p:nvSpPr>
          <p:cNvPr id="104" name="Shape 104"/>
          <p:cNvSpPr txBox="1">
            <a:spLocks noGrp="1"/>
          </p:cNvSpPr>
          <p:nvPr>
            <p:ph type="title"/>
          </p:nvPr>
        </p:nvSpPr>
        <p:spPr>
          <a:xfrm>
            <a:off x="1438275" y="1485900"/>
            <a:ext cx="6267449"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400" b="0" i="0" u="none" strike="noStrike" cap="none" baseline="0">
                <a:solidFill>
                  <a:schemeClr val="dk1"/>
                </a:solidFill>
                <a:latin typeface="Arial"/>
                <a:ea typeface="Arial"/>
                <a:cs typeface="Arial"/>
                <a:sym typeface="Arial"/>
              </a:rPr>
              <a:t>City of Albuquerque</a:t>
            </a:r>
          </a:p>
        </p:txBody>
      </p:sp>
      <p:sp>
        <p:nvSpPr>
          <p:cNvPr id="105" name="Shape 105"/>
          <p:cNvSpPr txBox="1"/>
          <p:nvPr/>
        </p:nvSpPr>
        <p:spPr>
          <a:xfrm>
            <a:off x="634252" y="2447682"/>
            <a:ext cx="7848599" cy="119062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0" i="0" u="none" strike="noStrike" cap="none" baseline="0">
                <a:solidFill>
                  <a:schemeClr val="dk1"/>
                </a:solidFill>
                <a:latin typeface="Arial"/>
                <a:ea typeface="Arial"/>
                <a:cs typeface="Arial"/>
                <a:sym typeface="Arial"/>
              </a:rPr>
              <a:t>Department of Family and Community Services</a:t>
            </a:r>
          </a:p>
        </p:txBody>
      </p:sp>
      <p:sp>
        <p:nvSpPr>
          <p:cNvPr id="106" name="Shape 106"/>
          <p:cNvSpPr txBox="1"/>
          <p:nvPr/>
        </p:nvSpPr>
        <p:spPr>
          <a:xfrm>
            <a:off x="1535674" y="3935848"/>
            <a:ext cx="6286499" cy="116955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0" i="0" u="none" strike="noStrike" cap="none" baseline="0">
                <a:solidFill>
                  <a:schemeClr val="dk1"/>
                </a:solidFill>
                <a:latin typeface="Arial"/>
                <a:ea typeface="Arial"/>
                <a:cs typeface="Arial"/>
                <a:sym typeface="Arial"/>
              </a:rPr>
              <a:t>2016 HUD Action Plan </a:t>
            </a:r>
          </a:p>
          <a:p>
            <a:pPr marL="0" marR="0" lvl="0" indent="0" algn="ctr" rtl="0">
              <a:spcBef>
                <a:spcPts val="1400"/>
              </a:spcBef>
              <a:buSzPct val="25000"/>
              <a:buNone/>
            </a:pPr>
            <a:r>
              <a:rPr lang="en-US" sz="2800" b="0" i="0" u="none" strike="noStrike" cap="none" baseline="0">
                <a:solidFill>
                  <a:schemeClr val="dk1"/>
                </a:solidFill>
                <a:latin typeface="Arial"/>
                <a:ea typeface="Arial"/>
                <a:cs typeface="Arial"/>
                <a:sym typeface="Arial"/>
              </a:rPr>
              <a:t>Public Meeting</a:t>
            </a:r>
          </a:p>
        </p:txBody>
      </p:sp>
      <p:sp>
        <p:nvSpPr>
          <p:cNvPr id="107" name="Shape 107"/>
          <p:cNvSpPr txBox="1"/>
          <p:nvPr/>
        </p:nvSpPr>
        <p:spPr>
          <a:xfrm>
            <a:off x="1981200" y="5105400"/>
            <a:ext cx="5181600" cy="1200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6600" b="0" i="0" u="none" strike="noStrike" cap="none" baseline="0" dirty="0" smtClean="0">
                <a:solidFill>
                  <a:schemeClr val="dk1"/>
                </a:solidFill>
                <a:latin typeface="Arial"/>
                <a:ea typeface="Arial"/>
                <a:cs typeface="Arial"/>
                <a:sym typeface="Arial"/>
              </a:rPr>
              <a:t>Presentation</a:t>
            </a:r>
            <a:endParaRPr lang="en-US" sz="6600" b="0" i="0" u="none" strike="noStrike" cap="none" baseline="0" dirty="0">
              <a:solidFill>
                <a:schemeClr val="dk1"/>
              </a:solidFill>
              <a:latin typeface="Arial"/>
              <a:ea typeface="Arial"/>
              <a:cs typeface="Arial"/>
              <a:sym typeface="Arial"/>
            </a:endParaRPr>
          </a:p>
        </p:txBody>
      </p:sp>
      <p:pic>
        <p:nvPicPr>
          <p:cNvPr id="108" name="Shape 108"/>
          <p:cNvPicPr preferRelativeResize="0"/>
          <p:nvPr/>
        </p:nvPicPr>
        <p:blipFill rotWithShape="1">
          <a:blip r:embed="rId4">
            <a:alphaModFix/>
          </a:blip>
          <a:srcRect/>
          <a:stretch/>
        </p:blipFill>
        <p:spPr>
          <a:xfrm>
            <a:off x="7907338" y="381000"/>
            <a:ext cx="914400" cy="914400"/>
          </a:xfrm>
          <a:prstGeom prst="rect">
            <a:avLst/>
          </a:prstGeom>
          <a:noFill/>
          <a:ln>
            <a:noFill/>
          </a:ln>
        </p:spPr>
      </p:pic>
      <p:sp>
        <p:nvSpPr>
          <p:cNvPr id="109" name="Shape 109"/>
          <p:cNvSpPr txBox="1"/>
          <p:nvPr/>
        </p:nvSpPr>
        <p:spPr>
          <a:xfrm>
            <a:off x="1371600" y="566608"/>
            <a:ext cx="6629400" cy="101566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0" b="0" i="0" u="none" strike="noStrike" cap="none" baseline="0">
                <a:solidFill>
                  <a:schemeClr val="dk1"/>
                </a:solidFill>
                <a:latin typeface="Arial"/>
                <a:ea typeface="Arial"/>
                <a:cs typeface="Arial"/>
                <a:sym typeface="Arial"/>
              </a:rPr>
              <a:t>Welcome to the</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pic>
        <p:nvPicPr>
          <p:cNvPr id="332" name="Shape 332"/>
          <p:cNvPicPr preferRelativeResize="0"/>
          <p:nvPr/>
        </p:nvPicPr>
        <p:blipFill rotWithShape="1">
          <a:blip r:embed="rId3">
            <a:alphaModFix/>
          </a:blip>
          <a:srcRect/>
          <a:stretch/>
        </p:blipFill>
        <p:spPr>
          <a:xfrm>
            <a:off x="152400" y="88900"/>
            <a:ext cx="914400" cy="914400"/>
          </a:xfrm>
          <a:prstGeom prst="rect">
            <a:avLst/>
          </a:prstGeom>
          <a:noFill/>
          <a:ln>
            <a:noFill/>
          </a:ln>
        </p:spPr>
      </p:pic>
      <p:graphicFrame>
        <p:nvGraphicFramePr>
          <p:cNvPr id="333" name="Shape 333"/>
          <p:cNvGraphicFramePr/>
          <p:nvPr>
            <p:extLst>
              <p:ext uri="{D42A27DB-BD31-4B8C-83A1-F6EECF244321}">
                <p14:modId xmlns:p14="http://schemas.microsoft.com/office/powerpoint/2010/main" val="4078347624"/>
              </p:ext>
            </p:extLst>
          </p:nvPr>
        </p:nvGraphicFramePr>
        <p:xfrm>
          <a:off x="838200" y="1828800"/>
          <a:ext cx="8001000" cy="3213920"/>
        </p:xfrm>
        <a:graphic>
          <a:graphicData uri="http://schemas.openxmlformats.org/drawingml/2006/table">
            <a:tbl>
              <a:tblPr>
                <a:noFill/>
                <a:tableStyleId>{1744EB34-D57D-4521-A29F-05D5B70D6433}</a:tableStyleId>
              </a:tblPr>
              <a:tblGrid>
                <a:gridCol w="1501775"/>
                <a:gridCol w="1295400"/>
                <a:gridCol w="1905000"/>
                <a:gridCol w="3298825"/>
              </a:tblGrid>
              <a:tr h="379400">
                <a:tc>
                  <a:txBody>
                    <a:bodyPr/>
                    <a:lstStyle/>
                    <a:p>
                      <a:pPr marL="342900" marR="0" lvl="0" indent="-342900" algn="ctr" rtl="0">
                        <a:lnSpc>
                          <a:spcPct val="100000"/>
                        </a:lnSpc>
                        <a:spcBef>
                          <a:spcPts val="0"/>
                        </a:spcBef>
                        <a:spcAft>
                          <a:spcPts val="0"/>
                        </a:spcAft>
                        <a:buClr>
                          <a:schemeClr val="lt1"/>
                        </a:buClr>
                        <a:buSzPct val="25000"/>
                        <a:buFont typeface="Arial"/>
                        <a:buNone/>
                      </a:pPr>
                      <a:r>
                        <a:rPr lang="en-US" sz="1800" b="1" i="0" u="none" strike="noStrike" cap="none" baseline="0" dirty="0">
                          <a:solidFill>
                            <a:schemeClr val="lt1"/>
                          </a:solidFill>
                          <a:latin typeface="Arial"/>
                          <a:ea typeface="Arial"/>
                          <a:cs typeface="Arial"/>
                          <a:sym typeface="Arial"/>
                        </a:rPr>
                        <a:t>Project</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23C"/>
                    </a:solidFill>
                  </a:tcPr>
                </a:tc>
                <a:tc>
                  <a:txBody>
                    <a:bodyPr/>
                    <a:lstStyle/>
                    <a:p>
                      <a:pPr marL="342900" marR="0" lvl="0" indent="-342900" algn="ctr" rtl="0">
                        <a:lnSpc>
                          <a:spcPct val="100000"/>
                        </a:lnSpc>
                        <a:spcBef>
                          <a:spcPts val="0"/>
                        </a:spcBef>
                        <a:spcAft>
                          <a:spcPts val="0"/>
                        </a:spcAft>
                        <a:buClr>
                          <a:schemeClr val="lt1"/>
                        </a:buClr>
                        <a:buSzPct val="25000"/>
                        <a:buFont typeface="Arial"/>
                        <a:buNone/>
                      </a:pPr>
                      <a:r>
                        <a:rPr lang="en-US" sz="1800" b="1" i="0" u="none" strike="noStrike" cap="none" baseline="0">
                          <a:solidFill>
                            <a:schemeClr val="lt1"/>
                          </a:solidFill>
                          <a:latin typeface="Arial"/>
                          <a:ea typeface="Arial"/>
                          <a:cs typeface="Arial"/>
                          <a:sym typeface="Arial"/>
                        </a:rPr>
                        <a:t>Agency</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23C"/>
                    </a:solidFill>
                  </a:tcPr>
                </a:tc>
                <a:tc>
                  <a:txBody>
                    <a:bodyPr/>
                    <a:lstStyle/>
                    <a:p>
                      <a:pPr marL="342900" marR="0" lvl="0" indent="-342900" algn="ctr" rtl="0">
                        <a:lnSpc>
                          <a:spcPct val="100000"/>
                        </a:lnSpc>
                        <a:spcBef>
                          <a:spcPts val="0"/>
                        </a:spcBef>
                        <a:spcAft>
                          <a:spcPts val="0"/>
                        </a:spcAft>
                        <a:buClr>
                          <a:schemeClr val="lt1"/>
                        </a:buClr>
                        <a:buSzPct val="25000"/>
                        <a:buFont typeface="Arial"/>
                        <a:buNone/>
                      </a:pPr>
                      <a:r>
                        <a:rPr lang="en-US" sz="1800" b="1" i="0" u="none" strike="noStrike" cap="none" baseline="0">
                          <a:solidFill>
                            <a:schemeClr val="lt1"/>
                          </a:solidFill>
                          <a:latin typeface="Arial"/>
                          <a:ea typeface="Arial"/>
                          <a:cs typeface="Arial"/>
                          <a:sym typeface="Arial"/>
                        </a:rPr>
                        <a:t>Funds</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23C"/>
                    </a:solidFill>
                  </a:tcPr>
                </a:tc>
                <a:tc>
                  <a:txBody>
                    <a:bodyPr/>
                    <a:lstStyle/>
                    <a:p>
                      <a:pPr marL="342900" marR="0" lvl="0" indent="-342900" algn="ctr" rtl="0">
                        <a:lnSpc>
                          <a:spcPct val="100000"/>
                        </a:lnSpc>
                        <a:spcBef>
                          <a:spcPts val="0"/>
                        </a:spcBef>
                        <a:spcAft>
                          <a:spcPts val="0"/>
                        </a:spcAft>
                        <a:buClr>
                          <a:schemeClr val="lt1"/>
                        </a:buClr>
                        <a:buSzPct val="25000"/>
                        <a:buFont typeface="Arial"/>
                        <a:buNone/>
                      </a:pPr>
                      <a:r>
                        <a:rPr lang="en-US" sz="1800" b="1" i="0" u="none" strike="noStrike" cap="none" baseline="0">
                          <a:solidFill>
                            <a:schemeClr val="lt1"/>
                          </a:solidFill>
                          <a:latin typeface="Arial"/>
                          <a:ea typeface="Arial"/>
                          <a:cs typeface="Arial"/>
                          <a:sym typeface="Arial"/>
                        </a:rPr>
                        <a:t>Goal</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76923C"/>
                    </a:solidFill>
                  </a:tcPr>
                </a:tc>
              </a:tr>
              <a:tr h="639775">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Bridges </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Barrett Foundation</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$116,154 (COC)</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Increase affordable Housing Opportunities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*Provide transitional housing services </a:t>
                      </a:r>
                      <a:r>
                        <a:rPr lang="en-US" sz="1400" b="0" i="0" u="none" strike="noStrike" cap="none" baseline="0" dirty="0" smtClean="0">
                          <a:solidFill>
                            <a:schemeClr val="dk1"/>
                          </a:solidFill>
                          <a:latin typeface="Arial"/>
                          <a:ea typeface="Arial"/>
                          <a:cs typeface="Arial"/>
                          <a:sym typeface="Arial"/>
                        </a:rPr>
                        <a:t>to </a:t>
                      </a:r>
                      <a:r>
                        <a:rPr lang="en-US" sz="1400" b="0" i="0" u="none" strike="noStrike" cap="none" baseline="0" dirty="0">
                          <a:solidFill>
                            <a:schemeClr val="dk1"/>
                          </a:solidFill>
                          <a:latin typeface="Arial"/>
                          <a:ea typeface="Arial"/>
                          <a:cs typeface="Arial"/>
                          <a:sym typeface="Arial"/>
                        </a:rPr>
                        <a:t>24 women and children.</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69925">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Proyecto La Luz </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Catholic Charities</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$217,990 (COC)</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Increase affordable Housing Opportunities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*Provide transitional housing </a:t>
                      </a:r>
                      <a:r>
                        <a:rPr lang="en-US" sz="1400" b="0" i="0" u="none" strike="noStrike" cap="none" baseline="0" dirty="0" smtClean="0">
                          <a:solidFill>
                            <a:schemeClr val="dk1"/>
                          </a:solidFill>
                          <a:latin typeface="Arial"/>
                          <a:ea typeface="Arial"/>
                          <a:cs typeface="Arial"/>
                          <a:sym typeface="Arial"/>
                        </a:rPr>
                        <a:t>to </a:t>
                      </a:r>
                      <a:r>
                        <a:rPr lang="en-US" sz="1400" b="0" i="0" u="none" strike="noStrike" cap="none" baseline="0" dirty="0">
                          <a:solidFill>
                            <a:schemeClr val="dk1"/>
                          </a:solidFill>
                          <a:latin typeface="Arial"/>
                          <a:ea typeface="Arial"/>
                          <a:cs typeface="Arial"/>
                          <a:sym typeface="Arial"/>
                        </a:rPr>
                        <a:t>39 family households.</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69925">
                <a:tc>
                  <a:txBody>
                    <a:bodyPr/>
                    <a:lstStyle/>
                    <a:p>
                      <a:pPr marL="0" marR="0" indent="0" algn="l" rtl="0">
                        <a:lnSpc>
                          <a:spcPct val="100000"/>
                        </a:lnSpc>
                        <a:spcBef>
                          <a:spcPts val="0"/>
                        </a:spcBef>
                        <a:spcAft>
                          <a:spcPts val="0"/>
                        </a:spcAft>
                        <a:buNone/>
                      </a:pPr>
                      <a:r>
                        <a:rPr lang="en-US">
                          <a:solidFill>
                            <a:schemeClr val="dk1"/>
                          </a:solidFill>
                        </a:rPr>
                        <a:t>Displaced Tenant Relocation</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indent="0" algn="l" rtl="0">
                        <a:lnSpc>
                          <a:spcPct val="100000"/>
                        </a:lnSpc>
                        <a:spcBef>
                          <a:spcPts val="0"/>
                        </a:spcBef>
                        <a:spcAft>
                          <a:spcPts val="0"/>
                        </a:spcAft>
                        <a:buNone/>
                      </a:pPr>
                      <a:r>
                        <a:rPr lang="en-US">
                          <a:solidFill>
                            <a:schemeClr val="dk1"/>
                          </a:solidFill>
                        </a:rPr>
                        <a:t>St. Martin’s Hospitality Center</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indent="-342900" algn="l" rtl="0">
                        <a:lnSpc>
                          <a:spcPct val="100000"/>
                        </a:lnSpc>
                        <a:spcBef>
                          <a:spcPts val="0"/>
                        </a:spcBef>
                        <a:spcAft>
                          <a:spcPts val="0"/>
                        </a:spcAft>
                        <a:buNone/>
                      </a:pPr>
                      <a:r>
                        <a:rPr lang="en-US" dirty="0">
                          <a:solidFill>
                            <a:schemeClr val="dk1"/>
                          </a:solidFill>
                        </a:rPr>
                        <a:t>$</a:t>
                      </a:r>
                      <a:r>
                        <a:rPr lang="en-US" dirty="0" smtClean="0">
                          <a:solidFill>
                            <a:schemeClr val="dk1"/>
                          </a:solidFill>
                        </a:rPr>
                        <a:t>112,200 </a:t>
                      </a:r>
                      <a:r>
                        <a:rPr lang="en-US" dirty="0">
                          <a:solidFill>
                            <a:schemeClr val="dk1"/>
                          </a:solidFill>
                        </a:rPr>
                        <a:t>(GF)</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indent="0" algn="l" rtl="0">
                        <a:lnSpc>
                          <a:spcPct val="100000"/>
                        </a:lnSpc>
                        <a:spcBef>
                          <a:spcPts val="0"/>
                        </a:spcBef>
                        <a:spcAft>
                          <a:spcPts val="0"/>
                        </a:spcAft>
                        <a:buNone/>
                      </a:pPr>
                      <a:r>
                        <a:rPr lang="en-US">
                          <a:solidFill>
                            <a:schemeClr val="dk1"/>
                          </a:solidFill>
                        </a:rPr>
                        <a:t>Increase Affordable Housing Opportunities</a:t>
                      </a:r>
                    </a:p>
                    <a:p>
                      <a:pPr marL="0" marR="0" indent="0" algn="l" rtl="0">
                        <a:lnSpc>
                          <a:spcPct val="100000"/>
                        </a:lnSpc>
                        <a:spcBef>
                          <a:spcPts val="0"/>
                        </a:spcBef>
                        <a:spcAft>
                          <a:spcPts val="0"/>
                        </a:spcAft>
                        <a:buNone/>
                      </a:pPr>
                      <a:r>
                        <a:rPr lang="en-US">
                          <a:solidFill>
                            <a:schemeClr val="dk1"/>
                          </a:solidFill>
                        </a:rPr>
                        <a:t>Provide relocation assistance and supportive services to 50 families</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334" name="Shape 334"/>
          <p:cNvSpPr txBox="1"/>
          <p:nvPr/>
        </p:nvSpPr>
        <p:spPr>
          <a:xfrm>
            <a:off x="1219200" y="998817"/>
            <a:ext cx="7772400"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5400" b="0" i="0" u="none" strike="noStrike" cap="none" baseline="0">
                <a:solidFill>
                  <a:srgbClr val="205867"/>
                </a:solidFill>
                <a:latin typeface="Arial"/>
                <a:ea typeface="Arial"/>
                <a:cs typeface="Arial"/>
                <a:sym typeface="Arial"/>
              </a:rPr>
              <a:t>Transitional Housing </a:t>
            </a: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graphicFrame>
        <p:nvGraphicFramePr>
          <p:cNvPr id="339" name="Shape 339"/>
          <p:cNvGraphicFramePr/>
          <p:nvPr>
            <p:extLst>
              <p:ext uri="{D42A27DB-BD31-4B8C-83A1-F6EECF244321}">
                <p14:modId xmlns:p14="http://schemas.microsoft.com/office/powerpoint/2010/main" val="2038187056"/>
              </p:ext>
            </p:extLst>
          </p:nvPr>
        </p:nvGraphicFramePr>
        <p:xfrm>
          <a:off x="609600" y="1219200"/>
          <a:ext cx="8001000" cy="3718440"/>
        </p:xfrm>
        <a:graphic>
          <a:graphicData uri="http://schemas.openxmlformats.org/drawingml/2006/table">
            <a:tbl>
              <a:tblPr>
                <a:noFill/>
                <a:tableStyleId>{A8A0069E-D009-4390-9809-0B9568D6D2C8}</a:tableStyleId>
              </a:tblPr>
              <a:tblGrid>
                <a:gridCol w="1676400"/>
                <a:gridCol w="1219200"/>
                <a:gridCol w="1658950"/>
                <a:gridCol w="3446450"/>
              </a:tblGrid>
              <a:tr h="457200">
                <a:tc>
                  <a:txBody>
                    <a:bodyPr/>
                    <a:lstStyle/>
                    <a:p>
                      <a:pPr marL="342900" marR="0" lvl="0" indent="-342900" algn="ctr" rtl="0">
                        <a:lnSpc>
                          <a:spcPct val="100000"/>
                        </a:lnSpc>
                        <a:spcBef>
                          <a:spcPts val="0"/>
                        </a:spcBef>
                        <a:spcAft>
                          <a:spcPts val="0"/>
                        </a:spcAft>
                        <a:buClr>
                          <a:schemeClr val="lt1"/>
                        </a:buClr>
                        <a:buSzPct val="25000"/>
                        <a:buFont typeface="Arial"/>
                        <a:buNone/>
                      </a:pPr>
                      <a:r>
                        <a:rPr lang="en-US" sz="1800" b="1" i="0" u="none" strike="noStrike" cap="none" baseline="0" dirty="0">
                          <a:solidFill>
                            <a:schemeClr val="lt1"/>
                          </a:solidFill>
                          <a:latin typeface="Arial"/>
                          <a:ea typeface="Arial"/>
                          <a:cs typeface="Arial"/>
                          <a:sym typeface="Arial"/>
                        </a:rPr>
                        <a:t>Project</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538CD5"/>
                    </a:solidFill>
                  </a:tcPr>
                </a:tc>
                <a:tc>
                  <a:txBody>
                    <a:bodyPr/>
                    <a:lstStyle/>
                    <a:p>
                      <a:pPr marL="342900" marR="0" lvl="0" indent="-342900" algn="ctr" rtl="0">
                        <a:lnSpc>
                          <a:spcPct val="100000"/>
                        </a:lnSpc>
                        <a:spcBef>
                          <a:spcPts val="0"/>
                        </a:spcBef>
                        <a:spcAft>
                          <a:spcPts val="0"/>
                        </a:spcAft>
                        <a:buClr>
                          <a:schemeClr val="lt1"/>
                        </a:buClr>
                        <a:buSzPct val="25000"/>
                        <a:buFont typeface="Arial"/>
                        <a:buNone/>
                      </a:pPr>
                      <a:r>
                        <a:rPr lang="en-US" sz="1800" b="1" i="0" u="none" strike="noStrike" cap="none" baseline="0">
                          <a:solidFill>
                            <a:schemeClr val="lt1"/>
                          </a:solidFill>
                          <a:latin typeface="Arial"/>
                          <a:ea typeface="Arial"/>
                          <a:cs typeface="Arial"/>
                          <a:sym typeface="Arial"/>
                        </a:rPr>
                        <a:t>Agency</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538CD5"/>
                    </a:solidFill>
                  </a:tcPr>
                </a:tc>
                <a:tc>
                  <a:txBody>
                    <a:bodyPr/>
                    <a:lstStyle/>
                    <a:p>
                      <a:pPr marL="342900" marR="0" lvl="0" indent="-342900" algn="ctr" rtl="0">
                        <a:lnSpc>
                          <a:spcPct val="100000"/>
                        </a:lnSpc>
                        <a:spcBef>
                          <a:spcPts val="0"/>
                        </a:spcBef>
                        <a:spcAft>
                          <a:spcPts val="0"/>
                        </a:spcAft>
                        <a:buClr>
                          <a:schemeClr val="lt1"/>
                        </a:buClr>
                        <a:buSzPct val="25000"/>
                        <a:buFont typeface="Arial"/>
                        <a:buNone/>
                      </a:pPr>
                      <a:r>
                        <a:rPr lang="en-US" sz="1800" b="1" i="0" u="none" strike="noStrike" cap="none" baseline="0">
                          <a:solidFill>
                            <a:schemeClr val="lt1"/>
                          </a:solidFill>
                          <a:latin typeface="Arial"/>
                          <a:ea typeface="Arial"/>
                          <a:cs typeface="Arial"/>
                          <a:sym typeface="Arial"/>
                        </a:rPr>
                        <a:t>Funds</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538CD5"/>
                    </a:solidFill>
                  </a:tcPr>
                </a:tc>
                <a:tc>
                  <a:txBody>
                    <a:bodyPr/>
                    <a:lstStyle/>
                    <a:p>
                      <a:pPr marL="342900" marR="0" lvl="0" indent="-342900" algn="ctr" rtl="0">
                        <a:lnSpc>
                          <a:spcPct val="100000"/>
                        </a:lnSpc>
                        <a:spcBef>
                          <a:spcPts val="0"/>
                        </a:spcBef>
                        <a:spcAft>
                          <a:spcPts val="0"/>
                        </a:spcAft>
                        <a:buClr>
                          <a:schemeClr val="lt1"/>
                        </a:buClr>
                        <a:buSzPct val="25000"/>
                        <a:buFont typeface="Arial"/>
                        <a:buNone/>
                      </a:pPr>
                      <a:r>
                        <a:rPr lang="en-US" sz="1800" b="1" i="0" u="none" strike="noStrike" cap="none" baseline="0">
                          <a:solidFill>
                            <a:schemeClr val="lt1"/>
                          </a:solidFill>
                          <a:latin typeface="Arial"/>
                          <a:ea typeface="Arial"/>
                          <a:cs typeface="Arial"/>
                          <a:sym typeface="Arial"/>
                        </a:rPr>
                        <a:t>Goal</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538CD5"/>
                    </a:solidFill>
                  </a:tcPr>
                </a:tc>
              </a:tr>
              <a:tr h="762000">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Maya’s Place </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Crossroads</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$142,000 (GF)</a:t>
                      </a:r>
                    </a:p>
                    <a:p>
                      <a:pPr marL="342900" marR="0" lvl="0" indent="-342900" algn="l" rtl="0">
                        <a:lnSpc>
                          <a:spcPct val="100000"/>
                        </a:lnSpc>
                        <a:spcBef>
                          <a:spcPts val="0"/>
                        </a:spcBef>
                        <a:spcAft>
                          <a:spcPts val="0"/>
                        </a:spcAft>
                        <a:buClr>
                          <a:schemeClr val="dk1"/>
                        </a:buClr>
                        <a:buSzPct val="25000"/>
                        <a:buFont typeface="Arial"/>
                        <a:buNone/>
                      </a:pPr>
                      <a:r>
                        <a:rPr lang="en-US">
                          <a:solidFill>
                            <a:schemeClr val="dk1"/>
                          </a:solidFill>
                        </a:rPr>
                        <a:t>$45,778 (COC)</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Increase affordable Housing Opportunities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*Provide transitional housing </a:t>
                      </a:r>
                      <a:r>
                        <a:rPr lang="en-US" sz="1400" b="0" i="0" u="none" strike="noStrike" cap="none" baseline="0" dirty="0" smtClean="0">
                          <a:solidFill>
                            <a:schemeClr val="dk1"/>
                          </a:solidFill>
                          <a:latin typeface="Arial"/>
                          <a:ea typeface="Arial"/>
                          <a:cs typeface="Arial"/>
                          <a:sym typeface="Arial"/>
                        </a:rPr>
                        <a:t>to </a:t>
                      </a:r>
                      <a:r>
                        <a:rPr lang="en-US" sz="1400" b="0" i="0" u="none" strike="noStrike" cap="none" baseline="0" dirty="0">
                          <a:solidFill>
                            <a:schemeClr val="dk1"/>
                          </a:solidFill>
                          <a:latin typeface="Arial"/>
                          <a:ea typeface="Arial"/>
                          <a:cs typeface="Arial"/>
                          <a:sym typeface="Arial"/>
                        </a:rPr>
                        <a:t>47 women transitioning  out of the justice system/year</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62000">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R.I.S.E.</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S.A.F..E. House</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$269,000 (COC)</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Increase affordable Housing Opportunities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*Provide transitional housing to 27 victims of domestic violence/year and families.</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57200">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St. Martin’s Supportive Housing Program</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St. Martin’s Hospitality Center</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a:t>
                      </a:r>
                      <a:r>
                        <a:rPr lang="en-US" sz="1400" b="0" i="0" u="none" strike="noStrike" cap="none" baseline="0" dirty="0" smtClean="0">
                          <a:solidFill>
                            <a:schemeClr val="dk1"/>
                          </a:solidFill>
                          <a:latin typeface="Arial"/>
                          <a:ea typeface="Arial"/>
                          <a:cs typeface="Arial"/>
                          <a:sym typeface="Arial"/>
                        </a:rPr>
                        <a:t>88,874 </a:t>
                      </a:r>
                      <a:r>
                        <a:rPr lang="en-US" sz="1400" b="0" i="0" u="none" strike="noStrike" cap="none" baseline="0" dirty="0">
                          <a:solidFill>
                            <a:schemeClr val="dk1"/>
                          </a:solidFill>
                          <a:latin typeface="Arial"/>
                          <a:ea typeface="Arial"/>
                          <a:cs typeface="Arial"/>
                          <a:sym typeface="Arial"/>
                        </a:rPr>
                        <a:t>(COC)</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Increase affordable Housing Opportunities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*Provide transitional housing to 20 homeless families with children/year.</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340" name="Shape 340"/>
          <p:cNvSpPr txBox="1"/>
          <p:nvPr/>
        </p:nvSpPr>
        <p:spPr>
          <a:xfrm>
            <a:off x="1143000" y="546100"/>
            <a:ext cx="7467600"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800" b="0" i="0" u="none" strike="noStrike" cap="none" baseline="0">
                <a:solidFill>
                  <a:srgbClr val="3F3151"/>
                </a:solidFill>
                <a:latin typeface="Arial"/>
                <a:ea typeface="Arial"/>
                <a:cs typeface="Arial"/>
                <a:sym typeface="Arial"/>
              </a:rPr>
              <a:t>Transitional Housing </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5"/>
        <p:cNvGrpSpPr/>
        <p:nvPr/>
      </p:nvGrpSpPr>
      <p:grpSpPr>
        <a:xfrm>
          <a:off x="0" y="0"/>
          <a:ext cx="0" cy="0"/>
          <a:chOff x="0" y="0"/>
          <a:chExt cx="0" cy="0"/>
        </a:xfrm>
      </p:grpSpPr>
      <p:graphicFrame>
        <p:nvGraphicFramePr>
          <p:cNvPr id="346" name="Shape 346"/>
          <p:cNvGraphicFramePr/>
          <p:nvPr>
            <p:extLst>
              <p:ext uri="{D42A27DB-BD31-4B8C-83A1-F6EECF244321}">
                <p14:modId xmlns:p14="http://schemas.microsoft.com/office/powerpoint/2010/main" val="2943581326"/>
              </p:ext>
            </p:extLst>
          </p:nvPr>
        </p:nvGraphicFramePr>
        <p:xfrm>
          <a:off x="838200" y="990600"/>
          <a:ext cx="8001000" cy="5486160"/>
        </p:xfrm>
        <a:graphic>
          <a:graphicData uri="http://schemas.openxmlformats.org/drawingml/2006/table">
            <a:tbl>
              <a:tblPr>
                <a:noFill/>
                <a:tableStyleId>{7660D09A-5AE5-4EDC-BF1C-68C1A2AF31B6}</a:tableStyleId>
              </a:tblPr>
              <a:tblGrid>
                <a:gridCol w="1676400"/>
                <a:gridCol w="1066800"/>
                <a:gridCol w="1371600"/>
                <a:gridCol w="3886200"/>
              </a:tblGrid>
              <a:tr h="457200">
                <a:tc>
                  <a:txBody>
                    <a:bodyPr/>
                    <a:lstStyle/>
                    <a:p>
                      <a:pPr marL="342900" marR="0" lvl="0" indent="-342900" algn="ctr" rtl="0">
                        <a:lnSpc>
                          <a:spcPct val="100000"/>
                        </a:lnSpc>
                        <a:spcBef>
                          <a:spcPts val="0"/>
                        </a:spcBef>
                        <a:spcAft>
                          <a:spcPts val="0"/>
                        </a:spcAft>
                        <a:buClr>
                          <a:schemeClr val="dk1"/>
                        </a:buClr>
                        <a:buSzPct val="25000"/>
                        <a:buFont typeface="Arial"/>
                        <a:buNone/>
                      </a:pPr>
                      <a:r>
                        <a:rPr lang="en-US" sz="1800" b="1" i="0" u="none" strike="noStrike" cap="none" baseline="0" dirty="0">
                          <a:solidFill>
                            <a:schemeClr val="dk1"/>
                          </a:solidFill>
                          <a:latin typeface="Arial"/>
                          <a:ea typeface="Arial"/>
                          <a:cs typeface="Arial"/>
                          <a:sym typeface="Arial"/>
                        </a:rPr>
                        <a:t>Project</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C000"/>
                    </a:solidFill>
                  </a:tcPr>
                </a:tc>
                <a:tc>
                  <a:txBody>
                    <a:bodyPr/>
                    <a:lstStyle/>
                    <a:p>
                      <a:pPr marL="342900" marR="0" lvl="0" indent="-34290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Agency</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C000"/>
                    </a:solidFill>
                  </a:tcPr>
                </a:tc>
                <a:tc>
                  <a:txBody>
                    <a:bodyPr/>
                    <a:lstStyle/>
                    <a:p>
                      <a:pPr marL="342900" marR="0" lvl="0" indent="-34290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Funds</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C000"/>
                    </a:solidFill>
                  </a:tcPr>
                </a:tc>
                <a:tc>
                  <a:txBody>
                    <a:bodyPr/>
                    <a:lstStyle/>
                    <a:p>
                      <a:pPr marL="342900" marR="0" lvl="0" indent="-342900" algn="ctr" rtl="0">
                        <a:lnSpc>
                          <a:spcPct val="100000"/>
                        </a:lnSpc>
                        <a:spcBef>
                          <a:spcPts val="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HUD Specific Objective</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C000"/>
                    </a:solidFill>
                  </a:tcPr>
                </a:tc>
              </a:tr>
              <a:tr h="609600">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Permanent Housing Program</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AHCH</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$665,216 (COC)</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Increase Affordable Housing Opportunities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*Provide  permanent supportive housing </a:t>
                      </a:r>
                      <a:r>
                        <a:rPr lang="en-US" sz="1400" b="0" i="0" u="none" strike="noStrike" cap="none" baseline="0" dirty="0" smtClean="0">
                          <a:solidFill>
                            <a:schemeClr val="dk1"/>
                          </a:solidFill>
                          <a:latin typeface="Arial"/>
                          <a:ea typeface="Arial"/>
                          <a:cs typeface="Arial"/>
                          <a:sym typeface="Arial"/>
                        </a:rPr>
                        <a:t>to </a:t>
                      </a:r>
                      <a:r>
                        <a:rPr lang="en-US" sz="1400" b="0" i="0" u="none" strike="noStrike" cap="none" baseline="0" dirty="0">
                          <a:solidFill>
                            <a:schemeClr val="dk1"/>
                          </a:solidFill>
                          <a:latin typeface="Arial"/>
                          <a:ea typeface="Arial"/>
                          <a:cs typeface="Arial"/>
                          <a:sym typeface="Arial"/>
                        </a:rPr>
                        <a:t>80 persons with chronic mental illness or substance abuse issues/year.</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39775">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Rapid-Rehousing Program</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baseline="0" dirty="0">
                          <a:solidFill>
                            <a:schemeClr val="dk1"/>
                          </a:solidFill>
                          <a:latin typeface="Arial"/>
                          <a:ea typeface="Arial"/>
                          <a:cs typeface="Arial"/>
                          <a:sym typeface="Arial"/>
                        </a:rPr>
                        <a:t>Barrett </a:t>
                      </a:r>
                      <a:r>
                        <a:rPr lang="en-US" sz="1200" b="0" i="0" u="none" strike="noStrike" cap="none" baseline="0" dirty="0" smtClean="0">
                          <a:solidFill>
                            <a:schemeClr val="dk1"/>
                          </a:solidFill>
                          <a:latin typeface="Arial"/>
                          <a:ea typeface="Arial"/>
                          <a:cs typeface="Arial"/>
                          <a:sym typeface="Arial"/>
                        </a:rPr>
                        <a:t>Foundation</a:t>
                      </a:r>
                      <a:endParaRPr lang="en-US" sz="1200" b="0" i="0" u="none" strike="noStrike" cap="none" baseline="0" dirty="0">
                        <a:solidFill>
                          <a:schemeClr val="dk1"/>
                        </a:solidFill>
                        <a:latin typeface="Arial"/>
                        <a:ea typeface="Arial"/>
                        <a:cs typeface="Arial"/>
                        <a:sym typeface="Arial"/>
                      </a:endParaRP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$95,983 </a:t>
                      </a:r>
                      <a:r>
                        <a:rPr lang="en-US" sz="1400" b="0" i="0" u="none" strike="noStrike" cap="none" baseline="0" dirty="0" smtClean="0">
                          <a:solidFill>
                            <a:schemeClr val="dk1"/>
                          </a:solidFill>
                          <a:latin typeface="Arial"/>
                          <a:ea typeface="Arial"/>
                          <a:cs typeface="Arial"/>
                          <a:sym typeface="Arial"/>
                        </a:rPr>
                        <a:t>(ESG</a:t>
                      </a:r>
                      <a:r>
                        <a:rPr lang="en-US" sz="1400" b="0" i="0" u="none" strike="noStrike" cap="none" baseline="0" dirty="0">
                          <a:solidFill>
                            <a:schemeClr val="dk1"/>
                          </a:solidFill>
                          <a:latin typeface="Arial"/>
                          <a:ea typeface="Arial"/>
                          <a:cs typeface="Arial"/>
                          <a:sym typeface="Arial"/>
                        </a:rPr>
                        <a:t>)</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Increase Affordable Housing Opportunities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*Provide permanent supportive housing </a:t>
                      </a:r>
                      <a:r>
                        <a:rPr lang="en-US" sz="1400" b="0" i="0" u="none" strike="noStrike" cap="none" baseline="0" dirty="0" smtClean="0">
                          <a:solidFill>
                            <a:schemeClr val="dk1"/>
                          </a:solidFill>
                          <a:latin typeface="Arial"/>
                          <a:ea typeface="Arial"/>
                          <a:cs typeface="Arial"/>
                          <a:sym typeface="Arial"/>
                        </a:rPr>
                        <a:t>to </a:t>
                      </a:r>
                      <a:r>
                        <a:rPr lang="en-US" sz="1400" b="0" i="0" u="none" strike="noStrike" cap="none" baseline="0" dirty="0">
                          <a:solidFill>
                            <a:schemeClr val="dk1"/>
                          </a:solidFill>
                          <a:latin typeface="Arial"/>
                          <a:ea typeface="Arial"/>
                          <a:cs typeface="Arial"/>
                          <a:sym typeface="Arial"/>
                        </a:rPr>
                        <a:t>10 female heads of households with </a:t>
                      </a:r>
                      <a:r>
                        <a:rPr lang="en-US" sz="1400" b="0" i="0" u="none" strike="noStrike" cap="none" baseline="0" dirty="0" smtClean="0">
                          <a:solidFill>
                            <a:schemeClr val="dk1"/>
                          </a:solidFill>
                          <a:latin typeface="Arial"/>
                          <a:ea typeface="Arial"/>
                          <a:cs typeface="Arial"/>
                          <a:sym typeface="Arial"/>
                        </a:rPr>
                        <a:t>children/year. </a:t>
                      </a:r>
                      <a:endParaRPr lang="en-US" sz="1400" b="0" i="0" u="none" strike="noStrike" cap="none" baseline="0" dirty="0">
                        <a:solidFill>
                          <a:schemeClr val="dk1"/>
                        </a:solidFill>
                        <a:latin typeface="Arial"/>
                        <a:ea typeface="Arial"/>
                        <a:cs typeface="Arial"/>
                        <a:sym typeface="Arial"/>
                      </a:endParaRP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39775">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smtClean="0">
                          <a:solidFill>
                            <a:schemeClr val="dk1"/>
                          </a:solidFill>
                          <a:latin typeface="Arial"/>
                          <a:ea typeface="Arial"/>
                          <a:cs typeface="Arial"/>
                          <a:sym typeface="Arial"/>
                        </a:rPr>
                        <a:t>Housing First</a:t>
                      </a:r>
                      <a:endParaRPr lang="en-US" sz="1400" b="0" i="0" u="none" strike="noStrike" cap="none" baseline="0" dirty="0">
                        <a:solidFill>
                          <a:schemeClr val="dk1"/>
                        </a:solidFill>
                        <a:latin typeface="Arial"/>
                        <a:ea typeface="Arial"/>
                        <a:cs typeface="Arial"/>
                        <a:sym typeface="Arial"/>
                      </a:endParaRP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Supportive Housing Coalition</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300" b="0" i="0" u="none" strike="noStrike" cap="none" baseline="0" dirty="0" smtClean="0">
                          <a:solidFill>
                            <a:schemeClr val="dk1"/>
                          </a:solidFill>
                          <a:latin typeface="Arial"/>
                          <a:ea typeface="Arial"/>
                          <a:cs typeface="Arial"/>
                          <a:sym typeface="Arial"/>
                        </a:rPr>
                        <a:t>$1,552,350 </a:t>
                      </a:r>
                      <a:r>
                        <a:rPr lang="en-US" sz="1300" b="0" i="0" u="none" strike="noStrike" cap="none" baseline="0" dirty="0">
                          <a:solidFill>
                            <a:schemeClr val="dk1"/>
                          </a:solidFill>
                          <a:latin typeface="Arial"/>
                          <a:ea typeface="Arial"/>
                          <a:cs typeface="Arial"/>
                          <a:sym typeface="Arial"/>
                        </a:rPr>
                        <a:t>(GF)</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Provide housing assistance to 200 persons experiencing chronic homelessness who have the most vulnerable risk of morbidity as identified by ABQ Heading </a:t>
                      </a:r>
                      <a:r>
                        <a:rPr lang="en-US" sz="1400" b="0" i="0" u="none" strike="noStrike" cap="none" baseline="0" dirty="0" smtClean="0">
                          <a:solidFill>
                            <a:schemeClr val="dk1"/>
                          </a:solidFill>
                          <a:latin typeface="Arial"/>
                          <a:ea typeface="Arial"/>
                          <a:cs typeface="Arial"/>
                          <a:sym typeface="Arial"/>
                        </a:rPr>
                        <a:t>Home/year.</a:t>
                      </a:r>
                      <a:endParaRPr lang="en-US" sz="1400" b="0" i="0" u="none" strike="noStrike" cap="none" baseline="0" dirty="0">
                        <a:solidFill>
                          <a:schemeClr val="dk1"/>
                        </a:solidFill>
                        <a:latin typeface="Arial"/>
                        <a:ea typeface="Arial"/>
                        <a:cs typeface="Arial"/>
                        <a:sym typeface="Arial"/>
                      </a:endParaRP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41375">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Permanent Housing Program</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smtClean="0">
                          <a:solidFill>
                            <a:schemeClr val="dk1"/>
                          </a:solidFill>
                          <a:latin typeface="Arial"/>
                          <a:ea typeface="Arial"/>
                          <a:cs typeface="Arial"/>
                          <a:sym typeface="Arial"/>
                        </a:rPr>
                        <a:t>Thera-</a:t>
                      </a:r>
                      <a:r>
                        <a:rPr lang="en-US" sz="1400" b="0" i="0" u="none" strike="noStrike" cap="none" baseline="0" dirty="0" err="1" smtClean="0">
                          <a:solidFill>
                            <a:schemeClr val="dk1"/>
                          </a:solidFill>
                          <a:latin typeface="Arial"/>
                          <a:ea typeface="Arial"/>
                          <a:cs typeface="Arial"/>
                          <a:sym typeface="Arial"/>
                        </a:rPr>
                        <a:t>peutic</a:t>
                      </a:r>
                      <a:r>
                        <a:rPr lang="en-US" sz="1400" b="0" i="0" u="none" strike="noStrike" cap="none" baseline="0" dirty="0" smtClean="0">
                          <a:solidFill>
                            <a:schemeClr val="dk1"/>
                          </a:solidFill>
                          <a:latin typeface="Arial"/>
                          <a:ea typeface="Arial"/>
                          <a:cs typeface="Arial"/>
                          <a:sym typeface="Arial"/>
                        </a:rPr>
                        <a:t> </a:t>
                      </a:r>
                      <a:r>
                        <a:rPr lang="en-US" sz="1400" b="0" i="0" u="none" strike="noStrike" cap="none" baseline="0" dirty="0">
                          <a:solidFill>
                            <a:schemeClr val="dk1"/>
                          </a:solidFill>
                          <a:latin typeface="Arial"/>
                          <a:ea typeface="Arial"/>
                          <a:cs typeface="Arial"/>
                          <a:sym typeface="Arial"/>
                        </a:rPr>
                        <a:t>Living Services</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$397,863 (COC)</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Increase Affordable Housing Opportunities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*Provide permanent supportive housing </a:t>
                      </a:r>
                      <a:r>
                        <a:rPr lang="en-US" sz="1400" b="0" i="0" u="none" strike="noStrike" cap="none" baseline="0" dirty="0" smtClean="0">
                          <a:solidFill>
                            <a:schemeClr val="dk1"/>
                          </a:solidFill>
                          <a:latin typeface="Arial"/>
                          <a:ea typeface="Arial"/>
                          <a:cs typeface="Arial"/>
                          <a:sym typeface="Arial"/>
                        </a:rPr>
                        <a:t>to </a:t>
                      </a:r>
                      <a:r>
                        <a:rPr lang="en-US" sz="1400" b="0" i="0" u="none" strike="noStrike" cap="none" baseline="0" dirty="0">
                          <a:solidFill>
                            <a:schemeClr val="dk1"/>
                          </a:solidFill>
                          <a:latin typeface="Arial"/>
                          <a:ea typeface="Arial"/>
                          <a:cs typeface="Arial"/>
                          <a:sym typeface="Arial"/>
                        </a:rPr>
                        <a:t>70 homeless persons with chronic severe mental </a:t>
                      </a:r>
                      <a:r>
                        <a:rPr lang="en-US" sz="1400" b="0" i="0" u="none" strike="noStrike" cap="none" baseline="0" dirty="0" smtClean="0">
                          <a:solidFill>
                            <a:schemeClr val="dk1"/>
                          </a:solidFill>
                          <a:latin typeface="Arial"/>
                          <a:ea typeface="Arial"/>
                          <a:cs typeface="Arial"/>
                          <a:sym typeface="Arial"/>
                        </a:rPr>
                        <a:t>illness/year.</a:t>
                      </a:r>
                      <a:endParaRPr lang="en-US" sz="1400" b="0" i="0" u="none" strike="noStrike" cap="none" baseline="0" dirty="0">
                        <a:solidFill>
                          <a:schemeClr val="dk1"/>
                        </a:solidFill>
                        <a:latin typeface="Arial"/>
                        <a:ea typeface="Arial"/>
                        <a:cs typeface="Arial"/>
                        <a:sym typeface="Arial"/>
                      </a:endParaRP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93725">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Housing Vouchers for Persons with HIV/AIDS</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NM AIDS Services</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$27,510 (GF)</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Increase Affordable Housing Opportunities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*Provide housing vouchers to 22 individuals living with HIV/AIDS/year.</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725">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smtClean="0">
                          <a:solidFill>
                            <a:schemeClr val="dk1"/>
                          </a:solidFill>
                          <a:latin typeface="Arial"/>
                          <a:ea typeface="Arial"/>
                          <a:cs typeface="Arial"/>
                          <a:sym typeface="Arial"/>
                        </a:rPr>
                        <a:t>Albuquerque</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smtClean="0">
                          <a:solidFill>
                            <a:schemeClr val="dk1"/>
                          </a:solidFill>
                          <a:latin typeface="Arial"/>
                          <a:ea typeface="Arial"/>
                          <a:cs typeface="Arial"/>
                          <a:sym typeface="Arial"/>
                        </a:rPr>
                        <a:t>Heading </a:t>
                      </a:r>
                      <a:r>
                        <a:rPr lang="en-US" sz="1400" b="0" i="0" u="none" strike="noStrike" cap="none" baseline="0" dirty="0" smtClean="0">
                          <a:solidFill>
                            <a:schemeClr val="dk1"/>
                          </a:solidFill>
                          <a:latin typeface="Arial"/>
                          <a:ea typeface="Arial"/>
                          <a:cs typeface="Arial"/>
                          <a:sym typeface="Arial"/>
                        </a:rPr>
                        <a:t>Home</a:t>
                      </a:r>
                      <a:endParaRPr lang="en-US" sz="1400" b="0" i="0" u="none" strike="noStrike" cap="none" baseline="0" dirty="0">
                        <a:solidFill>
                          <a:schemeClr val="dk1"/>
                        </a:solidFill>
                        <a:latin typeface="Arial"/>
                        <a:ea typeface="Arial"/>
                        <a:cs typeface="Arial"/>
                        <a:sym typeface="Arial"/>
                      </a:endParaRPr>
                    </a:p>
                  </a:txBody>
                  <a:tcPr marL="91450" marR="91450" marT="45700" marB="45700">
                    <a:lnL w="12700" cap="flat" cmpd="sng">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smtClean="0">
                          <a:solidFill>
                            <a:schemeClr val="dk1"/>
                          </a:solidFill>
                          <a:latin typeface="Arial"/>
                          <a:ea typeface="Arial"/>
                          <a:cs typeface="Arial"/>
                          <a:sym typeface="Arial"/>
                        </a:rPr>
                        <a:t>Heading Home</a:t>
                      </a:r>
                      <a:endParaRPr lang="en-US" sz="1400" b="0" i="0" u="none" strike="noStrike" cap="none" baseline="0" dirty="0">
                        <a:solidFill>
                          <a:schemeClr val="dk1"/>
                        </a:solidFill>
                        <a:latin typeface="Arial"/>
                        <a:ea typeface="Arial"/>
                        <a:cs typeface="Arial"/>
                        <a:sym typeface="Arial"/>
                      </a:endParaRPr>
                    </a:p>
                  </a:txBody>
                  <a:tcPr marL="91450" marR="91450" marT="45700" marB="45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dirty="0" smtClean="0">
                          <a:solidFill>
                            <a:schemeClr val="dk1"/>
                          </a:solidFill>
                          <a:latin typeface="Arial"/>
                          <a:ea typeface="Arial"/>
                          <a:cs typeface="Arial"/>
                          <a:sym typeface="Arial"/>
                        </a:rPr>
                        <a:t>$770,000 (GF)</a:t>
                      </a:r>
                      <a:endParaRPr lang="en-US" sz="1400" b="0" i="0" u="none" strike="noStrike" cap="none" baseline="0" dirty="0">
                        <a:solidFill>
                          <a:schemeClr val="dk1"/>
                        </a:solidFill>
                        <a:latin typeface="Arial"/>
                        <a:ea typeface="Arial"/>
                        <a:cs typeface="Arial"/>
                        <a:sym typeface="Arial"/>
                      </a:endParaRPr>
                    </a:p>
                  </a:txBody>
                  <a:tcPr marL="91450" marR="91450" marT="45700" marB="45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smtClean="0">
                          <a:solidFill>
                            <a:schemeClr val="dk1"/>
                          </a:solidFill>
                          <a:latin typeface="Arial"/>
                          <a:ea typeface="Arial"/>
                          <a:cs typeface="Arial"/>
                          <a:sym typeface="Arial"/>
                        </a:rPr>
                        <a:t>Increase Affordable Housing Opportunities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smtClean="0">
                          <a:solidFill>
                            <a:schemeClr val="dk1"/>
                          </a:solidFill>
                          <a:latin typeface="Arial"/>
                          <a:ea typeface="Arial"/>
                          <a:cs typeface="Arial"/>
                          <a:sym typeface="Arial"/>
                        </a:rPr>
                        <a:t>*</a:t>
                      </a:r>
                      <a:r>
                        <a:rPr lang="en-US" sz="1400" b="0" i="0" u="none" strike="noStrike" cap="none" baseline="0" dirty="0" smtClean="0">
                          <a:solidFill>
                            <a:schemeClr val="dk1"/>
                          </a:solidFill>
                          <a:latin typeface="Arial"/>
                          <a:ea typeface="Arial"/>
                          <a:cs typeface="Arial"/>
                          <a:sym typeface="Arial"/>
                        </a:rPr>
                        <a:t>Provide </a:t>
                      </a:r>
                      <a:r>
                        <a:rPr lang="en-US" sz="1400" b="0" i="0" u="none" strike="noStrike" cap="none" baseline="0" dirty="0" smtClean="0">
                          <a:solidFill>
                            <a:schemeClr val="dk1"/>
                          </a:solidFill>
                          <a:latin typeface="Arial"/>
                          <a:ea typeface="Arial"/>
                          <a:cs typeface="Arial"/>
                          <a:sym typeface="Arial"/>
                        </a:rPr>
                        <a:t>permanent supportive </a:t>
                      </a:r>
                      <a:r>
                        <a:rPr lang="en-US" sz="1400" b="0" i="0" u="none" strike="noStrike" cap="none" baseline="0" dirty="0" smtClean="0">
                          <a:solidFill>
                            <a:schemeClr val="dk1"/>
                          </a:solidFill>
                          <a:latin typeface="Arial"/>
                          <a:ea typeface="Arial"/>
                          <a:cs typeface="Arial"/>
                          <a:sym typeface="Arial"/>
                        </a:rPr>
                        <a:t>housing services to 200 individuals and families/year.</a:t>
                      </a:r>
                      <a:endParaRPr lang="en-US" sz="1400" b="0" i="0" u="none" strike="noStrike" cap="none" baseline="0" dirty="0">
                        <a:solidFill>
                          <a:schemeClr val="dk1"/>
                        </a:solidFill>
                        <a:latin typeface="Arial"/>
                        <a:ea typeface="Arial"/>
                        <a:cs typeface="Arial"/>
                        <a:sym typeface="Arial"/>
                      </a:endParaRPr>
                    </a:p>
                  </a:txBody>
                  <a:tcPr marL="91450" marR="91450" marT="45700" marB="45700">
                    <a:lnL w="12700" cap="flat" cmpd="sng" algn="ctr">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7" name="Shape 347"/>
          <p:cNvSpPr txBox="1"/>
          <p:nvPr/>
        </p:nvSpPr>
        <p:spPr>
          <a:xfrm>
            <a:off x="1093694" y="381000"/>
            <a:ext cx="7772400" cy="76944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b="0" i="0" u="none" strike="noStrike" cap="none" baseline="0" dirty="0">
                <a:solidFill>
                  <a:srgbClr val="002060"/>
                </a:solidFill>
                <a:latin typeface="Arial"/>
                <a:ea typeface="Arial"/>
                <a:cs typeface="Arial"/>
                <a:sym typeface="Arial"/>
              </a:rPr>
              <a:t>Permanent Supportive Housing </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1"/>
        <p:cNvGrpSpPr/>
        <p:nvPr/>
      </p:nvGrpSpPr>
      <p:grpSpPr>
        <a:xfrm>
          <a:off x="0" y="0"/>
          <a:ext cx="0" cy="0"/>
          <a:chOff x="0" y="0"/>
          <a:chExt cx="0" cy="0"/>
        </a:xfrm>
      </p:grpSpPr>
      <p:graphicFrame>
        <p:nvGraphicFramePr>
          <p:cNvPr id="352" name="Shape 352"/>
          <p:cNvGraphicFramePr/>
          <p:nvPr>
            <p:extLst>
              <p:ext uri="{D42A27DB-BD31-4B8C-83A1-F6EECF244321}">
                <p14:modId xmlns:p14="http://schemas.microsoft.com/office/powerpoint/2010/main" val="3937667798"/>
              </p:ext>
            </p:extLst>
          </p:nvPr>
        </p:nvGraphicFramePr>
        <p:xfrm>
          <a:off x="1048870" y="1066800"/>
          <a:ext cx="7637925" cy="5003650"/>
        </p:xfrm>
        <a:graphic>
          <a:graphicData uri="http://schemas.openxmlformats.org/drawingml/2006/table">
            <a:tbl>
              <a:tblPr firstRow="1" bandRow="1">
                <a:noFill/>
                <a:tableStyleId>{2A2E5492-9942-4338-A056-871DD9678613}</a:tableStyleId>
              </a:tblPr>
              <a:tblGrid>
                <a:gridCol w="1541925"/>
                <a:gridCol w="1295400"/>
                <a:gridCol w="1676400"/>
                <a:gridCol w="3124200"/>
              </a:tblGrid>
              <a:tr h="370850">
                <a:tc>
                  <a:txBody>
                    <a:bodyPr/>
                    <a:lstStyle/>
                    <a:p>
                      <a:pPr marL="342900" marR="0" lvl="0" indent="-342900" algn="ctr"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Arial"/>
                          <a:ea typeface="Arial"/>
                          <a:cs typeface="Arial"/>
                          <a:sym typeface="Arial"/>
                        </a:rPr>
                        <a:t>Project</a:t>
                      </a:r>
                    </a:p>
                  </a:txBody>
                  <a:tcPr marL="91450" marR="91450" marT="45700" marB="45700">
                    <a:lnB w="12700" cap="flat" cmpd="sng">
                      <a:solidFill>
                        <a:schemeClr val="dk1"/>
                      </a:solidFill>
                      <a:prstDash val="solid"/>
                      <a:round/>
                      <a:headEnd type="none" w="med" len="med"/>
                      <a:tailEnd type="none" w="med" len="med"/>
                    </a:lnB>
                    <a:solidFill>
                      <a:srgbClr val="E84120"/>
                    </a:solidFill>
                  </a:tcPr>
                </a:tc>
                <a:tc>
                  <a:txBody>
                    <a:bodyPr/>
                    <a:lstStyle/>
                    <a:p>
                      <a:pPr marL="342900" marR="0" lvl="0" indent="-342900" algn="ctr"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Agency</a:t>
                      </a:r>
                    </a:p>
                  </a:txBody>
                  <a:tcPr marL="91450" marR="91450" marT="45700" marB="45700">
                    <a:lnB w="12700" cap="flat" cmpd="sng">
                      <a:solidFill>
                        <a:schemeClr val="dk1"/>
                      </a:solidFill>
                      <a:prstDash val="solid"/>
                      <a:round/>
                      <a:headEnd type="none" w="med" len="med"/>
                      <a:tailEnd type="none" w="med" len="med"/>
                    </a:lnB>
                    <a:solidFill>
                      <a:srgbClr val="E84120"/>
                    </a:solidFill>
                  </a:tcPr>
                </a:tc>
                <a:tc>
                  <a:txBody>
                    <a:bodyPr/>
                    <a:lstStyle/>
                    <a:p>
                      <a:pPr marL="342900" marR="0" lvl="0" indent="-342900" algn="ctr"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Funds</a:t>
                      </a:r>
                    </a:p>
                  </a:txBody>
                  <a:tcPr marL="91450" marR="91450" marT="45700" marB="45700">
                    <a:lnB w="12700" cap="flat" cmpd="sng">
                      <a:solidFill>
                        <a:schemeClr val="dk1"/>
                      </a:solidFill>
                      <a:prstDash val="solid"/>
                      <a:round/>
                      <a:headEnd type="none" w="med" len="med"/>
                      <a:tailEnd type="none" w="med" len="med"/>
                    </a:lnB>
                    <a:solidFill>
                      <a:srgbClr val="E84120"/>
                    </a:solidFill>
                  </a:tcPr>
                </a:tc>
                <a:tc>
                  <a:txBody>
                    <a:bodyPr/>
                    <a:lstStyle/>
                    <a:p>
                      <a:pPr marL="342900" marR="0" lvl="0" indent="-342900" algn="ctr"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HUD Specific Objective</a:t>
                      </a:r>
                    </a:p>
                  </a:txBody>
                  <a:tcPr marL="91450" marR="91450" marT="45700" marB="45700">
                    <a:lnB w="12700" cap="flat" cmpd="sng">
                      <a:solidFill>
                        <a:schemeClr val="dk1"/>
                      </a:solidFill>
                      <a:prstDash val="solid"/>
                      <a:round/>
                      <a:headEnd type="none" w="med" len="med"/>
                      <a:tailEnd type="none" w="med" len="med"/>
                    </a:lnB>
                    <a:solidFill>
                      <a:srgbClr val="E84120"/>
                    </a:solidFill>
                  </a:tcPr>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Permanent Housing Program </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St. Martin’s Hospitality Center</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$590,388 (COC)</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Increase Affordable Housing Opportunities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*Provide  permanent supportive housing </a:t>
                      </a:r>
                      <a:r>
                        <a:rPr lang="en-US" sz="1400" b="0" i="0" u="none" strike="noStrike" cap="none" baseline="0" dirty="0" smtClean="0">
                          <a:solidFill>
                            <a:schemeClr val="dk1"/>
                          </a:solidFill>
                          <a:latin typeface="Arial"/>
                          <a:ea typeface="Arial"/>
                          <a:cs typeface="Arial"/>
                          <a:sym typeface="Arial"/>
                        </a:rPr>
                        <a:t>to 100 </a:t>
                      </a:r>
                      <a:r>
                        <a:rPr lang="en-US" sz="1400" b="0" i="0" u="none" strike="noStrike" cap="none" baseline="0" dirty="0">
                          <a:solidFill>
                            <a:schemeClr val="dk1"/>
                          </a:solidFill>
                          <a:latin typeface="Arial"/>
                          <a:ea typeface="Arial"/>
                          <a:cs typeface="Arial"/>
                          <a:sym typeface="Arial"/>
                        </a:rPr>
                        <a:t>persons with chronic mental illness or substance abuse </a:t>
                      </a:r>
                      <a:r>
                        <a:rPr lang="en-US" sz="1400" b="0" i="0" u="none" strike="noStrike" cap="none" baseline="0" dirty="0" smtClean="0">
                          <a:solidFill>
                            <a:schemeClr val="dk1"/>
                          </a:solidFill>
                          <a:latin typeface="Arial"/>
                          <a:ea typeface="Arial"/>
                          <a:cs typeface="Arial"/>
                          <a:sym typeface="Arial"/>
                        </a:rPr>
                        <a:t>issues/year.</a:t>
                      </a:r>
                      <a:endParaRPr lang="en-US" sz="1400" b="0" i="0" u="none" strike="noStrike" cap="none" baseline="0" dirty="0">
                        <a:solidFill>
                          <a:schemeClr val="dk1"/>
                        </a:solidFill>
                        <a:latin typeface="Arial"/>
                        <a:ea typeface="Arial"/>
                        <a:cs typeface="Arial"/>
                        <a:sym typeface="Arial"/>
                      </a:endParaRP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Casa Milagro</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Barrett Foundation</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$25,000 (GF)</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Increase Affordable Housing Opportunities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*Provide transitional housing for 6 women experiencing chronic mental </a:t>
                      </a:r>
                      <a:r>
                        <a:rPr lang="en-US" sz="1400" b="0" i="0" u="none" strike="noStrike" cap="none" baseline="0" dirty="0" smtClean="0">
                          <a:solidFill>
                            <a:schemeClr val="dk1"/>
                          </a:solidFill>
                          <a:latin typeface="Arial"/>
                          <a:ea typeface="Arial"/>
                          <a:cs typeface="Arial"/>
                          <a:sym typeface="Arial"/>
                        </a:rPr>
                        <a:t>illness/year.</a:t>
                      </a:r>
                      <a:endParaRPr lang="en-US" sz="1400" b="0" i="0" u="none" strike="noStrike" cap="none" baseline="0" dirty="0">
                        <a:solidFill>
                          <a:schemeClr val="dk1"/>
                        </a:solidFill>
                        <a:latin typeface="Arial"/>
                        <a:ea typeface="Arial"/>
                        <a:cs typeface="Arial"/>
                        <a:sym typeface="Arial"/>
                      </a:endParaRP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70850">
                <a:tc>
                  <a:txBody>
                    <a:bodyPr/>
                    <a:lstStyle/>
                    <a:p>
                      <a:pPr marL="0" marR="0" indent="0" algn="l" rtl="0">
                        <a:lnSpc>
                          <a:spcPct val="100000"/>
                        </a:lnSpc>
                        <a:spcBef>
                          <a:spcPts val="0"/>
                        </a:spcBef>
                        <a:spcAft>
                          <a:spcPts val="0"/>
                        </a:spcAft>
                        <a:buNone/>
                      </a:pPr>
                      <a:r>
                        <a:rPr lang="en-US">
                          <a:latin typeface="Arial"/>
                          <a:ea typeface="Arial"/>
                          <a:cs typeface="Arial"/>
                          <a:sym typeface="Arial"/>
                        </a:rPr>
                        <a:t>Housing First Families</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indent="0" algn="l" rtl="0">
                        <a:lnSpc>
                          <a:spcPct val="100000"/>
                        </a:lnSpc>
                        <a:spcBef>
                          <a:spcPts val="0"/>
                        </a:spcBef>
                        <a:spcAft>
                          <a:spcPts val="0"/>
                        </a:spcAft>
                        <a:buNone/>
                      </a:pPr>
                      <a:r>
                        <a:rPr lang="en-US">
                          <a:latin typeface="Arial"/>
                          <a:ea typeface="Arial"/>
                          <a:cs typeface="Arial"/>
                          <a:sym typeface="Arial"/>
                        </a:rPr>
                        <a:t>Suportive Housing Coalition of NM</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342900" marR="0" indent="-342900" algn="l" rtl="0">
                        <a:lnSpc>
                          <a:spcPct val="100000"/>
                        </a:lnSpc>
                        <a:spcBef>
                          <a:spcPts val="0"/>
                        </a:spcBef>
                        <a:spcAft>
                          <a:spcPts val="0"/>
                        </a:spcAft>
                        <a:buNone/>
                      </a:pPr>
                      <a:r>
                        <a:rPr lang="en-US" baseline="0" dirty="0" smtClean="0">
                          <a:latin typeface="Arial"/>
                          <a:ea typeface="Arial"/>
                          <a:cs typeface="Arial"/>
                          <a:sym typeface="Arial"/>
                        </a:rPr>
                        <a:t>$230,000 (GF)</a:t>
                      </a:r>
                      <a:endParaRPr lang="en-US" dirty="0">
                        <a:latin typeface="Arial"/>
                        <a:ea typeface="Arial"/>
                        <a:cs typeface="Arial"/>
                        <a:sym typeface="Arial"/>
                      </a:endParaRP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indent="0" algn="l" rtl="0">
                        <a:lnSpc>
                          <a:spcPct val="100000"/>
                        </a:lnSpc>
                        <a:spcBef>
                          <a:spcPts val="0"/>
                        </a:spcBef>
                        <a:spcAft>
                          <a:spcPts val="0"/>
                        </a:spcAft>
                        <a:buNone/>
                      </a:pPr>
                      <a:r>
                        <a:rPr lang="en-US" dirty="0">
                          <a:latin typeface="Arial"/>
                          <a:ea typeface="Arial"/>
                          <a:cs typeface="Arial"/>
                          <a:sym typeface="Arial"/>
                        </a:rPr>
                        <a:t>Increase Affordable Housing Opportunities</a:t>
                      </a:r>
                    </a:p>
                    <a:p>
                      <a:pPr marL="0" marR="0" indent="0" algn="l" rtl="0">
                        <a:lnSpc>
                          <a:spcPct val="100000"/>
                        </a:lnSpc>
                        <a:spcBef>
                          <a:spcPts val="0"/>
                        </a:spcBef>
                        <a:spcAft>
                          <a:spcPts val="0"/>
                        </a:spcAft>
                        <a:buNone/>
                      </a:pPr>
                      <a:r>
                        <a:rPr lang="en-US" dirty="0">
                          <a:latin typeface="Arial"/>
                          <a:ea typeface="Arial"/>
                          <a:cs typeface="Arial"/>
                          <a:sym typeface="Arial"/>
                        </a:rPr>
                        <a:t>Provide 16 housing vouchers to families with behavioral health diagnoses per year.</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370850">
                <a:tc>
                  <a:txBody>
                    <a:bodyPr/>
                    <a:lstStyle/>
                    <a:p>
                      <a:pPr marL="0" marR="0" indent="0" algn="l" rtl="0">
                        <a:lnSpc>
                          <a:spcPct val="100000"/>
                        </a:lnSpc>
                        <a:spcBef>
                          <a:spcPts val="0"/>
                        </a:spcBef>
                        <a:spcAft>
                          <a:spcPts val="0"/>
                        </a:spcAft>
                        <a:buNone/>
                      </a:pPr>
                      <a:r>
                        <a:rPr lang="en-US">
                          <a:latin typeface="Arial"/>
                          <a:ea typeface="Arial"/>
                          <a:cs typeface="Arial"/>
                          <a:sym typeface="Arial"/>
                        </a:rPr>
                        <a:t>Keeping Families Together</a:t>
                      </a: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indent="0" algn="l" rtl="0">
                        <a:lnSpc>
                          <a:spcPct val="100000"/>
                        </a:lnSpc>
                        <a:spcBef>
                          <a:spcPts val="0"/>
                        </a:spcBef>
                        <a:spcAft>
                          <a:spcPts val="0"/>
                        </a:spcAft>
                        <a:buNone/>
                      </a:pPr>
                      <a:r>
                        <a:rPr lang="en-US" dirty="0" smtClean="0">
                          <a:latin typeface="Arial"/>
                          <a:ea typeface="Arial"/>
                          <a:cs typeface="Arial"/>
                          <a:sym typeface="Arial"/>
                        </a:rPr>
                        <a:t>Heading Home</a:t>
                      </a:r>
                      <a:endParaRPr dirty="0">
                        <a:latin typeface="Arial"/>
                        <a:ea typeface="Arial"/>
                        <a:cs typeface="Arial"/>
                        <a:sym typeface="Arial"/>
                      </a:endParaRP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342900" marR="0" indent="-342900" algn="l" rtl="0">
                        <a:lnSpc>
                          <a:spcPct val="100000"/>
                        </a:lnSpc>
                        <a:spcBef>
                          <a:spcPts val="0"/>
                        </a:spcBef>
                        <a:spcAft>
                          <a:spcPts val="0"/>
                        </a:spcAft>
                        <a:buNone/>
                      </a:pPr>
                      <a:r>
                        <a:rPr lang="en-US" dirty="0" smtClean="0">
                          <a:latin typeface="Arial"/>
                          <a:ea typeface="Arial"/>
                          <a:cs typeface="Arial"/>
                          <a:sym typeface="Arial"/>
                        </a:rPr>
                        <a:t>$230,000 (GF)</a:t>
                      </a:r>
                      <a:endParaRPr dirty="0">
                        <a:latin typeface="Arial"/>
                        <a:ea typeface="Arial"/>
                        <a:cs typeface="Arial"/>
                        <a:sym typeface="Arial"/>
                      </a:endParaRP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indent="0" algn="l" rtl="0">
                        <a:lnSpc>
                          <a:spcPct val="100000"/>
                        </a:lnSpc>
                        <a:spcBef>
                          <a:spcPts val="0"/>
                        </a:spcBef>
                        <a:spcAft>
                          <a:spcPts val="0"/>
                        </a:spcAft>
                        <a:buNone/>
                      </a:pPr>
                      <a:r>
                        <a:rPr lang="en-US" dirty="0">
                          <a:latin typeface="Arial"/>
                          <a:ea typeface="Arial"/>
                          <a:cs typeface="Arial"/>
                          <a:sym typeface="Arial"/>
                        </a:rPr>
                        <a:t>Increase Affordable Housing Opportunities</a:t>
                      </a:r>
                    </a:p>
                    <a:p>
                      <a:pPr marL="0" marR="0" indent="0" algn="l" rtl="0">
                        <a:lnSpc>
                          <a:spcPct val="100000"/>
                        </a:lnSpc>
                        <a:spcBef>
                          <a:spcPts val="0"/>
                        </a:spcBef>
                        <a:spcAft>
                          <a:spcPts val="0"/>
                        </a:spcAft>
                        <a:buNone/>
                      </a:pPr>
                      <a:r>
                        <a:rPr lang="en-US" dirty="0">
                          <a:latin typeface="Arial"/>
                          <a:ea typeface="Arial"/>
                          <a:cs typeface="Arial"/>
                          <a:sym typeface="Arial"/>
                        </a:rPr>
                        <a:t>Provide </a:t>
                      </a:r>
                      <a:r>
                        <a:rPr lang="en-US" dirty="0" smtClean="0">
                          <a:latin typeface="Arial"/>
                          <a:ea typeface="Arial"/>
                          <a:cs typeface="Arial"/>
                          <a:sym typeface="Arial"/>
                        </a:rPr>
                        <a:t>18 </a:t>
                      </a:r>
                      <a:r>
                        <a:rPr lang="en-US" dirty="0">
                          <a:latin typeface="Arial"/>
                          <a:ea typeface="Arial"/>
                          <a:cs typeface="Arial"/>
                          <a:sym typeface="Arial"/>
                        </a:rPr>
                        <a:t>housing vouchers to families per </a:t>
                      </a:r>
                      <a:r>
                        <a:rPr lang="en-US" dirty="0" smtClean="0">
                          <a:latin typeface="Arial"/>
                          <a:ea typeface="Arial"/>
                          <a:cs typeface="Arial"/>
                          <a:sym typeface="Arial"/>
                        </a:rPr>
                        <a:t>year.</a:t>
                      </a:r>
                      <a:endParaRPr lang="en-US" dirty="0">
                        <a:latin typeface="Arial"/>
                        <a:ea typeface="Arial"/>
                        <a:cs typeface="Arial"/>
                        <a:sym typeface="Arial"/>
                      </a:endParaRPr>
                    </a:p>
                  </a:txBody>
                  <a:tcPr marL="91450" marR="91450" marT="45700" marB="4570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bl>
          </a:graphicData>
        </a:graphic>
      </p:graphicFrame>
      <p:sp>
        <p:nvSpPr>
          <p:cNvPr id="353" name="Shape 353"/>
          <p:cNvSpPr txBox="1"/>
          <p:nvPr/>
        </p:nvSpPr>
        <p:spPr>
          <a:xfrm>
            <a:off x="1093694" y="393684"/>
            <a:ext cx="77724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0" i="0" u="none" strike="noStrike" cap="none" baseline="0" dirty="0">
                <a:solidFill>
                  <a:srgbClr val="3F3151"/>
                </a:solidFill>
                <a:latin typeface="Arial"/>
                <a:ea typeface="Arial"/>
                <a:cs typeface="Arial"/>
                <a:sym typeface="Arial"/>
              </a:rPr>
              <a:t>Permanent Supportive Housing</a:t>
            </a:r>
            <a:r>
              <a:rPr lang="en-US" sz="4400" b="0" i="0" u="none" strike="noStrike" cap="none" baseline="0" dirty="0">
                <a:solidFill>
                  <a:srgbClr val="3F3151"/>
                </a:solidFill>
                <a:latin typeface="Arial"/>
                <a:ea typeface="Arial"/>
                <a:cs typeface="Arial"/>
                <a:sym typeface="Arial"/>
              </a:rPr>
              <a:t> </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7"/>
        <p:cNvGrpSpPr/>
        <p:nvPr/>
      </p:nvGrpSpPr>
      <p:grpSpPr>
        <a:xfrm>
          <a:off x="0" y="0"/>
          <a:ext cx="0" cy="0"/>
          <a:chOff x="0" y="0"/>
          <a:chExt cx="0" cy="0"/>
        </a:xfrm>
      </p:grpSpPr>
      <p:graphicFrame>
        <p:nvGraphicFramePr>
          <p:cNvPr id="358" name="Shape 358"/>
          <p:cNvGraphicFramePr/>
          <p:nvPr>
            <p:extLst>
              <p:ext uri="{D42A27DB-BD31-4B8C-83A1-F6EECF244321}">
                <p14:modId xmlns:p14="http://schemas.microsoft.com/office/powerpoint/2010/main" val="3232558517"/>
              </p:ext>
            </p:extLst>
          </p:nvPr>
        </p:nvGraphicFramePr>
        <p:xfrm>
          <a:off x="668337" y="938212"/>
          <a:ext cx="8001000" cy="5222335"/>
        </p:xfrm>
        <a:graphic>
          <a:graphicData uri="http://schemas.openxmlformats.org/drawingml/2006/table">
            <a:tbl>
              <a:tblPr>
                <a:noFill/>
                <a:tableStyleId>{D8F91BF3-3895-4E61-B684-2766A70F1E9F}</a:tableStyleId>
              </a:tblPr>
              <a:tblGrid>
                <a:gridCol w="1541450"/>
                <a:gridCol w="1447800"/>
                <a:gridCol w="1447800"/>
                <a:gridCol w="3563950"/>
              </a:tblGrid>
              <a:tr h="457150">
                <a:tc>
                  <a:txBody>
                    <a:bodyPr/>
                    <a:lstStyle/>
                    <a:p>
                      <a:pPr marL="342900" marR="0" lvl="0" indent="-342900" algn="ctr" rtl="0">
                        <a:lnSpc>
                          <a:spcPct val="100000"/>
                        </a:lnSpc>
                        <a:spcBef>
                          <a:spcPts val="0"/>
                        </a:spcBef>
                        <a:spcAft>
                          <a:spcPts val="0"/>
                        </a:spcAft>
                        <a:buClr>
                          <a:schemeClr val="dk1"/>
                        </a:buClr>
                        <a:buSzPct val="25000"/>
                        <a:buFont typeface="Arial"/>
                        <a:buNone/>
                      </a:pPr>
                      <a:r>
                        <a:rPr lang="en-US" sz="1800" b="0" i="0" u="none" strike="noStrike" cap="none" baseline="0" dirty="0">
                          <a:solidFill>
                            <a:schemeClr val="dk1"/>
                          </a:solidFill>
                          <a:latin typeface="Arial"/>
                          <a:ea typeface="Arial"/>
                          <a:cs typeface="Arial"/>
                          <a:sym typeface="Arial"/>
                        </a:rPr>
                        <a:t>Project</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92D050"/>
                    </a:solidFill>
                  </a:tcPr>
                </a:tc>
                <a:tc>
                  <a:txBody>
                    <a:bodyPr/>
                    <a:lstStyle/>
                    <a:p>
                      <a:pPr marL="342900" marR="0" lvl="0" indent="-342900" algn="ctr"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Agency</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92D050"/>
                    </a:solidFill>
                  </a:tcPr>
                </a:tc>
                <a:tc>
                  <a:txBody>
                    <a:bodyPr/>
                    <a:lstStyle/>
                    <a:p>
                      <a:pPr marL="342900" marR="0" lvl="0" indent="-342900" algn="ctr"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Funds</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92D050"/>
                    </a:solidFill>
                  </a:tcPr>
                </a:tc>
                <a:tc>
                  <a:txBody>
                    <a:bodyPr/>
                    <a:lstStyle/>
                    <a:p>
                      <a:pPr marL="342900" marR="0" lvl="0" indent="-342900" algn="ctr"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HUD Specific Objective</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92D050"/>
                    </a:solidFill>
                  </a:tcPr>
                </a:tc>
              </a:tr>
              <a:tr h="609650">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Homeless Meal Services</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St. Martin’s Project Share</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$15,400 (GF)</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141100"/>
                        </a:buClr>
                        <a:buSzPct val="25000"/>
                        <a:buFont typeface="Arial"/>
                        <a:buNone/>
                      </a:pPr>
                      <a:r>
                        <a:rPr lang="en-US" sz="1400" b="0" i="0" u="none" strike="noStrike" cap="none" baseline="0">
                          <a:solidFill>
                            <a:srgbClr val="141100"/>
                          </a:solidFill>
                          <a:latin typeface="Arial"/>
                          <a:ea typeface="Arial"/>
                          <a:cs typeface="Arial"/>
                          <a:sym typeface="Arial"/>
                        </a:rPr>
                        <a:t>Increase Services for “at-risk” populations.</a:t>
                      </a:r>
                    </a:p>
                    <a:p>
                      <a:pPr marL="0" marR="0" lvl="0" indent="0" algn="l" rtl="0">
                        <a:lnSpc>
                          <a:spcPct val="100000"/>
                        </a:lnSpc>
                        <a:spcBef>
                          <a:spcPts val="0"/>
                        </a:spcBef>
                        <a:spcAft>
                          <a:spcPts val="0"/>
                        </a:spcAft>
                        <a:buClr>
                          <a:srgbClr val="141100"/>
                        </a:buClr>
                        <a:buSzPct val="25000"/>
                        <a:buFont typeface="Arial"/>
                        <a:buNone/>
                      </a:pPr>
                      <a:r>
                        <a:rPr lang="en-US" sz="1400" b="0" i="0" u="none" strike="noStrike" cap="none" baseline="0">
                          <a:solidFill>
                            <a:srgbClr val="141100"/>
                          </a:solidFill>
                          <a:latin typeface="Arial"/>
                          <a:ea typeface="Arial"/>
                          <a:cs typeface="Arial"/>
                          <a:sym typeface="Arial"/>
                        </a:rPr>
                        <a:t>*Provide meals to 45,000 homeless persons/year.</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40150">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Homeless Meal Services </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St, Martin’s Hospitality Center</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$43,040 (GF)</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Noto Symbol"/>
                        <a:buNone/>
                      </a:pPr>
                      <a:r>
                        <a:rPr lang="en-US" sz="1400" b="0" i="0" u="none" strike="noStrike" cap="none" baseline="0">
                          <a:solidFill>
                            <a:srgbClr val="141100"/>
                          </a:solidFill>
                          <a:latin typeface="Arial"/>
                          <a:ea typeface="Arial"/>
                          <a:cs typeface="Arial"/>
                          <a:sym typeface="Arial"/>
                        </a:rPr>
                        <a:t>Increase Services for “at-risk” populations</a:t>
                      </a:r>
                    </a:p>
                    <a:p>
                      <a:pPr marL="0" marR="0" lvl="0" indent="0" algn="l" rtl="0">
                        <a:lnSpc>
                          <a:spcPct val="100000"/>
                        </a:lnSpc>
                        <a:spcBef>
                          <a:spcPts val="280"/>
                        </a:spcBef>
                        <a:spcAft>
                          <a:spcPts val="0"/>
                        </a:spcAft>
                        <a:buClr>
                          <a:schemeClr val="hlink"/>
                        </a:buClr>
                        <a:buSzPct val="25000"/>
                        <a:buFont typeface="Noto Symbol"/>
                        <a:buNone/>
                      </a:pPr>
                      <a:r>
                        <a:rPr lang="en-US" sz="1400" b="0" i="0" u="none" strike="noStrike" cap="none" baseline="0">
                          <a:solidFill>
                            <a:srgbClr val="141100"/>
                          </a:solidFill>
                          <a:latin typeface="Arial"/>
                          <a:ea typeface="Arial"/>
                          <a:cs typeface="Arial"/>
                          <a:sym typeface="Arial"/>
                        </a:rPr>
                        <a:t>*Provide meals to 66,000 homeless persons/year.</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985175">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Early Childhood Development Services</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Cuidando Los Ninos</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dirty="0" smtClean="0">
                          <a:solidFill>
                            <a:schemeClr val="dk1"/>
                          </a:solidFill>
                          <a:latin typeface="Arial"/>
                          <a:ea typeface="Arial"/>
                          <a:cs typeface="Arial"/>
                          <a:sym typeface="Arial"/>
                        </a:rPr>
                        <a:t>$204,191 (</a:t>
                      </a:r>
                      <a:r>
                        <a:rPr lang="en-US" sz="1400" b="0" i="0" u="none" strike="noStrike" cap="none" baseline="0" dirty="0" err="1" smtClean="0">
                          <a:solidFill>
                            <a:schemeClr val="dk1"/>
                          </a:solidFill>
                          <a:latin typeface="Arial"/>
                          <a:ea typeface="Arial"/>
                          <a:cs typeface="Arial"/>
                          <a:sym typeface="Arial"/>
                        </a:rPr>
                        <a:t>CoC</a:t>
                      </a:r>
                      <a:r>
                        <a:rPr lang="en-US" sz="1400" b="0" i="0" u="none" strike="noStrike" cap="none" baseline="0" dirty="0" smtClean="0">
                          <a:solidFill>
                            <a:schemeClr val="dk1"/>
                          </a:solidFill>
                          <a:latin typeface="Arial"/>
                          <a:ea typeface="Arial"/>
                          <a:cs typeface="Arial"/>
                          <a:sym typeface="Arial"/>
                        </a:rPr>
                        <a:t>)</a:t>
                      </a:r>
                      <a:endParaRPr lang="en-US" sz="1400" b="0" i="0" u="none" strike="noStrike" cap="none" baseline="0" dirty="0">
                        <a:solidFill>
                          <a:schemeClr val="dk1"/>
                        </a:solidFill>
                        <a:latin typeface="Arial"/>
                        <a:ea typeface="Arial"/>
                        <a:cs typeface="Arial"/>
                        <a:sym typeface="Arial"/>
                      </a:endParaRP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hlink"/>
                        </a:buClr>
                        <a:buSzPct val="25000"/>
                        <a:buFont typeface="Noto Symbol"/>
                        <a:buNone/>
                      </a:pPr>
                      <a:r>
                        <a:rPr lang="en-US" sz="1400" b="0" i="0" u="none" strike="noStrike" cap="none" baseline="0" dirty="0">
                          <a:solidFill>
                            <a:srgbClr val="141100"/>
                          </a:solidFill>
                          <a:latin typeface="Arial"/>
                          <a:ea typeface="Arial"/>
                          <a:cs typeface="Arial"/>
                          <a:sym typeface="Arial"/>
                        </a:rPr>
                        <a:t>Increase Services for “at-risk” populations.</a:t>
                      </a:r>
                    </a:p>
                    <a:p>
                      <a:pPr marL="0" marR="0" lvl="0" indent="0" algn="l" rtl="0">
                        <a:lnSpc>
                          <a:spcPct val="100000"/>
                        </a:lnSpc>
                        <a:spcBef>
                          <a:spcPts val="280"/>
                        </a:spcBef>
                        <a:spcAft>
                          <a:spcPts val="0"/>
                        </a:spcAft>
                        <a:buClr>
                          <a:schemeClr val="hlink"/>
                        </a:buClr>
                        <a:buSzPct val="25000"/>
                        <a:buFont typeface="Noto Symbol"/>
                        <a:buNone/>
                      </a:pPr>
                      <a:r>
                        <a:rPr lang="en-US" sz="1400" b="0" i="0" u="none" strike="noStrike" cap="none" baseline="0" dirty="0">
                          <a:solidFill>
                            <a:srgbClr val="141100"/>
                          </a:solidFill>
                          <a:latin typeface="Arial"/>
                          <a:ea typeface="Arial"/>
                          <a:cs typeface="Arial"/>
                          <a:sym typeface="Arial"/>
                        </a:rPr>
                        <a:t>*Provide Early Childhood Development case management </a:t>
                      </a:r>
                      <a:r>
                        <a:rPr lang="en-US" sz="1400" b="0" i="0" u="none" strike="noStrike" cap="none" baseline="0" dirty="0" smtClean="0">
                          <a:solidFill>
                            <a:srgbClr val="141100"/>
                          </a:solidFill>
                          <a:latin typeface="Arial"/>
                          <a:ea typeface="Arial"/>
                          <a:cs typeface="Arial"/>
                          <a:sym typeface="Arial"/>
                        </a:rPr>
                        <a:t>to  100 </a:t>
                      </a:r>
                      <a:r>
                        <a:rPr lang="en-US" sz="1400" b="0" i="0" u="none" strike="noStrike" cap="none" baseline="0" dirty="0">
                          <a:solidFill>
                            <a:srgbClr val="141100"/>
                          </a:solidFill>
                          <a:latin typeface="Arial"/>
                          <a:ea typeface="Arial"/>
                          <a:cs typeface="Arial"/>
                          <a:sym typeface="Arial"/>
                        </a:rPr>
                        <a:t>homeless families with young </a:t>
                      </a:r>
                      <a:r>
                        <a:rPr lang="en-US" sz="1400" b="0" i="0" u="none" strike="noStrike" cap="none" baseline="0" dirty="0" smtClean="0">
                          <a:solidFill>
                            <a:srgbClr val="141100"/>
                          </a:solidFill>
                          <a:latin typeface="Arial"/>
                          <a:ea typeface="Arial"/>
                          <a:cs typeface="Arial"/>
                          <a:sym typeface="Arial"/>
                        </a:rPr>
                        <a:t>children/year.</a:t>
                      </a:r>
                      <a:endParaRPr lang="en-US" sz="1400" b="0" i="0" u="none" strike="noStrike" cap="none" baseline="0" dirty="0">
                        <a:solidFill>
                          <a:srgbClr val="141100"/>
                        </a:solidFill>
                        <a:latin typeface="Arial"/>
                        <a:ea typeface="Arial"/>
                        <a:cs typeface="Arial"/>
                        <a:sym typeface="Arial"/>
                      </a:endParaRP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59650">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ArtStreet</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AHCH</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$38,760 (GF)</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141100"/>
                        </a:buClr>
                        <a:buSzPct val="25000"/>
                        <a:buFont typeface="Arial"/>
                        <a:buNone/>
                      </a:pPr>
                      <a:r>
                        <a:rPr lang="en-US" sz="1400" b="0" i="0" u="none" strike="noStrike" cap="none" baseline="0">
                          <a:solidFill>
                            <a:srgbClr val="141100"/>
                          </a:solidFill>
                          <a:latin typeface="Arial"/>
                          <a:ea typeface="Arial"/>
                          <a:cs typeface="Arial"/>
                          <a:sym typeface="Arial"/>
                        </a:rPr>
                        <a:t>Increase Services for “at-risk” populations.</a:t>
                      </a:r>
                    </a:p>
                    <a:p>
                      <a:pPr marL="0" marR="0" lvl="0" indent="0" algn="l" rtl="0">
                        <a:lnSpc>
                          <a:spcPct val="100000"/>
                        </a:lnSpc>
                        <a:spcBef>
                          <a:spcPts val="0"/>
                        </a:spcBef>
                        <a:spcAft>
                          <a:spcPts val="0"/>
                        </a:spcAft>
                        <a:buClr>
                          <a:srgbClr val="141100"/>
                        </a:buClr>
                        <a:buSzPct val="25000"/>
                        <a:buFont typeface="Arial"/>
                        <a:buNone/>
                      </a:pPr>
                      <a:r>
                        <a:rPr lang="en-US" sz="1400" b="0" i="0" u="none" strike="noStrike" cap="none" baseline="0">
                          <a:solidFill>
                            <a:srgbClr val="141100"/>
                          </a:solidFill>
                          <a:latin typeface="Arial"/>
                          <a:ea typeface="Arial"/>
                          <a:cs typeface="Arial"/>
                          <a:sym typeface="Arial"/>
                        </a:rPr>
                        <a:t>*Provide art services to 1500 homeless and/or near homeless persons/year.</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59650">
                <a:tc>
                  <a:txBody>
                    <a:bodyPr/>
                    <a:lstStyle/>
                    <a:p>
                      <a:pPr marL="0" marR="0" indent="0" algn="l" rtl="0">
                        <a:lnSpc>
                          <a:spcPct val="100000"/>
                        </a:lnSpc>
                        <a:spcBef>
                          <a:spcPts val="0"/>
                        </a:spcBef>
                        <a:spcAft>
                          <a:spcPts val="0"/>
                        </a:spcAft>
                        <a:buNone/>
                      </a:pPr>
                      <a:r>
                        <a:rPr lang="en-US">
                          <a:solidFill>
                            <a:schemeClr val="dk1"/>
                          </a:solidFill>
                        </a:rPr>
                        <a:t>Street Sweepers</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indent="0" algn="l" rtl="0">
                        <a:lnSpc>
                          <a:spcPct val="100000"/>
                        </a:lnSpc>
                        <a:spcBef>
                          <a:spcPts val="0"/>
                        </a:spcBef>
                        <a:spcAft>
                          <a:spcPts val="0"/>
                        </a:spcAft>
                        <a:buNone/>
                      </a:pPr>
                      <a:r>
                        <a:rPr lang="en-US">
                          <a:solidFill>
                            <a:schemeClr val="dk1"/>
                          </a:solidFill>
                        </a:rPr>
                        <a:t>St. Martin’s Hospitality Center</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indent="-342900" algn="l" rtl="0">
                        <a:lnSpc>
                          <a:spcPct val="100000"/>
                        </a:lnSpc>
                        <a:spcBef>
                          <a:spcPts val="0"/>
                        </a:spcBef>
                        <a:spcAft>
                          <a:spcPts val="0"/>
                        </a:spcAft>
                        <a:buNone/>
                      </a:pPr>
                      <a:r>
                        <a:rPr lang="en-US">
                          <a:solidFill>
                            <a:schemeClr val="dk1"/>
                          </a:solidFill>
                        </a:rPr>
                        <a:t>$63,000 (GF)</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indent="0" algn="l" rtl="0">
                        <a:lnSpc>
                          <a:spcPct val="100000"/>
                        </a:lnSpc>
                        <a:spcBef>
                          <a:spcPts val="0"/>
                        </a:spcBef>
                        <a:spcAft>
                          <a:spcPts val="0"/>
                        </a:spcAft>
                        <a:buNone/>
                      </a:pPr>
                      <a:r>
                        <a:rPr lang="en-US" dirty="0">
                          <a:solidFill>
                            <a:srgbClr val="141100"/>
                          </a:solidFill>
                        </a:rPr>
                        <a:t>Increase Services for “at-risk” populations.</a:t>
                      </a:r>
                    </a:p>
                    <a:p>
                      <a:pPr marL="0" marR="0" indent="0" algn="l" rtl="0">
                        <a:lnSpc>
                          <a:spcPct val="100000"/>
                        </a:lnSpc>
                        <a:spcBef>
                          <a:spcPts val="0"/>
                        </a:spcBef>
                        <a:spcAft>
                          <a:spcPts val="0"/>
                        </a:spcAft>
                        <a:buNone/>
                      </a:pPr>
                      <a:r>
                        <a:rPr lang="en-US" dirty="0">
                          <a:solidFill>
                            <a:srgbClr val="141100"/>
                          </a:solidFill>
                        </a:rPr>
                        <a:t>Provide employment to 4 homeless people per </a:t>
                      </a:r>
                      <a:r>
                        <a:rPr lang="en-US" dirty="0" smtClean="0">
                          <a:solidFill>
                            <a:srgbClr val="141100"/>
                          </a:solidFill>
                        </a:rPr>
                        <a:t>day.</a:t>
                      </a:r>
                      <a:endParaRPr lang="en-US" dirty="0">
                        <a:solidFill>
                          <a:srgbClr val="141100"/>
                        </a:solidFill>
                      </a:endParaRP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59650">
                <a:tc>
                  <a:txBody>
                    <a:bodyPr/>
                    <a:lstStyle/>
                    <a:p>
                      <a:pPr marL="0" marR="0" indent="0" algn="l" rtl="0">
                        <a:lnSpc>
                          <a:spcPct val="100000"/>
                        </a:lnSpc>
                        <a:spcBef>
                          <a:spcPts val="0"/>
                        </a:spcBef>
                        <a:spcAft>
                          <a:spcPts val="0"/>
                        </a:spcAft>
                        <a:buNone/>
                      </a:pPr>
                      <a:r>
                        <a:rPr lang="en-US">
                          <a:solidFill>
                            <a:schemeClr val="dk1"/>
                          </a:solidFill>
                        </a:rPr>
                        <a:t>Better Way Van Program</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indent="0" algn="l" rtl="0">
                        <a:lnSpc>
                          <a:spcPct val="100000"/>
                        </a:lnSpc>
                        <a:spcBef>
                          <a:spcPts val="0"/>
                        </a:spcBef>
                        <a:spcAft>
                          <a:spcPts val="0"/>
                        </a:spcAft>
                        <a:buNone/>
                      </a:pPr>
                      <a:r>
                        <a:rPr lang="en-US">
                          <a:solidFill>
                            <a:schemeClr val="dk1"/>
                          </a:solidFill>
                        </a:rPr>
                        <a:t>St. Martin’s Hospitality Ctr</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indent="-342900" algn="l" rtl="0">
                        <a:lnSpc>
                          <a:spcPct val="100000"/>
                        </a:lnSpc>
                        <a:spcBef>
                          <a:spcPts val="0"/>
                        </a:spcBef>
                        <a:spcAft>
                          <a:spcPts val="0"/>
                        </a:spcAft>
                        <a:buNone/>
                      </a:pPr>
                      <a:r>
                        <a:rPr lang="en-US">
                          <a:solidFill>
                            <a:schemeClr val="dk1"/>
                          </a:solidFill>
                        </a:rPr>
                        <a:t>$50,000 (GF)</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indent="0" algn="l" rtl="0">
                        <a:lnSpc>
                          <a:spcPct val="100000"/>
                        </a:lnSpc>
                        <a:spcBef>
                          <a:spcPts val="0"/>
                        </a:spcBef>
                        <a:spcAft>
                          <a:spcPts val="0"/>
                        </a:spcAft>
                        <a:buNone/>
                      </a:pPr>
                      <a:r>
                        <a:rPr lang="en-US" dirty="0">
                          <a:solidFill>
                            <a:srgbClr val="141100"/>
                          </a:solidFill>
                        </a:rPr>
                        <a:t>Increase Services for “at-risk” populations.</a:t>
                      </a:r>
                    </a:p>
                    <a:p>
                      <a:pPr marL="0" marR="0" indent="0" algn="l" rtl="0">
                        <a:lnSpc>
                          <a:spcPct val="100000"/>
                        </a:lnSpc>
                        <a:spcBef>
                          <a:spcPts val="0"/>
                        </a:spcBef>
                        <a:spcAft>
                          <a:spcPts val="0"/>
                        </a:spcAft>
                        <a:buNone/>
                      </a:pPr>
                      <a:r>
                        <a:rPr lang="en-US" dirty="0">
                          <a:solidFill>
                            <a:srgbClr val="141100"/>
                          </a:solidFill>
                        </a:rPr>
                        <a:t>Provide employment services to 12 pan handlers per </a:t>
                      </a:r>
                      <a:r>
                        <a:rPr lang="en-US" dirty="0" smtClean="0">
                          <a:solidFill>
                            <a:srgbClr val="141100"/>
                          </a:solidFill>
                        </a:rPr>
                        <a:t>week.</a:t>
                      </a:r>
                      <a:endParaRPr lang="en-US" dirty="0">
                        <a:solidFill>
                          <a:srgbClr val="141100"/>
                        </a:solidFill>
                      </a:endParaRP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pic>
        <p:nvPicPr>
          <p:cNvPr id="359" name="Shape 359"/>
          <p:cNvPicPr preferRelativeResize="0"/>
          <p:nvPr/>
        </p:nvPicPr>
        <p:blipFill rotWithShape="1">
          <a:blip r:embed="rId3">
            <a:alphaModFix/>
          </a:blip>
          <a:srcRect/>
          <a:stretch/>
        </p:blipFill>
        <p:spPr>
          <a:xfrm>
            <a:off x="8077200" y="304800"/>
            <a:ext cx="914400" cy="914400"/>
          </a:xfrm>
          <a:prstGeom prst="rect">
            <a:avLst/>
          </a:prstGeom>
          <a:noFill/>
          <a:ln>
            <a:noFill/>
          </a:ln>
        </p:spPr>
      </p:pic>
      <p:sp>
        <p:nvSpPr>
          <p:cNvPr id="360" name="Shape 360"/>
          <p:cNvSpPr txBox="1"/>
          <p:nvPr/>
        </p:nvSpPr>
        <p:spPr>
          <a:xfrm>
            <a:off x="457200" y="500389"/>
            <a:ext cx="8193742"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dirty="0">
                <a:solidFill>
                  <a:srgbClr val="0F243E"/>
                </a:solidFill>
                <a:latin typeface="Arial"/>
                <a:ea typeface="Arial"/>
                <a:cs typeface="Arial"/>
                <a:sym typeface="Arial"/>
              </a:rPr>
              <a:t>Non-Housing Services for Homeless Populations</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4"/>
        <p:cNvGrpSpPr/>
        <p:nvPr/>
      </p:nvGrpSpPr>
      <p:grpSpPr>
        <a:xfrm>
          <a:off x="0" y="0"/>
          <a:ext cx="0" cy="0"/>
          <a:chOff x="0" y="0"/>
          <a:chExt cx="0" cy="0"/>
        </a:xfrm>
      </p:grpSpPr>
      <p:graphicFrame>
        <p:nvGraphicFramePr>
          <p:cNvPr id="365" name="Shape 365"/>
          <p:cNvGraphicFramePr/>
          <p:nvPr>
            <p:extLst>
              <p:ext uri="{D42A27DB-BD31-4B8C-83A1-F6EECF244321}">
                <p14:modId xmlns:p14="http://schemas.microsoft.com/office/powerpoint/2010/main" val="560044417"/>
              </p:ext>
            </p:extLst>
          </p:nvPr>
        </p:nvGraphicFramePr>
        <p:xfrm>
          <a:off x="685799" y="1056620"/>
          <a:ext cx="8001000" cy="5394710"/>
        </p:xfrm>
        <a:graphic>
          <a:graphicData uri="http://schemas.openxmlformats.org/drawingml/2006/table">
            <a:tbl>
              <a:tblPr>
                <a:noFill/>
                <a:tableStyleId>{32D4AB98-59A8-40DD-9989-ECA87950A679}</a:tableStyleId>
              </a:tblPr>
              <a:tblGrid>
                <a:gridCol w="1752600"/>
                <a:gridCol w="1371600"/>
                <a:gridCol w="1600200"/>
                <a:gridCol w="3276600"/>
              </a:tblGrid>
              <a:tr h="457150">
                <a:tc>
                  <a:txBody>
                    <a:bodyPr/>
                    <a:lstStyle/>
                    <a:p>
                      <a:pPr marL="342900" marR="0" lvl="0" indent="-342900" algn="ctr" rtl="0">
                        <a:lnSpc>
                          <a:spcPct val="100000"/>
                        </a:lnSpc>
                        <a:spcBef>
                          <a:spcPts val="0"/>
                        </a:spcBef>
                        <a:spcAft>
                          <a:spcPts val="0"/>
                        </a:spcAft>
                        <a:buClr>
                          <a:schemeClr val="lt1"/>
                        </a:buClr>
                        <a:buSzPct val="25000"/>
                        <a:buFont typeface="Cantata One"/>
                        <a:buNone/>
                      </a:pPr>
                      <a:r>
                        <a:rPr lang="en-US" sz="1600" b="1" i="0" u="none" strike="noStrike" cap="none" baseline="0" dirty="0">
                          <a:solidFill>
                            <a:schemeClr val="lt1"/>
                          </a:solidFill>
                          <a:latin typeface="Cantata One"/>
                          <a:ea typeface="Cantata One"/>
                          <a:cs typeface="Cantata One"/>
                          <a:sym typeface="Cantata One"/>
                        </a:rPr>
                        <a:t>Project</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31859B"/>
                    </a:solidFill>
                  </a:tcPr>
                </a:tc>
                <a:tc>
                  <a:txBody>
                    <a:bodyPr/>
                    <a:lstStyle/>
                    <a:p>
                      <a:pPr marL="342900" marR="0" lvl="0" indent="-342900" algn="ctr" rtl="0">
                        <a:lnSpc>
                          <a:spcPct val="100000"/>
                        </a:lnSpc>
                        <a:spcBef>
                          <a:spcPts val="0"/>
                        </a:spcBef>
                        <a:spcAft>
                          <a:spcPts val="0"/>
                        </a:spcAft>
                        <a:buClr>
                          <a:schemeClr val="lt1"/>
                        </a:buClr>
                        <a:buSzPct val="25000"/>
                        <a:buFont typeface="Cantata One"/>
                        <a:buNone/>
                      </a:pPr>
                      <a:r>
                        <a:rPr lang="en-US" sz="1600" b="1" i="0" u="none" strike="noStrike" cap="none" baseline="0">
                          <a:solidFill>
                            <a:schemeClr val="lt1"/>
                          </a:solidFill>
                          <a:latin typeface="Cantata One"/>
                          <a:ea typeface="Cantata One"/>
                          <a:cs typeface="Cantata One"/>
                          <a:sym typeface="Cantata One"/>
                        </a:rPr>
                        <a:t>Agency</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31859B"/>
                    </a:solidFill>
                  </a:tcPr>
                </a:tc>
                <a:tc>
                  <a:txBody>
                    <a:bodyPr/>
                    <a:lstStyle/>
                    <a:p>
                      <a:pPr marL="342900" marR="0" lvl="0" indent="-342900" algn="ctr" rtl="0">
                        <a:lnSpc>
                          <a:spcPct val="100000"/>
                        </a:lnSpc>
                        <a:spcBef>
                          <a:spcPts val="0"/>
                        </a:spcBef>
                        <a:spcAft>
                          <a:spcPts val="0"/>
                        </a:spcAft>
                        <a:buClr>
                          <a:schemeClr val="lt1"/>
                        </a:buClr>
                        <a:buSzPct val="25000"/>
                        <a:buFont typeface="Cantata One"/>
                        <a:buNone/>
                      </a:pPr>
                      <a:r>
                        <a:rPr lang="en-US" sz="1600" b="1" i="0" u="none" strike="noStrike" cap="none" baseline="0">
                          <a:solidFill>
                            <a:schemeClr val="lt1"/>
                          </a:solidFill>
                          <a:latin typeface="Cantata One"/>
                          <a:ea typeface="Cantata One"/>
                          <a:cs typeface="Cantata One"/>
                          <a:sym typeface="Cantata One"/>
                        </a:rPr>
                        <a:t>Funds</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31859B"/>
                    </a:solidFill>
                  </a:tcPr>
                </a:tc>
                <a:tc>
                  <a:txBody>
                    <a:bodyPr/>
                    <a:lstStyle/>
                    <a:p>
                      <a:pPr marL="342900" marR="0" lvl="0" indent="-342900" algn="ctr" rtl="0">
                        <a:lnSpc>
                          <a:spcPct val="100000"/>
                        </a:lnSpc>
                        <a:spcBef>
                          <a:spcPts val="0"/>
                        </a:spcBef>
                        <a:spcAft>
                          <a:spcPts val="0"/>
                        </a:spcAft>
                        <a:buClr>
                          <a:schemeClr val="lt1"/>
                        </a:buClr>
                        <a:buSzPct val="25000"/>
                        <a:buFont typeface="Cantata One"/>
                        <a:buNone/>
                      </a:pPr>
                      <a:r>
                        <a:rPr lang="en-US" sz="1600" b="1" i="0" u="none" strike="noStrike" cap="none" baseline="0">
                          <a:solidFill>
                            <a:schemeClr val="lt1"/>
                          </a:solidFill>
                          <a:latin typeface="Cantata One"/>
                          <a:ea typeface="Cantata One"/>
                          <a:cs typeface="Cantata One"/>
                          <a:sym typeface="Cantata One"/>
                        </a:rPr>
                        <a:t>Goal/HUD Specific Objective</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31859B"/>
                    </a:solidFill>
                  </a:tcPr>
                </a:tc>
              </a:tr>
              <a:tr h="609650">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Assertive Community Team</a:t>
                      </a:r>
                    </a:p>
                    <a:p>
                      <a:pPr marL="0" marR="0" lvl="0" indent="0" algn="l" rtl="0">
                        <a:spcBef>
                          <a:spcPts val="0"/>
                        </a:spcBef>
                        <a:buNone/>
                      </a:pPr>
                      <a:endParaRPr sz="1400" u="none" strike="noStrike" cap="none" baseline="0">
                        <a:latin typeface="Arial"/>
                        <a:ea typeface="Arial"/>
                        <a:cs typeface="Arial"/>
                        <a:sym typeface="Arial"/>
                      </a:endParaRP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NM Solutions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St. Martin’s Hospitality Center</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UNMH</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$678,400 (GF)</a:t>
                      </a:r>
                    </a:p>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$713,300 (GF)</a:t>
                      </a:r>
                    </a:p>
                    <a:p>
                      <a:pPr marL="342900" marR="0" lvl="0" indent="-342900" algn="l" rtl="0">
                        <a:lnSpc>
                          <a:spcPct val="100000"/>
                        </a:lnSpc>
                        <a:spcBef>
                          <a:spcPts val="0"/>
                        </a:spcBef>
                        <a:spcAft>
                          <a:spcPts val="0"/>
                        </a:spcAft>
                        <a:buClr>
                          <a:schemeClr val="dk1"/>
                        </a:buClr>
                        <a:buFont typeface="Calibri"/>
                        <a:buNone/>
                      </a:pPr>
                      <a:endParaRPr sz="1400" b="0" i="0" u="none" strike="noStrike" cap="none" baseline="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Font typeface="Calibri"/>
                        <a:buNone/>
                      </a:pPr>
                      <a:endParaRPr sz="1400" b="0" i="0" u="none" strike="noStrike" cap="none" baseline="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$713,300 (GF)</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Increase Services for “At-Risk” Populations.</a:t>
                      </a:r>
                    </a:p>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*Each Team will provide community based services for 68 persons experiencing chronic mental illness</a:t>
                      </a:r>
                    </a:p>
                    <a:p>
                      <a:pPr marL="0" marR="0" lvl="0" indent="0" algn="l" rtl="0">
                        <a:lnSpc>
                          <a:spcPct val="100000"/>
                        </a:lnSpc>
                        <a:spcBef>
                          <a:spcPts val="0"/>
                        </a:spcBef>
                        <a:spcAft>
                          <a:spcPts val="0"/>
                        </a:spcAft>
                        <a:buClr>
                          <a:schemeClr val="dk1"/>
                        </a:buClr>
                        <a:buFont typeface="Calibri"/>
                        <a:buNone/>
                      </a:pPr>
                      <a:endParaRPr sz="1400" b="0" i="0" u="none" strike="noStrike" cap="none" baseline="0">
                        <a:solidFill>
                          <a:schemeClr val="dk1"/>
                        </a:solidFill>
                        <a:latin typeface="Arial"/>
                        <a:ea typeface="Arial"/>
                        <a:cs typeface="Arial"/>
                        <a:sym typeface="Arial"/>
                      </a:endParaRP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40150">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COC Coordination</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NM Coalition to End Homelessness</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$31,100 (GF)</a:t>
                      </a:r>
                    </a:p>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25,000 (COC)</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Provide Coordination and Planning for the ABQ Continuum of Care (CoC).</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741800">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Homeless Management Information System</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NM Coalition to End Homelessness</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$25,000 (COC)</a:t>
                      </a:r>
                    </a:p>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$32,640 (GF)</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Provide coordination and technical assistance for the Homeless Management Information System (HMIS).</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33400">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COC Planning</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NMCEH</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$40,291 (COC)</a:t>
                      </a:r>
                    </a:p>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baseline="0">
                          <a:solidFill>
                            <a:schemeClr val="dk1"/>
                          </a:solidFill>
                          <a:latin typeface="Arial"/>
                          <a:ea typeface="Arial"/>
                          <a:cs typeface="Arial"/>
                          <a:sym typeface="Arial"/>
                        </a:rPr>
                        <a:t>$15,000 (GF)</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0" u="none" strike="noStrike" cap="none" baseline="0" dirty="0">
                          <a:solidFill>
                            <a:schemeClr val="dk1"/>
                          </a:solidFill>
                          <a:latin typeface="Arial"/>
                          <a:ea typeface="Arial"/>
                          <a:cs typeface="Arial"/>
                          <a:sym typeface="Arial"/>
                        </a:rPr>
                        <a:t>Provide Planning for the ABQ Continuum of </a:t>
                      </a:r>
                      <a:r>
                        <a:rPr lang="en-US" sz="1400" b="0" i="0" u="none" strike="noStrike" cap="none" baseline="0" dirty="0" smtClean="0">
                          <a:solidFill>
                            <a:schemeClr val="dk1"/>
                          </a:solidFill>
                          <a:latin typeface="Arial"/>
                          <a:ea typeface="Arial"/>
                          <a:cs typeface="Arial"/>
                          <a:sym typeface="Arial"/>
                        </a:rPr>
                        <a:t>Care coordinated assessment.</a:t>
                      </a:r>
                      <a:endParaRPr lang="en-US" sz="1400" b="0" i="0" u="none" strike="noStrike" cap="none" baseline="0" dirty="0">
                        <a:solidFill>
                          <a:schemeClr val="dk1"/>
                        </a:solidFill>
                        <a:latin typeface="Arial"/>
                        <a:ea typeface="Arial"/>
                        <a:cs typeface="Arial"/>
                        <a:sym typeface="Arial"/>
                      </a:endParaRP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33400">
                <a:tc>
                  <a:txBody>
                    <a:bodyPr/>
                    <a:lstStyle/>
                    <a:p>
                      <a:pPr marL="0" marR="0" indent="0" algn="l" rtl="0">
                        <a:lnSpc>
                          <a:spcPct val="100000"/>
                        </a:lnSpc>
                        <a:spcBef>
                          <a:spcPts val="0"/>
                        </a:spcBef>
                        <a:spcAft>
                          <a:spcPts val="0"/>
                        </a:spcAft>
                        <a:buNone/>
                      </a:pPr>
                      <a:r>
                        <a:rPr lang="en-US">
                          <a:solidFill>
                            <a:schemeClr val="dk1"/>
                          </a:solidFill>
                        </a:rPr>
                        <a:t>Outreach</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indent="0" algn="l" rtl="0">
                        <a:lnSpc>
                          <a:spcPct val="100000"/>
                        </a:lnSpc>
                        <a:spcBef>
                          <a:spcPts val="0"/>
                        </a:spcBef>
                        <a:spcAft>
                          <a:spcPts val="0"/>
                        </a:spcAft>
                        <a:buNone/>
                      </a:pPr>
                      <a:r>
                        <a:rPr lang="en-US">
                          <a:solidFill>
                            <a:schemeClr val="dk1"/>
                          </a:solidFill>
                        </a:rPr>
                        <a:t>St. Martin’s Hospitality Ct.</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indent="-342900" algn="l" rtl="0">
                        <a:lnSpc>
                          <a:spcPct val="100000"/>
                        </a:lnSpc>
                        <a:spcBef>
                          <a:spcPts val="0"/>
                        </a:spcBef>
                        <a:spcAft>
                          <a:spcPts val="0"/>
                        </a:spcAft>
                        <a:buNone/>
                      </a:pPr>
                      <a:r>
                        <a:rPr lang="en-US">
                          <a:solidFill>
                            <a:schemeClr val="dk1"/>
                          </a:solidFill>
                        </a:rPr>
                        <a:t>$60,000 (GF)</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indent="0" algn="l" rtl="0">
                        <a:lnSpc>
                          <a:spcPct val="100000"/>
                        </a:lnSpc>
                        <a:spcBef>
                          <a:spcPts val="0"/>
                        </a:spcBef>
                        <a:spcAft>
                          <a:spcPts val="0"/>
                        </a:spcAft>
                        <a:buNone/>
                      </a:pPr>
                      <a:r>
                        <a:rPr lang="en-US" dirty="0">
                          <a:solidFill>
                            <a:schemeClr val="dk1"/>
                          </a:solidFill>
                        </a:rPr>
                        <a:t>Increase Services for “at-risk” populations.</a:t>
                      </a:r>
                    </a:p>
                    <a:p>
                      <a:pPr marL="0" marR="0" indent="0" algn="l" rtl="0">
                        <a:lnSpc>
                          <a:spcPct val="100000"/>
                        </a:lnSpc>
                        <a:spcBef>
                          <a:spcPts val="0"/>
                        </a:spcBef>
                        <a:spcAft>
                          <a:spcPts val="0"/>
                        </a:spcAft>
                        <a:buNone/>
                      </a:pPr>
                      <a:r>
                        <a:rPr lang="en-US" dirty="0">
                          <a:solidFill>
                            <a:schemeClr val="dk1"/>
                          </a:solidFill>
                        </a:rPr>
                        <a:t>Provide outreach services to 1200 individuals who have severe mental health issues per year</a:t>
                      </a:r>
                    </a:p>
                  </a:txBody>
                  <a:tcPr marL="91450" marR="91450" marT="45700" marB="457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366" name="Shape 366"/>
          <p:cNvSpPr txBox="1"/>
          <p:nvPr/>
        </p:nvSpPr>
        <p:spPr>
          <a:xfrm>
            <a:off x="685799" y="533400"/>
            <a:ext cx="7820584"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0" i="0" u="none" strike="noStrike" cap="none" baseline="0" dirty="0">
                <a:solidFill>
                  <a:schemeClr val="dk1"/>
                </a:solidFill>
                <a:latin typeface="Arial"/>
                <a:ea typeface="Arial"/>
                <a:cs typeface="Arial"/>
                <a:sym typeface="Arial"/>
              </a:rPr>
              <a:t>Non-Housing Services for Homeless Populations</a:t>
            </a: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0"/>
        <p:cNvGrpSpPr/>
        <p:nvPr/>
      </p:nvGrpSpPr>
      <p:grpSpPr>
        <a:xfrm>
          <a:off x="0" y="0"/>
          <a:ext cx="0" cy="0"/>
          <a:chOff x="0" y="0"/>
          <a:chExt cx="0" cy="0"/>
        </a:xfrm>
      </p:grpSpPr>
      <p:pic>
        <p:nvPicPr>
          <p:cNvPr id="371" name="Shape 371"/>
          <p:cNvPicPr preferRelativeResize="0"/>
          <p:nvPr/>
        </p:nvPicPr>
        <p:blipFill rotWithShape="1">
          <a:blip r:embed="rId3">
            <a:alphaModFix/>
          </a:blip>
          <a:srcRect/>
          <a:stretch/>
        </p:blipFill>
        <p:spPr>
          <a:xfrm>
            <a:off x="1272987" y="1066800"/>
            <a:ext cx="6598023" cy="4196969"/>
          </a:xfrm>
          <a:prstGeom prst="rect">
            <a:avLst/>
          </a:prstGeom>
          <a:noFill/>
          <a:ln>
            <a:noFill/>
          </a:ln>
        </p:spPr>
      </p:pic>
      <p:sp>
        <p:nvSpPr>
          <p:cNvPr id="372" name="Shape 372"/>
          <p:cNvSpPr txBox="1"/>
          <p:nvPr/>
        </p:nvSpPr>
        <p:spPr>
          <a:xfrm>
            <a:off x="381000" y="685800"/>
            <a:ext cx="4190999" cy="64633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sp>
        <p:nvSpPr>
          <p:cNvPr id="373" name="Shape 373"/>
          <p:cNvSpPr txBox="1"/>
          <p:nvPr/>
        </p:nvSpPr>
        <p:spPr>
          <a:xfrm>
            <a:off x="533400" y="547300"/>
            <a:ext cx="4267199" cy="15696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9600" b="0" i="0" u="none" strike="noStrike" cap="none" baseline="0">
                <a:solidFill>
                  <a:schemeClr val="dk1"/>
                </a:solidFill>
                <a:latin typeface="Arial"/>
                <a:ea typeface="Arial"/>
                <a:cs typeface="Arial"/>
                <a:sym typeface="Arial"/>
              </a:rPr>
              <a:t>The</a:t>
            </a:r>
          </a:p>
        </p:txBody>
      </p:sp>
      <p:sp>
        <p:nvSpPr>
          <p:cNvPr id="374" name="Shape 374"/>
          <p:cNvSpPr txBox="1"/>
          <p:nvPr/>
        </p:nvSpPr>
        <p:spPr>
          <a:xfrm>
            <a:off x="5943600" y="4495800"/>
            <a:ext cx="2590800" cy="14465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800" b="0" i="0" u="none" strike="noStrike" cap="none" baseline="0">
                <a:solidFill>
                  <a:schemeClr val="dk1"/>
                </a:solidFill>
                <a:latin typeface="Arial"/>
                <a:ea typeface="Arial"/>
                <a:cs typeface="Arial"/>
                <a:sym typeface="Arial"/>
              </a:rPr>
              <a:t>End</a:t>
            </a: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8"/>
        <p:cNvGrpSpPr/>
        <p:nvPr/>
      </p:nvGrpSpPr>
      <p:grpSpPr>
        <a:xfrm>
          <a:off x="0" y="0"/>
          <a:ext cx="0" cy="0"/>
          <a:chOff x="0" y="0"/>
          <a:chExt cx="0" cy="0"/>
        </a:xfrm>
      </p:grpSpPr>
      <p:sp>
        <p:nvSpPr>
          <p:cNvPr id="379" name="Shape 379"/>
          <p:cNvSpPr txBox="1"/>
          <p:nvPr/>
        </p:nvSpPr>
        <p:spPr>
          <a:xfrm>
            <a:off x="2057400" y="767395"/>
            <a:ext cx="3962399" cy="914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0" i="0" u="none" strike="noStrike" cap="none" baseline="0">
                <a:solidFill>
                  <a:srgbClr val="660033"/>
                </a:solidFill>
                <a:latin typeface="Arial"/>
                <a:ea typeface="Arial"/>
                <a:cs typeface="Arial"/>
                <a:sym typeface="Arial"/>
              </a:rPr>
              <a:t>Next Steps</a:t>
            </a:r>
          </a:p>
        </p:txBody>
      </p:sp>
      <p:sp>
        <p:nvSpPr>
          <p:cNvPr id="380" name="Shape 380"/>
          <p:cNvSpPr/>
          <p:nvPr/>
        </p:nvSpPr>
        <p:spPr>
          <a:xfrm>
            <a:off x="990600" y="2057400"/>
            <a:ext cx="7251699" cy="106182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Arial"/>
                <a:ea typeface="Arial"/>
                <a:cs typeface="Arial"/>
                <a:sym typeface="Arial"/>
              </a:rPr>
              <a:t>The 2016 Action Plan can be reviewed online at www.cabq.gov/family beginning September 23, 2015.</a:t>
            </a:r>
          </a:p>
          <a:p>
            <a:pPr marL="0" marR="0" lvl="0" indent="0" algn="ctr" rtl="0">
              <a:spcBef>
                <a:spcPts val="900"/>
              </a:spcBef>
              <a:buNone/>
            </a:pPr>
            <a:endParaRPr sz="1800" b="0" i="0" u="none" strike="noStrike" cap="none" baseline="0">
              <a:solidFill>
                <a:schemeClr val="dk1"/>
              </a:solidFill>
              <a:latin typeface="Arial"/>
              <a:ea typeface="Arial"/>
              <a:cs typeface="Arial"/>
              <a:sym typeface="Arial"/>
            </a:endParaRPr>
          </a:p>
        </p:txBody>
      </p:sp>
      <p:sp>
        <p:nvSpPr>
          <p:cNvPr id="381" name="Shape 381"/>
          <p:cNvSpPr/>
          <p:nvPr/>
        </p:nvSpPr>
        <p:spPr>
          <a:xfrm>
            <a:off x="884237" y="2708522"/>
            <a:ext cx="7696199" cy="1508104"/>
          </a:xfrm>
          <a:prstGeom prst="rect">
            <a:avLst/>
          </a:prstGeom>
          <a:no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Arial"/>
                <a:ea typeface="Arial"/>
                <a:cs typeface="Arial"/>
                <a:sym typeface="Arial"/>
              </a:rPr>
              <a:t>Please submit written comments regarding the 2016 Action Plan to Valerie Bargas at vbargas@cabq.gov or mail to: The Department of Family and Community Services, ATTN: Valerie Bargas,  P.O. Box 1293, Albuquerque NM, 87103. </a:t>
            </a:r>
            <a:r>
              <a:rPr lang="en-US" sz="2000" b="1" i="0" u="none" strike="noStrike" cap="none" baseline="0">
                <a:solidFill>
                  <a:srgbClr val="691D3A"/>
                </a:solidFill>
                <a:latin typeface="Arial"/>
                <a:ea typeface="Arial"/>
                <a:cs typeface="Arial"/>
                <a:sym typeface="Arial"/>
              </a:rPr>
              <a:t>All Comments must be received by 5pm October  22, 2015. </a:t>
            </a:r>
          </a:p>
          <a:p>
            <a:pPr marL="0" marR="0" lvl="0" indent="0" algn="l" rtl="0">
              <a:spcBef>
                <a:spcPts val="0"/>
              </a:spcBef>
              <a:buNone/>
            </a:pPr>
            <a:endParaRPr sz="1800" b="0" i="0" u="none" strike="noStrike" cap="none" baseline="0">
              <a:solidFill>
                <a:schemeClr val="dk1"/>
              </a:solidFill>
              <a:latin typeface="Arial"/>
              <a:ea typeface="Arial"/>
              <a:cs typeface="Arial"/>
              <a:sym typeface="Arial"/>
            </a:endParaRPr>
          </a:p>
        </p:txBody>
      </p:sp>
      <p:sp>
        <p:nvSpPr>
          <p:cNvPr id="382" name="Shape 382"/>
          <p:cNvSpPr txBox="1"/>
          <p:nvPr/>
        </p:nvSpPr>
        <p:spPr>
          <a:xfrm>
            <a:off x="874617" y="5242103"/>
            <a:ext cx="7705819"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a:solidFill>
                  <a:srgbClr val="691D3A"/>
                </a:solidFill>
                <a:latin typeface="Arial"/>
                <a:ea typeface="Arial"/>
                <a:cs typeface="Arial"/>
                <a:sym typeface="Arial"/>
              </a:rPr>
              <a:t>The 2016 Action Plan  is scheduled to be heard at the Finance and Government Operations Committee on November 23, 2015 and at City Council  on December 9, 2015.  The public is welcome to attend either meeting and can make public comments at either meeting. </a:t>
            </a:r>
          </a:p>
        </p:txBody>
      </p:sp>
      <p:sp>
        <p:nvSpPr>
          <p:cNvPr id="383" name="Shape 383"/>
          <p:cNvSpPr txBox="1"/>
          <p:nvPr/>
        </p:nvSpPr>
        <p:spPr>
          <a:xfrm>
            <a:off x="928070" y="4639087"/>
            <a:ext cx="770581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dk1"/>
                </a:solidFill>
                <a:latin typeface="Arial"/>
                <a:ea typeface="Arial"/>
                <a:cs typeface="Arial"/>
                <a:sym typeface="Arial"/>
              </a:rPr>
              <a:t>Or please submit Public Comment cards to Karen Dunning at the end of this presentation.</a:t>
            </a:r>
          </a:p>
          <a:p>
            <a:pPr marL="0" marR="0" lvl="0" indent="0" algn="ctr" rtl="0">
              <a:spcBef>
                <a:spcPts val="0"/>
              </a:spcBef>
              <a:buNone/>
            </a:pPr>
            <a:endParaRPr sz="1800" b="0" i="0" u="none" strike="noStrike" cap="none" baseline="0">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fade">
                                      <p:cBhvr>
                                        <p:cTn id="7" dur="2000"/>
                                        <p:tgtEl>
                                          <p:spTgt spid="3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0"/>
                                        </p:tgtEl>
                                        <p:attrNameLst>
                                          <p:attrName>style.visibility</p:attrName>
                                        </p:attrNameLst>
                                      </p:cBhvr>
                                      <p:to>
                                        <p:strVal val="visible"/>
                                      </p:to>
                                    </p:set>
                                    <p:animEffect transition="in" filter="fade">
                                      <p:cBhvr>
                                        <p:cTn id="12" dur="500"/>
                                        <p:tgtEl>
                                          <p:spTgt spid="3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1"/>
                                        </p:tgtEl>
                                        <p:attrNameLst>
                                          <p:attrName>style.visibility</p:attrName>
                                        </p:attrNameLst>
                                      </p:cBhvr>
                                      <p:to>
                                        <p:strVal val="visible"/>
                                      </p:to>
                                    </p:set>
                                    <p:animEffect transition="in" filter="fade">
                                      <p:cBhvr>
                                        <p:cTn id="17" dur="500"/>
                                        <p:tgtEl>
                                          <p:spTgt spid="3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2"/>
                                        </p:tgtEl>
                                        <p:attrNameLst>
                                          <p:attrName>style.visibility</p:attrName>
                                        </p:attrNameLst>
                                      </p:cBhvr>
                                      <p:to>
                                        <p:strVal val="visible"/>
                                      </p:to>
                                    </p:set>
                                    <p:animEffect transition="in" filter="fade">
                                      <p:cBhvr>
                                        <p:cTn id="22" dur="5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Shape 115"/>
          <p:cNvSpPr txBox="1"/>
          <p:nvPr/>
        </p:nvSpPr>
        <p:spPr>
          <a:xfrm>
            <a:off x="3048000" y="381000"/>
            <a:ext cx="3886200" cy="914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5400" b="1" i="0" u="none" strike="noStrike" cap="none" baseline="0">
                <a:solidFill>
                  <a:schemeClr val="dk1"/>
                </a:solidFill>
                <a:latin typeface="Arial"/>
                <a:ea typeface="Arial"/>
                <a:cs typeface="Arial"/>
                <a:sym typeface="Arial"/>
              </a:rPr>
              <a:t>Overview</a:t>
            </a:r>
          </a:p>
        </p:txBody>
      </p:sp>
      <p:sp>
        <p:nvSpPr>
          <p:cNvPr id="116" name="Shape 116"/>
          <p:cNvSpPr/>
          <p:nvPr/>
        </p:nvSpPr>
        <p:spPr>
          <a:xfrm>
            <a:off x="990600" y="1295400"/>
            <a:ext cx="7543800" cy="5842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Cantata One"/>
              <a:buChar char="•"/>
            </a:pPr>
            <a:r>
              <a:rPr lang="en-US" sz="1600" b="1" i="0" u="none" strike="noStrike" cap="none" baseline="0">
                <a:solidFill>
                  <a:schemeClr val="dk1"/>
                </a:solidFill>
                <a:latin typeface="Cantata One"/>
                <a:ea typeface="Cantata One"/>
                <a:cs typeface="Cantata One"/>
                <a:sym typeface="Cantata One"/>
              </a:rPr>
              <a:t>In 2016 the City of Albuquerque is expecting to receive over $5.8 Million in grant entitlement funds from the Department of Housing and Urban Development (HUD).</a:t>
            </a:r>
            <a:r>
              <a:rPr lang="en-US" sz="1600" b="0" i="0" u="none" strike="noStrike" cap="none" baseline="0">
                <a:solidFill>
                  <a:schemeClr val="dk1"/>
                </a:solidFill>
                <a:latin typeface="Cantata One"/>
                <a:ea typeface="Cantata One"/>
                <a:cs typeface="Cantata One"/>
                <a:sym typeface="Cantata One"/>
              </a:rPr>
              <a:t> </a:t>
            </a:r>
          </a:p>
        </p:txBody>
      </p:sp>
      <p:sp>
        <p:nvSpPr>
          <p:cNvPr id="117" name="Shape 117"/>
          <p:cNvSpPr/>
          <p:nvPr/>
        </p:nvSpPr>
        <p:spPr>
          <a:xfrm>
            <a:off x="990600" y="2133600"/>
            <a:ext cx="7239000" cy="8254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Cantata One"/>
              <a:buChar char="•"/>
            </a:pPr>
            <a:r>
              <a:rPr lang="en-US" sz="1600" b="1" i="0" u="none" strike="noStrike" cap="none" baseline="0" dirty="0">
                <a:solidFill>
                  <a:schemeClr val="dk1"/>
                </a:solidFill>
                <a:latin typeface="Cantata One"/>
                <a:ea typeface="Cantata One"/>
                <a:cs typeface="Cantata One"/>
                <a:sym typeface="Cantata One"/>
              </a:rPr>
              <a:t>These funds come from HUD’s Community Development Block Grant (CDBG) Program, the HOME Investment Partnerships (HOME) Program, and the  Emergency </a:t>
            </a:r>
            <a:r>
              <a:rPr lang="en-US" sz="1600" b="1" i="0" u="none" strike="noStrike" cap="none" baseline="0" dirty="0" smtClean="0">
                <a:solidFill>
                  <a:schemeClr val="dk1"/>
                </a:solidFill>
                <a:latin typeface="Cantata One"/>
                <a:ea typeface="Cantata One"/>
                <a:cs typeface="Cantata One"/>
                <a:sym typeface="Cantata One"/>
              </a:rPr>
              <a:t>Solutions </a:t>
            </a:r>
            <a:r>
              <a:rPr lang="en-US" sz="1600" b="1" i="0" u="none" strike="noStrike" cap="none" baseline="0" dirty="0">
                <a:solidFill>
                  <a:schemeClr val="dk1"/>
                </a:solidFill>
                <a:latin typeface="Cantata One"/>
                <a:ea typeface="Cantata One"/>
                <a:cs typeface="Cantata One"/>
                <a:sym typeface="Cantata One"/>
              </a:rPr>
              <a:t>Grant </a:t>
            </a:r>
            <a:r>
              <a:rPr lang="en-US" sz="1600" b="1" i="0" u="none" strike="noStrike" cap="none" baseline="0" dirty="0" smtClean="0">
                <a:solidFill>
                  <a:schemeClr val="dk1"/>
                </a:solidFill>
                <a:latin typeface="Cantata One"/>
                <a:ea typeface="Cantata One"/>
                <a:cs typeface="Cantata One"/>
                <a:sym typeface="Cantata One"/>
              </a:rPr>
              <a:t>(ESG</a:t>
            </a:r>
            <a:r>
              <a:rPr lang="en-US" sz="1600" b="1" i="0" u="none" strike="noStrike" cap="none" baseline="0" dirty="0">
                <a:solidFill>
                  <a:schemeClr val="dk1"/>
                </a:solidFill>
                <a:latin typeface="Cantata One"/>
                <a:ea typeface="Cantata One"/>
                <a:cs typeface="Cantata One"/>
                <a:sym typeface="Cantata One"/>
              </a:rPr>
              <a:t>) Program.</a:t>
            </a:r>
          </a:p>
        </p:txBody>
      </p:sp>
      <p:sp>
        <p:nvSpPr>
          <p:cNvPr id="118" name="Shape 118"/>
          <p:cNvSpPr/>
          <p:nvPr/>
        </p:nvSpPr>
        <p:spPr>
          <a:xfrm>
            <a:off x="1028700" y="3276600"/>
            <a:ext cx="7543800" cy="8254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Cantata One"/>
              <a:buChar char="•"/>
            </a:pPr>
            <a:r>
              <a:rPr lang="en-US" sz="1600" b="1" i="0" u="none" strike="noStrike" cap="none" baseline="0">
                <a:solidFill>
                  <a:schemeClr val="dk1"/>
                </a:solidFill>
                <a:latin typeface="Cantata One"/>
                <a:ea typeface="Cantata One"/>
                <a:cs typeface="Cantata One"/>
                <a:sym typeface="Cantata One"/>
              </a:rPr>
              <a:t>The City also coordinates the Albuquerque Continuum of Care (CoC) grant application process and the municipality is awarded approximately $ 5.1 million dollars per year from this Program.</a:t>
            </a:r>
          </a:p>
        </p:txBody>
      </p:sp>
      <p:sp>
        <p:nvSpPr>
          <p:cNvPr id="119" name="Shape 119"/>
          <p:cNvSpPr/>
          <p:nvPr/>
        </p:nvSpPr>
        <p:spPr>
          <a:xfrm>
            <a:off x="1028700" y="4356100"/>
            <a:ext cx="7467600" cy="5842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Cantata One"/>
              <a:buChar char="•"/>
            </a:pPr>
            <a:r>
              <a:rPr lang="en-US" sz="1600" b="1" i="0" u="none" strike="noStrike" cap="none" baseline="0" dirty="0">
                <a:solidFill>
                  <a:schemeClr val="dk1"/>
                </a:solidFill>
                <a:latin typeface="Cantata One"/>
                <a:ea typeface="Cantata One"/>
                <a:cs typeface="Cantata One"/>
                <a:sym typeface="Cantata One"/>
              </a:rPr>
              <a:t>The City and it local partners use these federal funds to implement a wide range of local projects and activities for low to moderate income City residents.</a:t>
            </a:r>
            <a:r>
              <a:rPr lang="en-US" sz="1600" b="0" i="0" u="none" strike="noStrike" cap="none" baseline="0" dirty="0">
                <a:solidFill>
                  <a:schemeClr val="dk1"/>
                </a:solidFill>
                <a:latin typeface="Cantata One"/>
                <a:ea typeface="Cantata One"/>
                <a:cs typeface="Cantata One"/>
                <a:sym typeface="Cantata One"/>
              </a:rPr>
              <a:t> </a:t>
            </a:r>
            <a:endParaRPr lang="en-US" sz="1600" b="0" i="0" u="none" strike="noStrike" cap="none" baseline="0" dirty="0" smtClean="0">
              <a:solidFill>
                <a:schemeClr val="dk1"/>
              </a:solidFill>
              <a:latin typeface="Cantata One"/>
              <a:ea typeface="Cantata One"/>
              <a:cs typeface="Cantata One"/>
              <a:sym typeface="Cantata One"/>
            </a:endParaRPr>
          </a:p>
          <a:p>
            <a:pPr marL="0" marR="0" lvl="0" indent="0" algn="l" rtl="0">
              <a:spcBef>
                <a:spcPts val="0"/>
              </a:spcBef>
              <a:buClr>
                <a:schemeClr val="dk1"/>
              </a:buClr>
              <a:buSzPct val="100000"/>
              <a:buFont typeface="Cantata One"/>
              <a:buChar char="•"/>
            </a:pPr>
            <a:endParaRPr lang="en-US" sz="1600" b="0" i="0" u="none" strike="noStrike" cap="none" baseline="0" dirty="0" smtClean="0">
              <a:solidFill>
                <a:schemeClr val="dk1"/>
              </a:solidFill>
              <a:latin typeface="Cantata One"/>
              <a:ea typeface="Cantata One"/>
              <a:cs typeface="Cantata One"/>
              <a:sym typeface="Cantata One"/>
            </a:endParaRPr>
          </a:p>
          <a:p>
            <a:pPr marL="0" marR="0" lvl="0" indent="0" algn="l" rtl="0">
              <a:spcBef>
                <a:spcPts val="0"/>
              </a:spcBef>
              <a:buClr>
                <a:schemeClr val="dk1"/>
              </a:buClr>
              <a:buSzPct val="100000"/>
              <a:buFont typeface="Cantata One"/>
              <a:buChar char="•"/>
            </a:pPr>
            <a:endParaRPr lang="en-US" sz="1600" dirty="0">
              <a:solidFill>
                <a:schemeClr val="dk1"/>
              </a:solidFill>
              <a:latin typeface="Cantata One"/>
              <a:ea typeface="Cantata One"/>
              <a:cs typeface="Cantata One"/>
              <a:sym typeface="Cantata One"/>
            </a:endParaRPr>
          </a:p>
          <a:p>
            <a:pPr marL="0" marR="0" lvl="0" indent="0" algn="l" rtl="0">
              <a:spcBef>
                <a:spcPts val="0"/>
              </a:spcBef>
              <a:buClr>
                <a:schemeClr val="dk1"/>
              </a:buClr>
              <a:buSzPct val="100000"/>
              <a:buFont typeface="Cantata One"/>
              <a:buChar char="•"/>
            </a:pPr>
            <a:endParaRPr lang="en-US" sz="1600" b="0" i="0" u="none" strike="noStrike" cap="none" baseline="0" dirty="0">
              <a:solidFill>
                <a:schemeClr val="dk1"/>
              </a:solidFill>
              <a:latin typeface="Cantata One"/>
              <a:ea typeface="Cantata One"/>
              <a:cs typeface="Cantata One"/>
              <a:sym typeface="Cantata One"/>
            </a:endParaRPr>
          </a:p>
        </p:txBody>
      </p:sp>
      <p:sp>
        <p:nvSpPr>
          <p:cNvPr id="120" name="Shape 120"/>
          <p:cNvSpPr/>
          <p:nvPr/>
        </p:nvSpPr>
        <p:spPr>
          <a:xfrm>
            <a:off x="1028700" y="5181599"/>
            <a:ext cx="7772400" cy="738187"/>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Cantata One"/>
              <a:buChar char="•"/>
            </a:pPr>
            <a:r>
              <a:rPr lang="en-US" sz="1600" b="1" i="0" u="none" strike="noStrike" cap="none" baseline="0" dirty="0">
                <a:solidFill>
                  <a:schemeClr val="dk1"/>
                </a:solidFill>
                <a:latin typeface="Cantata One"/>
                <a:ea typeface="Cantata One"/>
                <a:cs typeface="Cantata One"/>
                <a:sym typeface="Cantata One"/>
              </a:rPr>
              <a:t>Projects </a:t>
            </a:r>
            <a:r>
              <a:rPr lang="en-US" sz="1600" b="1" i="0" u="none" strike="noStrike" cap="none" baseline="0" dirty="0" smtClean="0">
                <a:solidFill>
                  <a:schemeClr val="dk1"/>
                </a:solidFill>
                <a:latin typeface="Cantata One"/>
                <a:ea typeface="Cantata One"/>
                <a:cs typeface="Cantata One"/>
                <a:sym typeface="Cantata One"/>
              </a:rPr>
              <a:t> </a:t>
            </a:r>
            <a:r>
              <a:rPr lang="en-US" sz="1600" b="1" i="0" u="none" strike="noStrike" cap="none" baseline="0" dirty="0">
                <a:solidFill>
                  <a:schemeClr val="dk1"/>
                </a:solidFill>
                <a:latin typeface="Cantata One"/>
                <a:ea typeface="Cantata One"/>
                <a:cs typeface="Cantata One"/>
                <a:sym typeface="Cantata One"/>
              </a:rPr>
              <a:t>include emergency shelter, healthcare and meal services for low income populations as well as multi-million dollar housing developments, fair housing activities, and public facility improvements which benefit all City residents.</a:t>
            </a:r>
          </a:p>
        </p:txBody>
      </p:sp>
      <p:pic>
        <p:nvPicPr>
          <p:cNvPr id="121" name="Shape 121"/>
          <p:cNvPicPr preferRelativeResize="0"/>
          <p:nvPr/>
        </p:nvPicPr>
        <p:blipFill rotWithShape="1">
          <a:blip r:embed="rId3">
            <a:alphaModFix/>
          </a:blip>
          <a:srcRect/>
          <a:stretch/>
        </p:blipFill>
        <p:spPr>
          <a:xfrm>
            <a:off x="533400" y="354106"/>
            <a:ext cx="914400" cy="91440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p:tgtEl>
                                          <p:spTgt spid="11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 calcmode="lin" valueType="num">
                                      <p:cBhvr additive="base">
                                        <p:cTn id="12" dur="1000"/>
                                        <p:tgtEl>
                                          <p:spTgt spid="11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8"/>
                                        </p:tgtEl>
                                        <p:attrNameLst>
                                          <p:attrName>style.visibility</p:attrName>
                                        </p:attrNameLst>
                                      </p:cBhvr>
                                      <p:to>
                                        <p:strVal val="visible"/>
                                      </p:to>
                                    </p:set>
                                    <p:anim calcmode="lin" valueType="num">
                                      <p:cBhvr additive="base">
                                        <p:cTn id="17" dur="1000"/>
                                        <p:tgtEl>
                                          <p:spTgt spid="11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additive="base">
                                        <p:cTn id="22" dur="1000"/>
                                        <p:tgtEl>
                                          <p:spTgt spid="1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0"/>
                                        </p:tgtEl>
                                        <p:attrNameLst>
                                          <p:attrName>style.visibility</p:attrName>
                                        </p:attrNameLst>
                                      </p:cBhvr>
                                      <p:to>
                                        <p:strVal val="visible"/>
                                      </p:to>
                                    </p:set>
                                    <p:anim calcmode="lin" valueType="num">
                                      <p:cBhvr additive="base">
                                        <p:cTn id="27" dur="1000"/>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Shape 126"/>
          <p:cNvSpPr/>
          <p:nvPr/>
        </p:nvSpPr>
        <p:spPr>
          <a:xfrm>
            <a:off x="869575" y="748179"/>
            <a:ext cx="7467600" cy="9461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i="0" u="none" strike="noStrike" cap="none" baseline="0">
                <a:solidFill>
                  <a:schemeClr val="dk1"/>
                </a:solidFill>
                <a:latin typeface="Arial"/>
                <a:ea typeface="Arial"/>
                <a:cs typeface="Arial"/>
                <a:sym typeface="Arial"/>
              </a:rPr>
              <a:t>To receive HUD funds the City must complete the following:</a:t>
            </a:r>
          </a:p>
        </p:txBody>
      </p:sp>
      <p:sp>
        <p:nvSpPr>
          <p:cNvPr id="127" name="Shape 127"/>
          <p:cNvSpPr/>
          <p:nvPr/>
        </p:nvSpPr>
        <p:spPr>
          <a:xfrm>
            <a:off x="1398307" y="1710110"/>
            <a:ext cx="4810932" cy="57589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Cantata One"/>
              <a:buChar char="•"/>
            </a:pPr>
            <a:r>
              <a:rPr lang="en-US" sz="1800" b="1" i="0" u="none" strike="noStrike" cap="none" baseline="0" dirty="0">
                <a:solidFill>
                  <a:schemeClr val="dk1"/>
                </a:solidFill>
                <a:latin typeface="Cantata One"/>
                <a:ea typeface="Cantata One"/>
                <a:cs typeface="Cantata One"/>
                <a:sym typeface="Cantata One"/>
              </a:rPr>
              <a:t>Complete and submit a 5 year Consolidated Plan</a:t>
            </a:r>
          </a:p>
        </p:txBody>
      </p:sp>
      <p:sp>
        <p:nvSpPr>
          <p:cNvPr id="128" name="Shape 128"/>
          <p:cNvSpPr txBox="1"/>
          <p:nvPr/>
        </p:nvSpPr>
        <p:spPr>
          <a:xfrm>
            <a:off x="1393825" y="3048000"/>
            <a:ext cx="6476999" cy="12191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Cantata One"/>
              <a:buChar char="•"/>
            </a:pPr>
            <a:r>
              <a:rPr lang="en-US" sz="1800" b="1" i="0" u="none" strike="noStrike" cap="none" baseline="0" dirty="0">
                <a:solidFill>
                  <a:schemeClr val="dk1"/>
                </a:solidFill>
                <a:latin typeface="Cantata One"/>
                <a:ea typeface="Cantata One"/>
                <a:cs typeface="Cantata One"/>
                <a:sym typeface="Cantata One"/>
              </a:rPr>
              <a:t>Action Plan must include information on how much federal funds the City expects to receive and how the City plans to effectively spend federal dollars to meet local community needs.</a:t>
            </a:r>
          </a:p>
        </p:txBody>
      </p:sp>
      <p:sp>
        <p:nvSpPr>
          <p:cNvPr id="129" name="Shape 129"/>
          <p:cNvSpPr txBox="1"/>
          <p:nvPr/>
        </p:nvSpPr>
        <p:spPr>
          <a:xfrm>
            <a:off x="1393825" y="2362200"/>
            <a:ext cx="6476999" cy="778038"/>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Cantata One"/>
              <a:buChar char="•"/>
            </a:pPr>
            <a:r>
              <a:rPr lang="en-US" sz="1800" b="1" i="0" u="none" strike="noStrike" cap="none" baseline="0" dirty="0">
                <a:solidFill>
                  <a:schemeClr val="dk1"/>
                </a:solidFill>
                <a:latin typeface="Cantata One"/>
                <a:ea typeface="Cantata One"/>
                <a:cs typeface="Cantata One"/>
                <a:sym typeface="Cantata One"/>
              </a:rPr>
              <a:t>Complete and submit an Annual Action plan based on the  Consolidated Plan.</a:t>
            </a:r>
          </a:p>
          <a:p>
            <a:pPr marL="0" marR="0" lvl="0" indent="114300" algn="l" rtl="0">
              <a:spcBef>
                <a:spcPts val="900"/>
              </a:spcBef>
              <a:buClr>
                <a:schemeClr val="dk1"/>
              </a:buClr>
              <a:buFont typeface="Calibri"/>
              <a:buNone/>
            </a:pPr>
            <a:endParaRPr sz="1800" b="1" i="0" u="none" strike="noStrike" cap="none" baseline="0" dirty="0">
              <a:solidFill>
                <a:schemeClr val="dk1"/>
              </a:solidFill>
              <a:latin typeface="Cantata One"/>
              <a:ea typeface="Cantata One"/>
              <a:cs typeface="Cantata One"/>
              <a:sym typeface="Cantata One"/>
            </a:endParaRPr>
          </a:p>
        </p:txBody>
      </p:sp>
      <p:sp>
        <p:nvSpPr>
          <p:cNvPr id="130" name="Shape 130"/>
          <p:cNvSpPr txBox="1"/>
          <p:nvPr/>
        </p:nvSpPr>
        <p:spPr>
          <a:xfrm>
            <a:off x="1393825" y="4267200"/>
            <a:ext cx="6476999" cy="13716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Cantata One"/>
              <a:buChar char="•"/>
            </a:pPr>
            <a:r>
              <a:rPr lang="en-US" sz="1800" b="1" i="0" u="none" strike="noStrike" cap="none" baseline="0" dirty="0">
                <a:solidFill>
                  <a:schemeClr val="dk1"/>
                </a:solidFill>
                <a:latin typeface="Cantata One"/>
                <a:ea typeface="Cantata One"/>
                <a:cs typeface="Cantata One"/>
                <a:sym typeface="Cantata One"/>
              </a:rPr>
              <a:t>City must also demonstrate that it has engaged in a “Public Process” whereby the Action Plan is presented to the Public and the Public has time and opportunity to comment on the Plan.</a:t>
            </a:r>
          </a:p>
        </p:txBody>
      </p:sp>
      <p:pic>
        <p:nvPicPr>
          <p:cNvPr id="131" name="Shape 131"/>
          <p:cNvPicPr preferRelativeResize="0"/>
          <p:nvPr/>
        </p:nvPicPr>
        <p:blipFill rotWithShape="1">
          <a:blip r:embed="rId3">
            <a:alphaModFix/>
          </a:blip>
          <a:srcRect/>
          <a:stretch/>
        </p:blipFill>
        <p:spPr>
          <a:xfrm>
            <a:off x="277905" y="152400"/>
            <a:ext cx="788894" cy="788894"/>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1000"/>
                                        <p:tgtEl>
                                          <p:spTgt spid="12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 calcmode="lin" valueType="num">
                                      <p:cBhvr additive="base">
                                        <p:cTn id="12" dur="1000"/>
                                        <p:tgtEl>
                                          <p:spTgt spid="12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9"/>
                                        </p:tgtEl>
                                        <p:attrNameLst>
                                          <p:attrName>style.visibility</p:attrName>
                                        </p:attrNameLst>
                                      </p:cBhvr>
                                      <p:to>
                                        <p:strVal val="visible"/>
                                      </p:to>
                                    </p:set>
                                    <p:anim calcmode="lin" valueType="num">
                                      <p:cBhvr additive="base">
                                        <p:cTn id="17" dur="1000"/>
                                        <p:tgtEl>
                                          <p:spTgt spid="12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8"/>
                                        </p:tgtEl>
                                        <p:attrNameLst>
                                          <p:attrName>style.visibility</p:attrName>
                                        </p:attrNameLst>
                                      </p:cBhvr>
                                      <p:to>
                                        <p:strVal val="visible"/>
                                      </p:to>
                                    </p:set>
                                    <p:anim calcmode="lin" valueType="num">
                                      <p:cBhvr additive="base">
                                        <p:cTn id="22" dur="1000"/>
                                        <p:tgtEl>
                                          <p:spTgt spid="12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0"/>
                                        </p:tgtEl>
                                        <p:attrNameLst>
                                          <p:attrName>style.visibility</p:attrName>
                                        </p:attrNameLst>
                                      </p:cBhvr>
                                      <p:to>
                                        <p:strVal val="visible"/>
                                      </p:to>
                                    </p:set>
                                    <p:anim calcmode="lin" valueType="num">
                                      <p:cBhvr additive="base">
                                        <p:cTn id="27" dur="1000"/>
                                        <p:tgtEl>
                                          <p:spTgt spid="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pic>
        <p:nvPicPr>
          <p:cNvPr id="136" name="Shape 136"/>
          <p:cNvPicPr preferRelativeResize="0"/>
          <p:nvPr/>
        </p:nvPicPr>
        <p:blipFill rotWithShape="1">
          <a:blip r:embed="rId3">
            <a:alphaModFix/>
          </a:blip>
          <a:srcRect/>
          <a:stretch/>
        </p:blipFill>
        <p:spPr>
          <a:xfrm>
            <a:off x="838200" y="609600"/>
            <a:ext cx="7899269" cy="5714999"/>
          </a:xfrm>
          <a:prstGeom prst="rect">
            <a:avLst/>
          </a:prstGeom>
          <a:noFill/>
          <a:ln>
            <a:noFill/>
          </a:ln>
        </p:spPr>
      </p:pic>
      <p:pic>
        <p:nvPicPr>
          <p:cNvPr id="137" name="Shape 137"/>
          <p:cNvPicPr preferRelativeResize="0"/>
          <p:nvPr/>
        </p:nvPicPr>
        <p:blipFill rotWithShape="1">
          <a:blip r:embed="rId4">
            <a:alphaModFix/>
          </a:blip>
          <a:srcRect/>
          <a:stretch/>
        </p:blipFill>
        <p:spPr>
          <a:xfrm>
            <a:off x="7449670" y="304800"/>
            <a:ext cx="914400" cy="914400"/>
          </a:xfrm>
          <a:prstGeom prst="rect">
            <a:avLst/>
          </a:prstGeom>
          <a:noFill/>
          <a:ln>
            <a:noFill/>
          </a:ln>
        </p:spPr>
      </p:pic>
      <p:sp>
        <p:nvSpPr>
          <p:cNvPr id="138" name="Shape 138"/>
          <p:cNvSpPr txBox="1"/>
          <p:nvPr/>
        </p:nvSpPr>
        <p:spPr>
          <a:xfrm>
            <a:off x="1120929" y="3581400"/>
            <a:ext cx="7333810" cy="156966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600" b="1" i="0" u="none" strike="noStrike" cap="none" baseline="0">
                <a:solidFill>
                  <a:srgbClr val="0F243E"/>
                </a:solidFill>
                <a:latin typeface="Arial"/>
                <a:ea typeface="Arial"/>
                <a:cs typeface="Arial"/>
                <a:sym typeface="Arial"/>
              </a:rPr>
              <a:t>Action Plan </a:t>
            </a:r>
          </a:p>
        </p:txBody>
      </p:sp>
      <p:sp>
        <p:nvSpPr>
          <p:cNvPr id="139" name="Shape 139"/>
          <p:cNvSpPr txBox="1"/>
          <p:nvPr/>
        </p:nvSpPr>
        <p:spPr>
          <a:xfrm>
            <a:off x="2342028" y="1524000"/>
            <a:ext cx="4307541" cy="156966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9600" b="1" i="0" u="none" strike="noStrike" cap="none" baseline="0">
                <a:solidFill>
                  <a:srgbClr val="0F243E"/>
                </a:solidFill>
                <a:latin typeface="Arial"/>
                <a:ea typeface="Arial"/>
                <a:cs typeface="Arial"/>
                <a:sym typeface="Arial"/>
              </a:rPr>
              <a:t>2016</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graphicFrame>
        <p:nvGraphicFramePr>
          <p:cNvPr id="144" name="Shape 144"/>
          <p:cNvGraphicFramePr/>
          <p:nvPr>
            <p:extLst>
              <p:ext uri="{D42A27DB-BD31-4B8C-83A1-F6EECF244321}">
                <p14:modId xmlns:p14="http://schemas.microsoft.com/office/powerpoint/2010/main" val="968946834"/>
              </p:ext>
            </p:extLst>
          </p:nvPr>
        </p:nvGraphicFramePr>
        <p:xfrm>
          <a:off x="685800" y="2743200"/>
          <a:ext cx="7924800" cy="3194390"/>
        </p:xfrm>
        <a:graphic>
          <a:graphicData uri="http://schemas.openxmlformats.org/drawingml/2006/table">
            <a:tbl>
              <a:tblPr>
                <a:noFill/>
                <a:tableStyleId>{AC011891-D5CC-4891-BE4D-354B8FC5C18D}</a:tableStyleId>
              </a:tblPr>
              <a:tblGrid>
                <a:gridCol w="1676400"/>
                <a:gridCol w="2022475"/>
                <a:gridCol w="2092325"/>
                <a:gridCol w="2133600"/>
              </a:tblGrid>
              <a:tr h="420700">
                <a:tc>
                  <a:txBody>
                    <a:bodyPr/>
                    <a:lstStyle/>
                    <a:p>
                      <a:pPr marL="0" marR="0" lvl="0" indent="0" algn="ctr" rtl="0">
                        <a:lnSpc>
                          <a:spcPct val="100000"/>
                        </a:lnSpc>
                        <a:spcBef>
                          <a:spcPts val="0"/>
                        </a:spcBef>
                        <a:spcAft>
                          <a:spcPts val="0"/>
                        </a:spcAft>
                        <a:buClr>
                          <a:srgbClr val="FFFFFF"/>
                        </a:buClr>
                        <a:buSzPct val="25000"/>
                        <a:buFont typeface="Arial"/>
                        <a:buNone/>
                      </a:pPr>
                      <a:r>
                        <a:rPr lang="en-US" sz="2000" b="1" i="0" u="none" strike="noStrike" cap="none" baseline="0" dirty="0">
                          <a:solidFill>
                            <a:srgbClr val="FFFFFF"/>
                          </a:solidFill>
                          <a:latin typeface="Arial"/>
                          <a:ea typeface="Arial"/>
                          <a:cs typeface="Arial"/>
                          <a:sym typeface="Arial"/>
                        </a:rPr>
                        <a:t>CDBG</a:t>
                      </a:r>
                    </a:p>
                  </a:txBody>
                  <a:tcPr marL="91450" marR="91450" marT="45725" marB="45725" anchor="b">
                    <a:lnL w="38100" cap="flat" cmpd="sng">
                      <a:solidFill>
                        <a:srgbClr val="141100"/>
                      </a:solidFill>
                      <a:prstDash val="solid"/>
                      <a:round/>
                      <a:headEnd type="none" w="med" len="med"/>
                      <a:tailEnd type="none" w="med" len="med"/>
                    </a:lnL>
                    <a:lnR w="38100" cap="flat" cmpd="sng">
                      <a:solidFill>
                        <a:srgbClr val="141100"/>
                      </a:solidFill>
                      <a:prstDash val="solid"/>
                      <a:round/>
                      <a:headEnd type="none" w="med" len="med"/>
                      <a:tailEnd type="none" w="med" len="med"/>
                    </a:lnR>
                    <a:lnT w="38100" cap="flat" cmpd="sng">
                      <a:solidFill>
                        <a:srgbClr val="141100"/>
                      </a:solidFill>
                      <a:prstDash val="solid"/>
                      <a:round/>
                      <a:headEnd type="none" w="med" len="med"/>
                      <a:tailEnd type="none" w="med" len="med"/>
                    </a:lnT>
                    <a:lnB w="38100" cap="flat" cmpd="sng">
                      <a:solidFill>
                        <a:srgbClr val="141100"/>
                      </a:solidFill>
                      <a:prstDash val="solid"/>
                      <a:round/>
                      <a:headEnd type="none" w="med" len="med"/>
                      <a:tailEnd type="none" w="med" len="med"/>
                    </a:lnB>
                    <a:solidFill>
                      <a:srgbClr val="10253F"/>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2000" b="1" i="0" u="none" strike="noStrike" cap="none" baseline="0">
                          <a:solidFill>
                            <a:srgbClr val="FFFFFF"/>
                          </a:solidFill>
                          <a:latin typeface="Arial"/>
                          <a:ea typeface="Arial"/>
                          <a:cs typeface="Arial"/>
                          <a:sym typeface="Arial"/>
                        </a:rPr>
                        <a:t>HOME</a:t>
                      </a:r>
                    </a:p>
                  </a:txBody>
                  <a:tcPr marL="91450" marR="91450" marT="45725" marB="45725" anchor="b">
                    <a:lnL w="38100" cap="flat" cmpd="sng">
                      <a:solidFill>
                        <a:srgbClr val="141100"/>
                      </a:solidFill>
                      <a:prstDash val="solid"/>
                      <a:round/>
                      <a:headEnd type="none" w="med" len="med"/>
                      <a:tailEnd type="none" w="med" len="med"/>
                    </a:lnL>
                    <a:lnR w="38100" cap="flat" cmpd="sng">
                      <a:solidFill>
                        <a:srgbClr val="141100"/>
                      </a:solidFill>
                      <a:prstDash val="solid"/>
                      <a:round/>
                      <a:headEnd type="none" w="med" len="med"/>
                      <a:tailEnd type="none" w="med" len="med"/>
                    </a:lnR>
                    <a:lnT w="38100" cap="flat" cmpd="sng">
                      <a:solidFill>
                        <a:srgbClr val="141100"/>
                      </a:solidFill>
                      <a:prstDash val="solid"/>
                      <a:round/>
                      <a:headEnd type="none" w="med" len="med"/>
                      <a:tailEnd type="none" w="med" len="med"/>
                    </a:lnT>
                    <a:lnB w="38100" cap="flat" cmpd="sng">
                      <a:solidFill>
                        <a:srgbClr val="141100"/>
                      </a:solidFill>
                      <a:prstDash val="solid"/>
                      <a:round/>
                      <a:headEnd type="none" w="med" len="med"/>
                      <a:tailEnd type="none" w="med" len="med"/>
                    </a:lnB>
                    <a:solidFill>
                      <a:srgbClr val="10253F"/>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2000" b="1" i="0" u="none" strike="noStrike" cap="none" baseline="0" dirty="0" smtClean="0">
                          <a:solidFill>
                            <a:srgbClr val="FFFFFF"/>
                          </a:solidFill>
                          <a:latin typeface="Arial"/>
                          <a:ea typeface="Arial"/>
                          <a:cs typeface="Arial"/>
                          <a:sym typeface="Arial"/>
                        </a:rPr>
                        <a:t>ESG</a:t>
                      </a:r>
                      <a:endParaRPr lang="en-US" sz="2000" b="1" i="0" u="none" strike="noStrike" cap="none" baseline="0" dirty="0">
                        <a:solidFill>
                          <a:srgbClr val="FFFFFF"/>
                        </a:solidFill>
                        <a:latin typeface="Arial"/>
                        <a:ea typeface="Arial"/>
                        <a:cs typeface="Arial"/>
                        <a:sym typeface="Arial"/>
                      </a:endParaRPr>
                    </a:p>
                  </a:txBody>
                  <a:tcPr marL="91450" marR="91450" marT="45725" marB="45725" anchor="b">
                    <a:lnL w="38100" cap="flat" cmpd="sng">
                      <a:solidFill>
                        <a:srgbClr val="141100"/>
                      </a:solidFill>
                      <a:prstDash val="solid"/>
                      <a:round/>
                      <a:headEnd type="none" w="med" len="med"/>
                      <a:tailEnd type="none" w="med" len="med"/>
                    </a:lnL>
                    <a:lnR w="38100" cap="flat" cmpd="sng">
                      <a:solidFill>
                        <a:srgbClr val="141100"/>
                      </a:solidFill>
                      <a:prstDash val="solid"/>
                      <a:round/>
                      <a:headEnd type="none" w="med" len="med"/>
                      <a:tailEnd type="none" w="med" len="med"/>
                    </a:lnR>
                    <a:lnT w="38100" cap="flat" cmpd="sng">
                      <a:solidFill>
                        <a:srgbClr val="141100"/>
                      </a:solidFill>
                      <a:prstDash val="solid"/>
                      <a:round/>
                      <a:headEnd type="none" w="med" len="med"/>
                      <a:tailEnd type="none" w="med" len="med"/>
                    </a:lnT>
                    <a:lnB w="38100" cap="flat" cmpd="sng">
                      <a:solidFill>
                        <a:srgbClr val="141100"/>
                      </a:solidFill>
                      <a:prstDash val="solid"/>
                      <a:round/>
                      <a:headEnd type="none" w="med" len="med"/>
                      <a:tailEnd type="none" w="med" len="med"/>
                    </a:lnB>
                    <a:solidFill>
                      <a:srgbClr val="10253F"/>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2000" b="1" i="0" u="none" strike="noStrike" cap="none" baseline="0">
                          <a:solidFill>
                            <a:srgbClr val="FFFFFF"/>
                          </a:solidFill>
                          <a:latin typeface="Arial"/>
                          <a:ea typeface="Arial"/>
                          <a:cs typeface="Arial"/>
                          <a:sym typeface="Arial"/>
                        </a:rPr>
                        <a:t>Other Funds</a:t>
                      </a:r>
                    </a:p>
                  </a:txBody>
                  <a:tcPr marL="91450" marR="91450" marT="45725" marB="45725" anchor="b">
                    <a:lnL w="38100" cap="flat" cmpd="sng">
                      <a:solidFill>
                        <a:srgbClr val="141100"/>
                      </a:solidFill>
                      <a:prstDash val="solid"/>
                      <a:round/>
                      <a:headEnd type="none" w="med" len="med"/>
                      <a:tailEnd type="none" w="med" len="med"/>
                    </a:lnL>
                    <a:lnR w="38100" cap="flat" cmpd="sng">
                      <a:solidFill>
                        <a:srgbClr val="141100"/>
                      </a:solidFill>
                      <a:prstDash val="solid"/>
                      <a:round/>
                      <a:headEnd type="none" w="med" len="med"/>
                      <a:tailEnd type="none" w="med" len="med"/>
                    </a:lnR>
                    <a:lnT w="38100" cap="flat" cmpd="sng">
                      <a:solidFill>
                        <a:srgbClr val="141100"/>
                      </a:solidFill>
                      <a:prstDash val="solid"/>
                      <a:round/>
                      <a:headEnd type="none" w="med" len="med"/>
                      <a:tailEnd type="none" w="med" len="med"/>
                    </a:lnT>
                    <a:lnB w="38100" cap="flat" cmpd="sng">
                      <a:solidFill>
                        <a:srgbClr val="141100"/>
                      </a:solidFill>
                      <a:prstDash val="solid"/>
                      <a:round/>
                      <a:headEnd type="none" w="med" len="med"/>
                      <a:tailEnd type="none" w="med" len="med"/>
                    </a:lnB>
                    <a:solidFill>
                      <a:srgbClr val="10253F"/>
                    </a:solidFill>
                  </a:tcPr>
                </a:tc>
              </a:tr>
              <a:tr h="1079500">
                <a:tc>
                  <a:txBody>
                    <a:bodyPr/>
                    <a:lstStyle/>
                    <a:p>
                      <a:pPr marL="0" marR="0" lvl="0" indent="0" algn="l" rtl="0">
                        <a:lnSpc>
                          <a:spcPct val="100000"/>
                        </a:lnSpc>
                        <a:spcBef>
                          <a:spcPts val="0"/>
                        </a:spcBef>
                        <a:spcAft>
                          <a:spcPts val="0"/>
                        </a:spcAft>
                        <a:buClr>
                          <a:srgbClr val="141100"/>
                        </a:buClr>
                        <a:buSzPct val="25000"/>
                        <a:buFont typeface="Arial"/>
                        <a:buNone/>
                      </a:pPr>
                      <a:r>
                        <a:rPr lang="en-US" sz="1600" b="1" i="0" u="none" strike="noStrike" cap="none" baseline="0">
                          <a:solidFill>
                            <a:srgbClr val="141100"/>
                          </a:solidFill>
                          <a:latin typeface="Arial"/>
                          <a:ea typeface="Arial"/>
                          <a:cs typeface="Arial"/>
                          <a:sym typeface="Arial"/>
                        </a:rPr>
                        <a:t>Entitlement: </a:t>
                      </a:r>
                      <a:r>
                        <a:rPr lang="en-US" sz="1600" b="0" i="0" u="none" strike="noStrike" cap="none" baseline="0">
                          <a:solidFill>
                            <a:srgbClr val="141100"/>
                          </a:solidFill>
                          <a:latin typeface="Arial"/>
                          <a:ea typeface="Arial"/>
                          <a:cs typeface="Arial"/>
                          <a:sym typeface="Arial"/>
                        </a:rPr>
                        <a:t>$3,857,639.00</a:t>
                      </a:r>
                    </a:p>
                    <a:p>
                      <a:pPr marL="0" marR="0" lvl="0" indent="0" algn="l" rtl="0">
                        <a:lnSpc>
                          <a:spcPct val="100000"/>
                        </a:lnSpc>
                        <a:spcBef>
                          <a:spcPts val="0"/>
                        </a:spcBef>
                        <a:spcAft>
                          <a:spcPts val="0"/>
                        </a:spcAft>
                        <a:buClr>
                          <a:srgbClr val="141100"/>
                        </a:buClr>
                        <a:buSzPct val="25000"/>
                        <a:buFont typeface="Arial"/>
                        <a:buNone/>
                      </a:pPr>
                      <a:r>
                        <a:rPr lang="en-US" sz="1600" b="1" i="0" u="none" strike="noStrike" cap="none" baseline="0">
                          <a:solidFill>
                            <a:srgbClr val="141100"/>
                          </a:solidFill>
                          <a:latin typeface="Arial"/>
                          <a:ea typeface="Arial"/>
                          <a:cs typeface="Arial"/>
                          <a:sym typeface="Arial"/>
                        </a:rPr>
                        <a:t>Program Income:</a:t>
                      </a:r>
                    </a:p>
                    <a:p>
                      <a:pPr marL="0" marR="0" lvl="0" indent="0" algn="l" rtl="0">
                        <a:lnSpc>
                          <a:spcPct val="100000"/>
                        </a:lnSpc>
                        <a:spcBef>
                          <a:spcPts val="0"/>
                        </a:spcBef>
                        <a:spcAft>
                          <a:spcPts val="0"/>
                        </a:spcAft>
                        <a:buClr>
                          <a:srgbClr val="141100"/>
                        </a:buClr>
                        <a:buSzPct val="25000"/>
                        <a:buFont typeface="Arial"/>
                        <a:buNone/>
                      </a:pPr>
                      <a:r>
                        <a:rPr lang="en-US" sz="1600" b="0" i="0" u="none" strike="noStrike" cap="none" baseline="0">
                          <a:solidFill>
                            <a:srgbClr val="141100"/>
                          </a:solidFill>
                          <a:latin typeface="Arial"/>
                          <a:ea typeface="Arial"/>
                          <a:cs typeface="Arial"/>
                          <a:sym typeface="Arial"/>
                        </a:rPr>
                        <a:t>$115,000.00</a:t>
                      </a:r>
                    </a:p>
                    <a:p>
                      <a:pPr marL="0" marR="0" lvl="0" indent="0" algn="l" rtl="0">
                        <a:lnSpc>
                          <a:spcPct val="100000"/>
                        </a:lnSpc>
                        <a:spcBef>
                          <a:spcPts val="0"/>
                        </a:spcBef>
                        <a:spcAft>
                          <a:spcPts val="0"/>
                        </a:spcAft>
                        <a:buClr>
                          <a:schemeClr val="dk1"/>
                        </a:buClr>
                        <a:buFont typeface="Calibri"/>
                        <a:buNone/>
                      </a:pPr>
                      <a:endParaRPr sz="1600" b="0" i="0" u="none" strike="noStrike" cap="none" baseline="0">
                        <a:solidFill>
                          <a:srgbClr val="141100"/>
                        </a:solidFill>
                        <a:latin typeface="Arial"/>
                        <a:ea typeface="Arial"/>
                        <a:cs typeface="Arial"/>
                        <a:sym typeface="Arial"/>
                      </a:endParaRPr>
                    </a:p>
                  </a:txBody>
                  <a:tcPr marL="91450" marR="91450" marT="45725" marB="45725">
                    <a:lnL w="38100" cap="flat" cmpd="sng">
                      <a:solidFill>
                        <a:srgbClr val="141100"/>
                      </a:solidFill>
                      <a:prstDash val="solid"/>
                      <a:round/>
                      <a:headEnd type="none" w="med" len="med"/>
                      <a:tailEnd type="none" w="med" len="med"/>
                    </a:lnL>
                    <a:lnR w="38100" cap="flat" cmpd="sng">
                      <a:solidFill>
                        <a:srgbClr val="141100"/>
                      </a:solidFill>
                      <a:prstDash val="solid"/>
                      <a:round/>
                      <a:headEnd type="none" w="med" len="med"/>
                      <a:tailEnd type="none" w="med" len="med"/>
                    </a:lnR>
                    <a:lnT w="38100" cap="flat" cmpd="sng">
                      <a:solidFill>
                        <a:srgbClr val="141100"/>
                      </a:solidFill>
                      <a:prstDash val="solid"/>
                      <a:round/>
                      <a:headEnd type="none" w="med" len="med"/>
                      <a:tailEnd type="none" w="med" len="med"/>
                    </a:lnT>
                    <a:lnB w="38100" cap="flat" cmpd="sng">
                      <a:solidFill>
                        <a:srgbClr val="1411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141100"/>
                        </a:buClr>
                        <a:buSzPct val="25000"/>
                        <a:buFont typeface="Arial"/>
                        <a:buNone/>
                      </a:pPr>
                      <a:r>
                        <a:rPr lang="en-US" sz="1600" b="1" i="0" u="none" strike="noStrike" cap="none" baseline="0">
                          <a:solidFill>
                            <a:srgbClr val="141100"/>
                          </a:solidFill>
                          <a:latin typeface="Arial"/>
                          <a:ea typeface="Arial"/>
                          <a:cs typeface="Arial"/>
                          <a:sym typeface="Arial"/>
                        </a:rPr>
                        <a:t>Entitlement:</a:t>
                      </a:r>
                    </a:p>
                    <a:p>
                      <a:pPr marL="0" marR="0" lvl="0" indent="0" algn="l" rtl="0">
                        <a:lnSpc>
                          <a:spcPct val="100000"/>
                        </a:lnSpc>
                        <a:spcBef>
                          <a:spcPts val="0"/>
                        </a:spcBef>
                        <a:spcAft>
                          <a:spcPts val="0"/>
                        </a:spcAft>
                        <a:buClr>
                          <a:srgbClr val="141100"/>
                        </a:buClr>
                        <a:buSzPct val="25000"/>
                        <a:buFont typeface="Arial"/>
                        <a:buNone/>
                      </a:pPr>
                      <a:r>
                        <a:rPr lang="en-US" sz="1600" b="0" i="0" u="none" strike="noStrike" cap="none" baseline="0">
                          <a:solidFill>
                            <a:srgbClr val="141100"/>
                          </a:solidFill>
                          <a:latin typeface="Arial"/>
                          <a:ea typeface="Arial"/>
                          <a:cs typeface="Arial"/>
                          <a:sym typeface="Arial"/>
                        </a:rPr>
                        <a:t>$1,467,882.00</a:t>
                      </a:r>
                    </a:p>
                    <a:p>
                      <a:pPr marL="0" marR="0" lvl="0" indent="0" algn="l" rtl="0">
                        <a:lnSpc>
                          <a:spcPct val="100000"/>
                        </a:lnSpc>
                        <a:spcBef>
                          <a:spcPts val="0"/>
                        </a:spcBef>
                        <a:spcAft>
                          <a:spcPts val="0"/>
                        </a:spcAft>
                        <a:buClr>
                          <a:srgbClr val="141100"/>
                        </a:buClr>
                        <a:buSzPct val="25000"/>
                        <a:buFont typeface="Arial"/>
                        <a:buNone/>
                      </a:pPr>
                      <a:r>
                        <a:rPr lang="en-US" sz="1600" b="1" i="0" u="none" strike="noStrike" cap="none" baseline="0">
                          <a:solidFill>
                            <a:srgbClr val="141100"/>
                          </a:solidFill>
                          <a:latin typeface="Arial"/>
                          <a:ea typeface="Arial"/>
                          <a:cs typeface="Arial"/>
                          <a:sym typeface="Arial"/>
                        </a:rPr>
                        <a:t>Program Income:</a:t>
                      </a:r>
                    </a:p>
                    <a:p>
                      <a:pPr marL="0" marR="0" lvl="0" indent="0" algn="l" rtl="0">
                        <a:lnSpc>
                          <a:spcPct val="100000"/>
                        </a:lnSpc>
                        <a:spcBef>
                          <a:spcPts val="0"/>
                        </a:spcBef>
                        <a:spcAft>
                          <a:spcPts val="0"/>
                        </a:spcAft>
                        <a:buClr>
                          <a:srgbClr val="141100"/>
                        </a:buClr>
                        <a:buSzPct val="25000"/>
                        <a:buFont typeface="Arial"/>
                        <a:buNone/>
                      </a:pPr>
                      <a:r>
                        <a:rPr lang="en-US" sz="1600" b="0" i="0" u="none" strike="noStrike" cap="none" baseline="0">
                          <a:solidFill>
                            <a:srgbClr val="141100"/>
                          </a:solidFill>
                          <a:latin typeface="Arial"/>
                          <a:ea typeface="Arial"/>
                          <a:cs typeface="Arial"/>
                          <a:sym typeface="Arial"/>
                        </a:rPr>
                        <a:t>$200,000.00</a:t>
                      </a:r>
                    </a:p>
                    <a:p>
                      <a:pPr marL="0" marR="0" lvl="0" indent="0" algn="l" rtl="0">
                        <a:lnSpc>
                          <a:spcPct val="100000"/>
                        </a:lnSpc>
                        <a:spcBef>
                          <a:spcPts val="0"/>
                        </a:spcBef>
                        <a:spcAft>
                          <a:spcPts val="0"/>
                        </a:spcAft>
                        <a:buClr>
                          <a:schemeClr val="dk1"/>
                        </a:buClr>
                        <a:buFont typeface="Calibri"/>
                        <a:buNone/>
                      </a:pPr>
                      <a:endParaRPr sz="1600" b="0" i="0" u="none" strike="noStrike" cap="none" baseline="0">
                        <a:solidFill>
                          <a:srgbClr val="141100"/>
                        </a:solidFill>
                        <a:latin typeface="Arial"/>
                        <a:ea typeface="Arial"/>
                        <a:cs typeface="Arial"/>
                        <a:sym typeface="Arial"/>
                      </a:endParaRPr>
                    </a:p>
                    <a:p>
                      <a:pPr marL="0" marR="0" lvl="0" indent="0" algn="l" rtl="0">
                        <a:lnSpc>
                          <a:spcPct val="100000"/>
                        </a:lnSpc>
                        <a:spcBef>
                          <a:spcPts val="0"/>
                        </a:spcBef>
                        <a:spcAft>
                          <a:spcPts val="0"/>
                        </a:spcAft>
                        <a:buClr>
                          <a:srgbClr val="141100"/>
                        </a:buClr>
                        <a:buSzPct val="25000"/>
                        <a:buFont typeface="Arial"/>
                        <a:buNone/>
                      </a:pPr>
                      <a:r>
                        <a:rPr lang="en-US" sz="1600" b="1" i="0" u="none" strike="noStrike" cap="none" baseline="0">
                          <a:solidFill>
                            <a:srgbClr val="141100"/>
                          </a:solidFill>
                          <a:latin typeface="Arial"/>
                          <a:ea typeface="Arial"/>
                          <a:cs typeface="Arial"/>
                          <a:sym typeface="Arial"/>
                        </a:rPr>
                        <a:t>City Match</a:t>
                      </a:r>
                    </a:p>
                    <a:p>
                      <a:pPr marL="0" marR="0" lvl="0" indent="0" algn="l" rtl="0">
                        <a:lnSpc>
                          <a:spcPct val="100000"/>
                        </a:lnSpc>
                        <a:spcBef>
                          <a:spcPts val="0"/>
                        </a:spcBef>
                        <a:spcAft>
                          <a:spcPts val="0"/>
                        </a:spcAft>
                        <a:buClr>
                          <a:srgbClr val="141100"/>
                        </a:buClr>
                        <a:buSzPct val="25000"/>
                        <a:buFont typeface="Arial"/>
                        <a:buNone/>
                      </a:pPr>
                      <a:r>
                        <a:rPr lang="en-US" sz="1600" b="0" i="0" u="none" strike="noStrike" cap="none" baseline="0">
                          <a:solidFill>
                            <a:srgbClr val="141100"/>
                          </a:solidFill>
                          <a:latin typeface="Arial"/>
                          <a:ea typeface="Arial"/>
                          <a:cs typeface="Arial"/>
                          <a:sym typeface="Arial"/>
                        </a:rPr>
                        <a:t>$521,784.00</a:t>
                      </a:r>
                    </a:p>
                    <a:p>
                      <a:pPr marL="0" marR="0" lvl="0" indent="0" algn="l" rtl="0">
                        <a:lnSpc>
                          <a:spcPct val="100000"/>
                        </a:lnSpc>
                        <a:spcBef>
                          <a:spcPts val="0"/>
                        </a:spcBef>
                        <a:spcAft>
                          <a:spcPts val="0"/>
                        </a:spcAft>
                        <a:buClr>
                          <a:schemeClr val="dk1"/>
                        </a:buClr>
                        <a:buFont typeface="Calibri"/>
                        <a:buNone/>
                      </a:pPr>
                      <a:endParaRPr sz="1600" b="0" i="0" u="none" strike="noStrike" cap="none" baseline="0">
                        <a:solidFill>
                          <a:srgbClr val="141100"/>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Calibri"/>
                        <a:buNone/>
                      </a:pPr>
                      <a:endParaRPr sz="1600" b="0" i="0" u="none" strike="noStrike" cap="none" baseline="0">
                        <a:solidFill>
                          <a:srgbClr val="141100"/>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Calibri"/>
                        <a:buNone/>
                      </a:pPr>
                      <a:endParaRPr sz="1600" b="0" i="0" u="none" strike="noStrike" cap="none" baseline="0">
                        <a:solidFill>
                          <a:srgbClr val="141100"/>
                        </a:solidFill>
                        <a:latin typeface="Arial"/>
                        <a:ea typeface="Arial"/>
                        <a:cs typeface="Arial"/>
                        <a:sym typeface="Arial"/>
                      </a:endParaRPr>
                    </a:p>
                  </a:txBody>
                  <a:tcPr marL="91450" marR="91450" marT="45725" marB="45725">
                    <a:lnL w="38100" cap="flat" cmpd="sng">
                      <a:solidFill>
                        <a:srgbClr val="141100"/>
                      </a:solidFill>
                      <a:prstDash val="solid"/>
                      <a:round/>
                      <a:headEnd type="none" w="med" len="med"/>
                      <a:tailEnd type="none" w="med" len="med"/>
                    </a:lnL>
                    <a:lnR w="38100" cap="flat" cmpd="sng">
                      <a:solidFill>
                        <a:srgbClr val="141100"/>
                      </a:solidFill>
                      <a:prstDash val="solid"/>
                      <a:round/>
                      <a:headEnd type="none" w="med" len="med"/>
                      <a:tailEnd type="none" w="med" len="med"/>
                    </a:lnR>
                    <a:lnT w="38100" cap="flat" cmpd="sng">
                      <a:solidFill>
                        <a:srgbClr val="141100"/>
                      </a:solidFill>
                      <a:prstDash val="solid"/>
                      <a:round/>
                      <a:headEnd type="none" w="med" len="med"/>
                      <a:tailEnd type="none" w="med" len="med"/>
                    </a:lnT>
                    <a:lnB w="38100" cap="flat" cmpd="sng">
                      <a:solidFill>
                        <a:srgbClr val="1411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141100"/>
                        </a:buClr>
                        <a:buSzPct val="25000"/>
                        <a:buFont typeface="Arial"/>
                        <a:buNone/>
                      </a:pPr>
                      <a:r>
                        <a:rPr lang="en-US" sz="1600" b="1" i="0" u="none" strike="noStrike" cap="none" baseline="0" dirty="0">
                          <a:solidFill>
                            <a:srgbClr val="141100"/>
                          </a:solidFill>
                          <a:latin typeface="Arial"/>
                          <a:ea typeface="Arial"/>
                          <a:cs typeface="Arial"/>
                          <a:sym typeface="Arial"/>
                        </a:rPr>
                        <a:t>Entitlement:</a:t>
                      </a:r>
                    </a:p>
                    <a:p>
                      <a:pPr marL="0" marR="0" lvl="0" indent="0" algn="l" rtl="0">
                        <a:lnSpc>
                          <a:spcPct val="100000"/>
                        </a:lnSpc>
                        <a:spcBef>
                          <a:spcPts val="0"/>
                        </a:spcBef>
                        <a:spcAft>
                          <a:spcPts val="0"/>
                        </a:spcAft>
                        <a:buClr>
                          <a:srgbClr val="141100"/>
                        </a:buClr>
                        <a:buSzPct val="25000"/>
                        <a:buFont typeface="Arial"/>
                        <a:buNone/>
                      </a:pPr>
                      <a:r>
                        <a:rPr lang="en-US" sz="1600" b="0" i="0" u="none" strike="noStrike" cap="none" baseline="0" dirty="0">
                          <a:solidFill>
                            <a:srgbClr val="141100"/>
                          </a:solidFill>
                          <a:latin typeface="Arial"/>
                          <a:ea typeface="Arial"/>
                          <a:cs typeface="Arial"/>
                          <a:sym typeface="Arial"/>
                        </a:rPr>
                        <a:t>$349,238.00</a:t>
                      </a:r>
                    </a:p>
                    <a:p>
                      <a:pPr marL="0" marR="0" lvl="0" indent="0" algn="l" rtl="0">
                        <a:lnSpc>
                          <a:spcPct val="100000"/>
                        </a:lnSpc>
                        <a:spcBef>
                          <a:spcPts val="0"/>
                        </a:spcBef>
                        <a:spcAft>
                          <a:spcPts val="0"/>
                        </a:spcAft>
                        <a:buClr>
                          <a:schemeClr val="dk1"/>
                        </a:buClr>
                        <a:buFont typeface="Calibri"/>
                        <a:buNone/>
                      </a:pPr>
                      <a:endParaRPr sz="1600" b="0" i="0" u="none" strike="noStrike" cap="none" baseline="0" dirty="0">
                        <a:solidFill>
                          <a:srgbClr val="141100"/>
                        </a:solidFill>
                        <a:latin typeface="Arial"/>
                        <a:ea typeface="Arial"/>
                        <a:cs typeface="Arial"/>
                        <a:sym typeface="Arial"/>
                      </a:endParaRPr>
                    </a:p>
                    <a:p>
                      <a:pPr marL="0" marR="0" lvl="0" indent="0" algn="l" rtl="0">
                        <a:lnSpc>
                          <a:spcPct val="100000"/>
                        </a:lnSpc>
                        <a:spcBef>
                          <a:spcPts val="0"/>
                        </a:spcBef>
                        <a:spcAft>
                          <a:spcPts val="0"/>
                        </a:spcAft>
                        <a:buClr>
                          <a:srgbClr val="141100"/>
                        </a:buClr>
                        <a:buSzPct val="25000"/>
                        <a:buFont typeface="Arial"/>
                        <a:buNone/>
                      </a:pPr>
                      <a:r>
                        <a:rPr lang="en-US" sz="1600" b="1" i="0" u="none" strike="noStrike" cap="none" baseline="0" dirty="0">
                          <a:solidFill>
                            <a:srgbClr val="141100"/>
                          </a:solidFill>
                          <a:latin typeface="Arial"/>
                          <a:ea typeface="Arial"/>
                          <a:cs typeface="Arial"/>
                          <a:sym typeface="Arial"/>
                        </a:rPr>
                        <a:t>City-Match</a:t>
                      </a:r>
                    </a:p>
                    <a:p>
                      <a:pPr marL="0" marR="0" lvl="0" indent="0" algn="l" rtl="0">
                        <a:lnSpc>
                          <a:spcPct val="100000"/>
                        </a:lnSpc>
                        <a:spcBef>
                          <a:spcPts val="0"/>
                        </a:spcBef>
                        <a:spcAft>
                          <a:spcPts val="0"/>
                        </a:spcAft>
                        <a:buClr>
                          <a:srgbClr val="141100"/>
                        </a:buClr>
                        <a:buSzPct val="25000"/>
                        <a:buFont typeface="Arial"/>
                        <a:buNone/>
                      </a:pPr>
                      <a:r>
                        <a:rPr lang="en-US" sz="1600" b="0" i="0" u="none" strike="noStrike" cap="none" baseline="0" dirty="0">
                          <a:solidFill>
                            <a:srgbClr val="141100"/>
                          </a:solidFill>
                          <a:latin typeface="Arial"/>
                          <a:ea typeface="Arial"/>
                          <a:cs typeface="Arial"/>
                          <a:sym typeface="Arial"/>
                        </a:rPr>
                        <a:t>$56,227.12</a:t>
                      </a:r>
                    </a:p>
                    <a:p>
                      <a:pPr marL="0" marR="0" lvl="0" indent="0" algn="l" rtl="0">
                        <a:lnSpc>
                          <a:spcPct val="100000"/>
                        </a:lnSpc>
                        <a:spcBef>
                          <a:spcPts val="0"/>
                        </a:spcBef>
                        <a:spcAft>
                          <a:spcPts val="0"/>
                        </a:spcAft>
                        <a:buClr>
                          <a:schemeClr val="dk1"/>
                        </a:buClr>
                        <a:buFont typeface="Calibri"/>
                        <a:buNone/>
                      </a:pPr>
                      <a:endParaRPr sz="1600" b="0" i="0" u="none" strike="noStrike" cap="none" baseline="0" dirty="0">
                        <a:solidFill>
                          <a:srgbClr val="141100"/>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Calibri"/>
                        <a:buNone/>
                      </a:pPr>
                      <a:endParaRPr sz="1600" b="0" i="0" u="none" strike="noStrike" cap="none" baseline="0" dirty="0">
                        <a:solidFill>
                          <a:srgbClr val="141100"/>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1600" b="0" i="0" u="none" strike="noStrike" cap="none" baseline="0" dirty="0">
                        <a:solidFill>
                          <a:srgbClr val="141100"/>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Arial"/>
                        <a:buNone/>
                      </a:pPr>
                      <a:endParaRPr sz="1600" b="0" i="0" u="none" strike="noStrike" cap="none" baseline="0" dirty="0">
                        <a:solidFill>
                          <a:srgbClr val="141100"/>
                        </a:solidFill>
                        <a:latin typeface="Arial"/>
                        <a:ea typeface="Arial"/>
                        <a:cs typeface="Arial"/>
                        <a:sym typeface="Arial"/>
                      </a:endParaRPr>
                    </a:p>
                  </a:txBody>
                  <a:tcPr marL="91450" marR="91450" marT="45725" marB="45725">
                    <a:lnL w="38100" cap="flat" cmpd="sng">
                      <a:solidFill>
                        <a:srgbClr val="141100"/>
                      </a:solidFill>
                      <a:prstDash val="solid"/>
                      <a:round/>
                      <a:headEnd type="none" w="med" len="med"/>
                      <a:tailEnd type="none" w="med" len="med"/>
                    </a:lnL>
                    <a:lnR w="38100" cap="flat" cmpd="sng">
                      <a:solidFill>
                        <a:srgbClr val="141100"/>
                      </a:solidFill>
                      <a:prstDash val="solid"/>
                      <a:round/>
                      <a:headEnd type="none" w="med" len="med"/>
                      <a:tailEnd type="none" w="med" len="med"/>
                    </a:lnR>
                    <a:lnT w="38100" cap="flat" cmpd="sng">
                      <a:solidFill>
                        <a:srgbClr val="141100"/>
                      </a:solidFill>
                      <a:prstDash val="solid"/>
                      <a:round/>
                      <a:headEnd type="none" w="med" len="med"/>
                      <a:tailEnd type="none" w="med" len="med"/>
                    </a:lnT>
                    <a:lnB w="38100" cap="flat" cmpd="sng">
                      <a:solidFill>
                        <a:srgbClr val="1411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141100"/>
                        </a:buClr>
                        <a:buSzPct val="25000"/>
                        <a:buFont typeface="Arial"/>
                        <a:buNone/>
                      </a:pPr>
                      <a:r>
                        <a:rPr lang="en-US" sz="1600" b="1" i="0" u="none" strike="noStrike" cap="none" baseline="0">
                          <a:solidFill>
                            <a:srgbClr val="141100"/>
                          </a:solidFill>
                          <a:latin typeface="Arial"/>
                          <a:ea typeface="Arial"/>
                          <a:cs typeface="Arial"/>
                          <a:sym typeface="Arial"/>
                        </a:rPr>
                        <a:t>Older HOME funds:</a:t>
                      </a:r>
                    </a:p>
                    <a:p>
                      <a:pPr marL="0" marR="0" lvl="0" indent="0" algn="l" rtl="0">
                        <a:lnSpc>
                          <a:spcPct val="100000"/>
                        </a:lnSpc>
                        <a:spcBef>
                          <a:spcPts val="0"/>
                        </a:spcBef>
                        <a:spcAft>
                          <a:spcPts val="0"/>
                        </a:spcAft>
                        <a:buClr>
                          <a:srgbClr val="141100"/>
                        </a:buClr>
                        <a:buSzPct val="25000"/>
                        <a:buFont typeface="Arial"/>
                        <a:buNone/>
                      </a:pPr>
                      <a:r>
                        <a:rPr lang="en-US" sz="1600" b="0" i="0" u="none" strike="noStrike" cap="none" baseline="0">
                          <a:solidFill>
                            <a:srgbClr val="141100"/>
                          </a:solidFill>
                          <a:latin typeface="Arial"/>
                          <a:ea typeface="Arial"/>
                          <a:cs typeface="Arial"/>
                          <a:sym typeface="Arial"/>
                        </a:rPr>
                        <a:t>$1,988,217.00</a:t>
                      </a:r>
                    </a:p>
                    <a:p>
                      <a:pPr marL="0" marR="0" lvl="0" indent="0" algn="l" rtl="0">
                        <a:lnSpc>
                          <a:spcPct val="100000"/>
                        </a:lnSpc>
                        <a:spcBef>
                          <a:spcPts val="0"/>
                        </a:spcBef>
                        <a:spcAft>
                          <a:spcPts val="0"/>
                        </a:spcAft>
                        <a:buClr>
                          <a:srgbClr val="141100"/>
                        </a:buClr>
                        <a:buSzPct val="25000"/>
                        <a:buFont typeface="Arial"/>
                        <a:buNone/>
                      </a:pPr>
                      <a:r>
                        <a:rPr lang="en-US" sz="1600" b="1" i="0" u="none" strike="noStrike" cap="none" baseline="0">
                          <a:solidFill>
                            <a:srgbClr val="141100"/>
                          </a:solidFill>
                          <a:latin typeface="Arial"/>
                          <a:ea typeface="Arial"/>
                          <a:cs typeface="Arial"/>
                          <a:sym typeface="Arial"/>
                        </a:rPr>
                        <a:t>Older CDBG funds</a:t>
                      </a:r>
                    </a:p>
                    <a:p>
                      <a:pPr marL="0" marR="0" lvl="0" indent="0" algn="l" rtl="0">
                        <a:lnSpc>
                          <a:spcPct val="100000"/>
                        </a:lnSpc>
                        <a:spcBef>
                          <a:spcPts val="0"/>
                        </a:spcBef>
                        <a:spcAft>
                          <a:spcPts val="0"/>
                        </a:spcAft>
                        <a:buClr>
                          <a:srgbClr val="141100"/>
                        </a:buClr>
                        <a:buSzPct val="25000"/>
                        <a:buFont typeface="Arial"/>
                        <a:buNone/>
                      </a:pPr>
                      <a:r>
                        <a:rPr lang="en-US" sz="1600" b="0" i="0" u="none" strike="noStrike" cap="none" baseline="0">
                          <a:solidFill>
                            <a:srgbClr val="141100"/>
                          </a:solidFill>
                          <a:latin typeface="Arial"/>
                          <a:ea typeface="Arial"/>
                          <a:cs typeface="Arial"/>
                          <a:sym typeface="Arial"/>
                        </a:rPr>
                        <a:t>$931,472.00</a:t>
                      </a:r>
                    </a:p>
                    <a:p>
                      <a:pPr marL="0" marR="0" lvl="0" indent="0" algn="l" rtl="0">
                        <a:lnSpc>
                          <a:spcPct val="100000"/>
                        </a:lnSpc>
                        <a:spcBef>
                          <a:spcPts val="0"/>
                        </a:spcBef>
                        <a:spcAft>
                          <a:spcPts val="0"/>
                        </a:spcAft>
                        <a:buClr>
                          <a:srgbClr val="141100"/>
                        </a:buClr>
                        <a:buSzPct val="25000"/>
                        <a:buFont typeface="Arial"/>
                        <a:buNone/>
                      </a:pPr>
                      <a:r>
                        <a:rPr lang="en-US" sz="1600" b="1" i="0" u="none" strike="noStrike" cap="none" baseline="0">
                          <a:solidFill>
                            <a:srgbClr val="141100"/>
                          </a:solidFill>
                          <a:latin typeface="Arial"/>
                          <a:ea typeface="Arial"/>
                          <a:cs typeface="Arial"/>
                          <a:sym typeface="Arial"/>
                        </a:rPr>
                        <a:t>WFHTF:</a:t>
                      </a:r>
                    </a:p>
                    <a:p>
                      <a:pPr marL="0" marR="0" lvl="0" indent="0" algn="l" rtl="0">
                        <a:lnSpc>
                          <a:spcPct val="100000"/>
                        </a:lnSpc>
                        <a:spcBef>
                          <a:spcPts val="0"/>
                        </a:spcBef>
                        <a:spcAft>
                          <a:spcPts val="0"/>
                        </a:spcAft>
                        <a:buClr>
                          <a:srgbClr val="141100"/>
                        </a:buClr>
                        <a:buSzPct val="25000"/>
                        <a:buFont typeface="Arial"/>
                        <a:buNone/>
                      </a:pPr>
                      <a:r>
                        <a:rPr lang="en-US" sz="1600" b="0" i="0" u="none" strike="noStrike" cap="none" baseline="0">
                          <a:solidFill>
                            <a:srgbClr val="141100"/>
                          </a:solidFill>
                          <a:latin typeface="Arial"/>
                          <a:ea typeface="Arial"/>
                          <a:cs typeface="Arial"/>
                          <a:sym typeface="Arial"/>
                        </a:rPr>
                        <a:t>$1,067.380.00</a:t>
                      </a:r>
                    </a:p>
                    <a:p>
                      <a:pPr marL="0" marR="0" lvl="0" indent="0" algn="l" rtl="0">
                        <a:lnSpc>
                          <a:spcPct val="100000"/>
                        </a:lnSpc>
                        <a:spcBef>
                          <a:spcPts val="0"/>
                        </a:spcBef>
                        <a:spcAft>
                          <a:spcPts val="0"/>
                        </a:spcAft>
                        <a:buClr>
                          <a:schemeClr val="dk1"/>
                        </a:buClr>
                        <a:buSzPct val="25000"/>
                        <a:buFont typeface="Arial"/>
                        <a:buNone/>
                      </a:pPr>
                      <a:r>
                        <a:rPr lang="en-US" sz="1600" b="1" i="0" u="none" strike="noStrike" cap="none" baseline="0">
                          <a:solidFill>
                            <a:schemeClr val="dk1"/>
                          </a:solidFill>
                          <a:latin typeface="Arial"/>
                          <a:ea typeface="Arial"/>
                          <a:cs typeface="Arial"/>
                          <a:sym typeface="Arial"/>
                        </a:rPr>
                        <a:t>City General Fund:</a:t>
                      </a:r>
                    </a:p>
                    <a:p>
                      <a:pPr marL="0" marR="0" lvl="0" indent="0" algn="l" rtl="0">
                        <a:lnSpc>
                          <a:spcPct val="100000"/>
                        </a:lnSpc>
                        <a:spcBef>
                          <a:spcPts val="0"/>
                        </a:spcBef>
                        <a:spcAft>
                          <a:spcPts val="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$5,276,280.00</a:t>
                      </a:r>
                    </a:p>
                    <a:p>
                      <a:pPr marL="0" marR="0" lvl="0" indent="0" algn="l" rtl="0">
                        <a:lnSpc>
                          <a:spcPct val="100000"/>
                        </a:lnSpc>
                        <a:spcBef>
                          <a:spcPts val="0"/>
                        </a:spcBef>
                        <a:spcAft>
                          <a:spcPts val="0"/>
                        </a:spcAft>
                        <a:buClr>
                          <a:srgbClr val="141100"/>
                        </a:buClr>
                        <a:buSzPct val="25000"/>
                        <a:buFont typeface="Arial"/>
                        <a:buNone/>
                      </a:pPr>
                      <a:r>
                        <a:rPr lang="en-US" sz="1600" b="1" i="0" u="none" strike="noStrike" cap="none" baseline="0">
                          <a:solidFill>
                            <a:srgbClr val="141100"/>
                          </a:solidFill>
                          <a:latin typeface="Arial"/>
                          <a:ea typeface="Arial"/>
                          <a:cs typeface="Arial"/>
                          <a:sym typeface="Arial"/>
                        </a:rPr>
                        <a:t>Continuum of Care</a:t>
                      </a:r>
                    </a:p>
                    <a:p>
                      <a:pPr marL="0" marR="0" lvl="0" indent="0" algn="l" rtl="0">
                        <a:lnSpc>
                          <a:spcPct val="100000"/>
                        </a:lnSpc>
                        <a:spcBef>
                          <a:spcPts val="0"/>
                        </a:spcBef>
                        <a:spcAft>
                          <a:spcPts val="0"/>
                        </a:spcAft>
                        <a:buClr>
                          <a:srgbClr val="141100"/>
                        </a:buClr>
                        <a:buSzPct val="25000"/>
                        <a:buFont typeface="Arial"/>
                        <a:buNone/>
                      </a:pPr>
                      <a:r>
                        <a:rPr lang="en-US" sz="1600" b="0" i="0" u="none" strike="noStrike" cap="none" baseline="0">
                          <a:solidFill>
                            <a:srgbClr val="141100"/>
                          </a:solidFill>
                          <a:latin typeface="Arial"/>
                          <a:ea typeface="Arial"/>
                          <a:cs typeface="Arial"/>
                          <a:sym typeface="Arial"/>
                        </a:rPr>
                        <a:t>$5.1 Million</a:t>
                      </a:r>
                    </a:p>
                    <a:p>
                      <a:pPr marL="0" marR="0" lvl="0" indent="0" algn="l" rtl="0">
                        <a:lnSpc>
                          <a:spcPct val="100000"/>
                        </a:lnSpc>
                        <a:spcBef>
                          <a:spcPts val="0"/>
                        </a:spcBef>
                        <a:spcAft>
                          <a:spcPts val="0"/>
                        </a:spcAft>
                        <a:buClr>
                          <a:schemeClr val="dk1"/>
                        </a:buClr>
                        <a:buFont typeface="Calibri"/>
                        <a:buNone/>
                      </a:pPr>
                      <a:endParaRPr sz="1600" b="0" i="0" u="none" strike="noStrike" cap="none" baseline="0">
                        <a:solidFill>
                          <a:srgbClr val="141100"/>
                        </a:solidFill>
                        <a:latin typeface="Arial"/>
                        <a:ea typeface="Arial"/>
                        <a:cs typeface="Arial"/>
                        <a:sym typeface="Arial"/>
                      </a:endParaRPr>
                    </a:p>
                  </a:txBody>
                  <a:tcPr marL="91450" marR="91450" marT="45725" marB="45725">
                    <a:lnL w="38100" cap="flat" cmpd="sng">
                      <a:solidFill>
                        <a:srgbClr val="141100"/>
                      </a:solidFill>
                      <a:prstDash val="solid"/>
                      <a:round/>
                      <a:headEnd type="none" w="med" len="med"/>
                      <a:tailEnd type="none" w="med" len="med"/>
                    </a:lnL>
                    <a:lnR w="38100" cap="flat" cmpd="sng">
                      <a:solidFill>
                        <a:srgbClr val="141100"/>
                      </a:solidFill>
                      <a:prstDash val="solid"/>
                      <a:round/>
                      <a:headEnd type="none" w="med" len="med"/>
                      <a:tailEnd type="none" w="med" len="med"/>
                    </a:lnR>
                    <a:lnT w="38100" cap="flat" cmpd="sng">
                      <a:solidFill>
                        <a:srgbClr val="141100"/>
                      </a:solidFill>
                      <a:prstDash val="solid"/>
                      <a:round/>
                      <a:headEnd type="none" w="med" len="med"/>
                      <a:tailEnd type="none" w="med" len="med"/>
                    </a:lnT>
                    <a:lnB w="38100" cap="flat" cmpd="sng">
                      <a:solidFill>
                        <a:srgbClr val="141100"/>
                      </a:solidFill>
                      <a:prstDash val="solid"/>
                      <a:round/>
                      <a:headEnd type="none" w="med" len="med"/>
                      <a:tailEnd type="none" w="med" len="med"/>
                    </a:lnB>
                  </a:tcPr>
                </a:tc>
              </a:tr>
            </a:tbl>
          </a:graphicData>
        </a:graphic>
      </p:graphicFrame>
      <p:sp>
        <p:nvSpPr>
          <p:cNvPr id="145" name="Shape 145"/>
          <p:cNvSpPr txBox="1"/>
          <p:nvPr/>
        </p:nvSpPr>
        <p:spPr>
          <a:xfrm>
            <a:off x="571500" y="2061563"/>
            <a:ext cx="5524500"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1" i="0" u="none" strike="noStrike" cap="none" baseline="0">
                <a:solidFill>
                  <a:srgbClr val="141100"/>
                </a:solidFill>
                <a:latin typeface="Arial"/>
                <a:ea typeface="Arial"/>
                <a:cs typeface="Arial"/>
                <a:sym typeface="Arial"/>
              </a:rPr>
              <a:t>Anticipated CY 2016 Funds</a:t>
            </a:r>
          </a:p>
        </p:txBody>
      </p:sp>
      <p:pic>
        <p:nvPicPr>
          <p:cNvPr id="146" name="Shape 146"/>
          <p:cNvPicPr preferRelativeResize="0"/>
          <p:nvPr/>
        </p:nvPicPr>
        <p:blipFill rotWithShape="1">
          <a:blip r:embed="rId3">
            <a:alphaModFix/>
          </a:blip>
          <a:srcRect/>
          <a:stretch/>
        </p:blipFill>
        <p:spPr>
          <a:xfrm>
            <a:off x="1524000" y="331787"/>
            <a:ext cx="914400" cy="914400"/>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p:nvPr/>
        </p:nvSpPr>
        <p:spPr>
          <a:xfrm>
            <a:off x="609600" y="685800"/>
            <a:ext cx="7543800"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0" i="0" u="none" strike="noStrike" cap="none" baseline="0">
                <a:solidFill>
                  <a:schemeClr val="dk1"/>
                </a:solidFill>
                <a:latin typeface="Arial"/>
                <a:ea typeface="Arial"/>
                <a:cs typeface="Arial"/>
                <a:sym typeface="Arial"/>
              </a:rPr>
              <a:t>Housing:  Overall Strategies</a:t>
            </a:r>
          </a:p>
        </p:txBody>
      </p:sp>
      <p:pic>
        <p:nvPicPr>
          <p:cNvPr id="153" name="Shape 153"/>
          <p:cNvPicPr preferRelativeResize="0"/>
          <p:nvPr/>
        </p:nvPicPr>
        <p:blipFill rotWithShape="1">
          <a:blip r:embed="rId3">
            <a:alphaModFix/>
          </a:blip>
          <a:srcRect/>
          <a:stretch/>
        </p:blipFill>
        <p:spPr>
          <a:xfrm>
            <a:off x="7696200" y="433387"/>
            <a:ext cx="914400" cy="914400"/>
          </a:xfrm>
          <a:prstGeom prst="rect">
            <a:avLst/>
          </a:prstGeom>
          <a:noFill/>
          <a:ln>
            <a:noFill/>
          </a:ln>
        </p:spPr>
      </p:pic>
      <p:sp>
        <p:nvSpPr>
          <p:cNvPr id="154" name="Shape 154"/>
          <p:cNvSpPr txBox="1"/>
          <p:nvPr/>
        </p:nvSpPr>
        <p:spPr>
          <a:xfrm>
            <a:off x="972670" y="1505633"/>
            <a:ext cx="70104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Arial"/>
                <a:ea typeface="Arial"/>
                <a:cs typeface="Arial"/>
                <a:sym typeface="Arial"/>
              </a:rPr>
              <a:t>Increase the supply of multi-family housing opportunities for target cost-burdened low income populations “at-risk” for homeless.</a:t>
            </a:r>
          </a:p>
        </p:txBody>
      </p:sp>
      <p:sp>
        <p:nvSpPr>
          <p:cNvPr id="155" name="Shape 155"/>
          <p:cNvSpPr txBox="1"/>
          <p:nvPr/>
        </p:nvSpPr>
        <p:spPr>
          <a:xfrm>
            <a:off x="986117" y="2209800"/>
            <a:ext cx="7091081"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Arial"/>
                <a:ea typeface="Arial"/>
                <a:cs typeface="Arial"/>
                <a:sym typeface="Arial"/>
              </a:rPr>
              <a:t>Design and Implement Multi-family, New Construction and Rental Acquisition/Rehabilitation activities as a means to revitalize priority neighborhoods.</a:t>
            </a:r>
            <a:br>
              <a:rPr lang="en-US" sz="1800" b="0" i="0" u="none" strike="noStrike" cap="none" baseline="0">
                <a:solidFill>
                  <a:schemeClr val="dk1"/>
                </a:solidFill>
                <a:latin typeface="Arial"/>
                <a:ea typeface="Arial"/>
                <a:cs typeface="Arial"/>
                <a:sym typeface="Arial"/>
              </a:rPr>
            </a:br>
            <a:endParaRPr lang="en-US" sz="1800" b="0" i="0" u="none" strike="noStrike" cap="none" baseline="0">
              <a:solidFill>
                <a:schemeClr val="dk1"/>
              </a:solidFill>
              <a:latin typeface="Arial"/>
              <a:ea typeface="Arial"/>
              <a:cs typeface="Arial"/>
              <a:sym typeface="Arial"/>
            </a:endParaRPr>
          </a:p>
        </p:txBody>
      </p:sp>
      <p:sp>
        <p:nvSpPr>
          <p:cNvPr id="156" name="Shape 156"/>
          <p:cNvSpPr txBox="1"/>
          <p:nvPr/>
        </p:nvSpPr>
        <p:spPr>
          <a:xfrm>
            <a:off x="986117" y="3505200"/>
            <a:ext cx="70104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Arial"/>
                <a:ea typeface="Arial"/>
                <a:cs typeface="Arial"/>
                <a:sym typeface="Arial"/>
              </a:rPr>
              <a:t>Increase sustainable single-family housing opportunities for low income, cost-burdened target populations “at-risk” for becoming homeless.</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Shape 162"/>
          <p:cNvSpPr txBox="1"/>
          <p:nvPr/>
        </p:nvSpPr>
        <p:spPr>
          <a:xfrm>
            <a:off x="2133600" y="366712"/>
            <a:ext cx="6324600" cy="263149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6600" b="0" i="0" u="none" strike="noStrike" cap="none" baseline="0">
                <a:solidFill>
                  <a:srgbClr val="003300"/>
                </a:solidFill>
                <a:latin typeface="Arial"/>
                <a:ea typeface="Arial"/>
                <a:cs typeface="Arial"/>
                <a:sym typeface="Arial"/>
              </a:rPr>
              <a:t>2016 </a:t>
            </a:r>
          </a:p>
          <a:p>
            <a:pPr marL="0" marR="0" lvl="0" indent="0" algn="ctr" rtl="0">
              <a:spcBef>
                <a:spcPts val="3300"/>
              </a:spcBef>
              <a:buSzPct val="25000"/>
              <a:buNone/>
            </a:pPr>
            <a:r>
              <a:rPr lang="en-US" sz="6600" b="0" i="0" u="none" strike="noStrike" cap="none" baseline="0">
                <a:solidFill>
                  <a:srgbClr val="003300"/>
                </a:solidFill>
                <a:latin typeface="Arial"/>
                <a:ea typeface="Arial"/>
                <a:cs typeface="Arial"/>
                <a:sym typeface="Arial"/>
              </a:rPr>
              <a:t>Planned </a:t>
            </a:r>
          </a:p>
        </p:txBody>
      </p:sp>
      <p:sp>
        <p:nvSpPr>
          <p:cNvPr id="163" name="Shape 163"/>
          <p:cNvSpPr txBox="1"/>
          <p:nvPr/>
        </p:nvSpPr>
        <p:spPr>
          <a:xfrm>
            <a:off x="1219200" y="5226533"/>
            <a:ext cx="6858000" cy="110799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600" b="0" i="0" u="none" strike="noStrike" cap="none" baseline="0">
                <a:solidFill>
                  <a:srgbClr val="003300"/>
                </a:solidFill>
                <a:latin typeface="Arial"/>
                <a:ea typeface="Arial"/>
                <a:cs typeface="Arial"/>
                <a:sym typeface="Arial"/>
              </a:rPr>
              <a:t>Housing Projects</a:t>
            </a:r>
          </a:p>
        </p:txBody>
      </p:sp>
      <p:pic>
        <p:nvPicPr>
          <p:cNvPr id="164" name="Shape 164"/>
          <p:cNvPicPr preferRelativeResize="0"/>
          <p:nvPr/>
        </p:nvPicPr>
        <p:blipFill rotWithShape="1">
          <a:blip r:embed="rId3">
            <a:alphaModFix/>
          </a:blip>
          <a:srcRect/>
          <a:stretch/>
        </p:blipFill>
        <p:spPr>
          <a:xfrm>
            <a:off x="457200" y="533400"/>
            <a:ext cx="914400" cy="914400"/>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p:nvPr/>
        </p:nvPicPr>
        <p:blipFill rotWithShape="1">
          <a:blip r:embed="rId3">
            <a:alphaModFix/>
          </a:blip>
          <a:srcRect/>
          <a:stretch/>
        </p:blipFill>
        <p:spPr>
          <a:xfrm>
            <a:off x="533400" y="685800"/>
            <a:ext cx="4670425" cy="1457324"/>
          </a:xfrm>
          <a:prstGeom prst="rect">
            <a:avLst/>
          </a:prstGeom>
          <a:noFill/>
          <a:ln>
            <a:noFill/>
          </a:ln>
        </p:spPr>
      </p:pic>
      <p:graphicFrame>
        <p:nvGraphicFramePr>
          <p:cNvPr id="170" name="Shape 170"/>
          <p:cNvGraphicFramePr/>
          <p:nvPr/>
        </p:nvGraphicFramePr>
        <p:xfrm>
          <a:off x="914400" y="1981200"/>
          <a:ext cx="7315200" cy="4648240"/>
        </p:xfrm>
        <a:graphic>
          <a:graphicData uri="http://schemas.openxmlformats.org/drawingml/2006/table">
            <a:tbl>
              <a:tblPr firstRow="1" bandRow="1">
                <a:noFill/>
                <a:tableStyleId>{6FF81635-BF3C-4BE4-B2E4-B1F497B45090}</a:tableStyleId>
              </a:tblPr>
              <a:tblGrid>
                <a:gridCol w="1524000"/>
                <a:gridCol w="2133600"/>
                <a:gridCol w="1981200"/>
                <a:gridCol w="1676400"/>
              </a:tblGrid>
              <a:tr h="370850">
                <a:tc>
                  <a:txBody>
                    <a:bodyPr/>
                    <a:lstStyle/>
                    <a:p>
                      <a:pPr marL="0" marR="0" lvl="0" indent="0" algn="l" rtl="0">
                        <a:spcBef>
                          <a:spcPts val="0"/>
                        </a:spcBef>
                        <a:buSzPct val="25000"/>
                        <a:buNone/>
                      </a:pPr>
                      <a:r>
                        <a:rPr lang="en-US" sz="1600" u="none" strike="noStrike" cap="none" baseline="0">
                          <a:solidFill>
                            <a:schemeClr val="dk1"/>
                          </a:solidFill>
                          <a:latin typeface="Arial"/>
                          <a:ea typeface="Arial"/>
                          <a:cs typeface="Arial"/>
                          <a:sym typeface="Arial"/>
                        </a:rPr>
                        <a:t>Project Name</a:t>
                      </a:r>
                    </a:p>
                  </a:txBody>
                  <a:tcPr marL="91450" marR="91450" marT="45725" marB="45725"/>
                </a:tc>
                <a:tc>
                  <a:txBody>
                    <a:bodyPr/>
                    <a:lstStyle/>
                    <a:p>
                      <a:pPr marL="0" marR="0" lvl="0" indent="0" algn="l" rtl="0">
                        <a:spcBef>
                          <a:spcPts val="0"/>
                        </a:spcBef>
                        <a:buSzPct val="25000"/>
                        <a:buNone/>
                      </a:pPr>
                      <a:r>
                        <a:rPr lang="en-US" sz="1600" u="none" strike="noStrike" cap="none" baseline="0">
                          <a:solidFill>
                            <a:schemeClr val="dk1"/>
                          </a:solidFill>
                          <a:latin typeface="Arial"/>
                          <a:ea typeface="Arial"/>
                          <a:cs typeface="Arial"/>
                          <a:sym typeface="Arial"/>
                        </a:rPr>
                        <a:t>Target Population/Area</a:t>
                      </a:r>
                    </a:p>
                  </a:txBody>
                  <a:tcPr marL="91450" marR="91450" marT="45725" marB="45725"/>
                </a:tc>
                <a:tc>
                  <a:txBody>
                    <a:bodyPr/>
                    <a:lstStyle/>
                    <a:p>
                      <a:pPr marL="0" marR="0" lvl="0" indent="0" algn="l" rtl="0">
                        <a:spcBef>
                          <a:spcPts val="0"/>
                        </a:spcBef>
                        <a:buSzPct val="25000"/>
                        <a:buNone/>
                      </a:pPr>
                      <a:r>
                        <a:rPr lang="en-US" sz="1600" u="none" strike="noStrike" cap="none" baseline="0">
                          <a:solidFill>
                            <a:schemeClr val="dk1"/>
                          </a:solidFill>
                          <a:latin typeface="Arial"/>
                          <a:ea typeface="Arial"/>
                          <a:cs typeface="Arial"/>
                          <a:sym typeface="Arial"/>
                        </a:rPr>
                        <a:t>Goal</a:t>
                      </a:r>
                    </a:p>
                  </a:txBody>
                  <a:tcPr marL="91450" marR="91450" marT="45725" marB="45725"/>
                </a:tc>
                <a:tc>
                  <a:txBody>
                    <a:bodyPr/>
                    <a:lstStyle/>
                    <a:p>
                      <a:pPr marL="0" marR="0" lvl="0" indent="0" algn="l" rtl="0">
                        <a:spcBef>
                          <a:spcPts val="0"/>
                        </a:spcBef>
                        <a:buSzPct val="25000"/>
                        <a:buNone/>
                      </a:pPr>
                      <a:r>
                        <a:rPr lang="en-US" sz="1600" u="none" strike="noStrike" cap="none" baseline="0">
                          <a:solidFill>
                            <a:schemeClr val="dk1"/>
                          </a:solidFill>
                          <a:latin typeface="Arial"/>
                          <a:ea typeface="Arial"/>
                          <a:cs typeface="Arial"/>
                          <a:sym typeface="Arial"/>
                        </a:rPr>
                        <a:t>HOME Funds</a:t>
                      </a:r>
                    </a:p>
                  </a:txBody>
                  <a:tcPr marL="91450" marR="91450" marT="45725" marB="45725"/>
                </a:tc>
              </a:tr>
              <a:tr h="370850">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TBRA </a:t>
                      </a:r>
                    </a:p>
                    <a:p>
                      <a:pPr marL="0" marR="0" lvl="0" indent="0" algn="l" rtl="0">
                        <a:spcBef>
                          <a:spcPts val="0"/>
                        </a:spcBef>
                        <a:buSzPct val="25000"/>
                        <a:buNone/>
                      </a:pPr>
                      <a:r>
                        <a:rPr lang="en-US" sz="1400" u="none" strike="noStrike" cap="none" baseline="0">
                          <a:latin typeface="Arial"/>
                          <a:ea typeface="Arial"/>
                          <a:cs typeface="Arial"/>
                          <a:sym typeface="Arial"/>
                        </a:rPr>
                        <a:t>(SHC-NM)</a:t>
                      </a:r>
                    </a:p>
                    <a:p>
                      <a:pPr marL="0" marR="0" lvl="0" indent="0" algn="l" rtl="0">
                        <a:spcBef>
                          <a:spcPts val="0"/>
                        </a:spcBef>
                        <a:buSzPct val="25000"/>
                        <a:buNone/>
                      </a:pPr>
                      <a:r>
                        <a:rPr lang="en-US" sz="1400" u="none" strike="noStrike" cap="none" baseline="0">
                          <a:latin typeface="Arial"/>
                          <a:ea typeface="Arial"/>
                          <a:cs typeface="Arial"/>
                          <a:sym typeface="Arial"/>
                        </a:rPr>
                        <a:t>(St. Martin’s)</a:t>
                      </a:r>
                    </a:p>
                    <a:p>
                      <a:pPr marL="0" marR="0" lvl="0" indent="0" algn="l" rtl="0">
                        <a:spcBef>
                          <a:spcPts val="0"/>
                        </a:spcBef>
                        <a:buSzPct val="25000"/>
                        <a:buNone/>
                      </a:pPr>
                      <a:r>
                        <a:rPr lang="en-US" sz="1400" u="none" strike="noStrike" cap="none" baseline="0">
                          <a:latin typeface="Arial"/>
                          <a:ea typeface="Arial"/>
                          <a:cs typeface="Arial"/>
                          <a:sym typeface="Arial"/>
                        </a:rPr>
                        <a:t>(AHA)</a:t>
                      </a:r>
                    </a:p>
                  </a:txBody>
                  <a:tcPr marL="91450" marR="91450" marT="45725" marB="45725"/>
                </a:tc>
                <a:tc>
                  <a:txBody>
                    <a:bodyPr/>
                    <a:lstStyle/>
                    <a:p>
                      <a:pPr marL="0" marR="0" lvl="0" indent="0" algn="l" rtl="0">
                        <a:spcBef>
                          <a:spcPts val="0"/>
                        </a:spcBef>
                        <a:buNone/>
                      </a:pPr>
                      <a:endParaRPr sz="1400" u="none" strike="noStrike" cap="none" baseline="0">
                        <a:latin typeface="Arial"/>
                        <a:ea typeface="Arial"/>
                        <a:cs typeface="Arial"/>
                        <a:sym typeface="Arial"/>
                      </a:endParaRPr>
                    </a:p>
                    <a:p>
                      <a:pPr marL="0" marR="0" lvl="0" indent="0" algn="l" rtl="0">
                        <a:spcBef>
                          <a:spcPts val="0"/>
                        </a:spcBef>
                        <a:buSzPct val="25000"/>
                        <a:buNone/>
                      </a:pPr>
                      <a:r>
                        <a:rPr lang="en-US" sz="1400" u="none" strike="noStrike" cap="none" baseline="0">
                          <a:latin typeface="Arial"/>
                          <a:ea typeface="Arial"/>
                          <a:cs typeface="Arial"/>
                          <a:sym typeface="Arial"/>
                        </a:rPr>
                        <a:t>ABQ Heading Home (30) </a:t>
                      </a:r>
                    </a:p>
                    <a:p>
                      <a:pPr marL="0" marR="0" lvl="0" indent="0" algn="l" rtl="0">
                        <a:spcBef>
                          <a:spcPts val="0"/>
                        </a:spcBef>
                        <a:buSzPct val="25000"/>
                        <a:buNone/>
                      </a:pPr>
                      <a:r>
                        <a:rPr lang="en-US" sz="1400" u="none" strike="noStrike" cap="none" baseline="0">
                          <a:latin typeface="Arial"/>
                          <a:ea typeface="Arial"/>
                          <a:cs typeface="Arial"/>
                          <a:sym typeface="Arial"/>
                        </a:rPr>
                        <a:t>Single Men, Families (20)</a:t>
                      </a:r>
                    </a:p>
                    <a:p>
                      <a:pPr marL="0" marR="0" lvl="0" indent="0" algn="l" rtl="0">
                        <a:spcBef>
                          <a:spcPts val="0"/>
                        </a:spcBef>
                        <a:buSzPct val="25000"/>
                        <a:buNone/>
                      </a:pPr>
                      <a:r>
                        <a:rPr lang="en-US" sz="1400" u="none" strike="noStrike" cap="none" baseline="0">
                          <a:latin typeface="Arial"/>
                          <a:ea typeface="Arial"/>
                          <a:cs typeface="Arial"/>
                          <a:sym typeface="Arial"/>
                        </a:rPr>
                        <a:t>Families (30)</a:t>
                      </a:r>
                    </a:p>
                    <a:p>
                      <a:pPr marL="0" marR="0" lvl="0" indent="0" algn="l" rtl="0">
                        <a:spcBef>
                          <a:spcPts val="0"/>
                        </a:spcBef>
                        <a:buSzPct val="25000"/>
                        <a:buNone/>
                      </a:pPr>
                      <a:r>
                        <a:rPr lang="en-US" sz="1100" u="none" strike="noStrike" cap="none" baseline="0">
                          <a:latin typeface="Arial"/>
                          <a:ea typeface="Arial"/>
                          <a:cs typeface="Arial"/>
                          <a:sym typeface="Arial"/>
                        </a:rPr>
                        <a:t>(City-wide)</a:t>
                      </a:r>
                    </a:p>
                  </a:txBody>
                  <a:tcPr marL="91450" marR="91450" marT="45725" marB="45725"/>
                </a:tc>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Tenant Based Rental Assistance</a:t>
                      </a:r>
                    </a:p>
                  </a:txBody>
                  <a:tcPr marL="91450" marR="91450" marT="45725" marB="45725"/>
                </a:tc>
                <a:tc>
                  <a:txBody>
                    <a:bodyPr/>
                    <a:lstStyle/>
                    <a:p>
                      <a:pPr marL="0" marR="0" lvl="0" indent="0" algn="l" rtl="0">
                        <a:spcBef>
                          <a:spcPts val="0"/>
                        </a:spcBef>
                        <a:buNone/>
                      </a:pPr>
                      <a:endParaRPr sz="1400" u="none" strike="noStrike" cap="none" baseline="0">
                        <a:latin typeface="Arial"/>
                        <a:ea typeface="Arial"/>
                        <a:cs typeface="Arial"/>
                        <a:sym typeface="Arial"/>
                      </a:endParaRPr>
                    </a:p>
                    <a:p>
                      <a:pPr marL="0" marR="0" lvl="0" indent="0" algn="l" rtl="0">
                        <a:spcBef>
                          <a:spcPts val="0"/>
                        </a:spcBef>
                        <a:buSzPct val="25000"/>
                        <a:buNone/>
                      </a:pPr>
                      <a:r>
                        <a:rPr lang="en-US" sz="1400" u="none" strike="noStrike" cap="none" baseline="0">
                          <a:latin typeface="Arial"/>
                          <a:ea typeface="Arial"/>
                          <a:cs typeface="Arial"/>
                          <a:sym typeface="Arial"/>
                        </a:rPr>
                        <a:t>$250,700.00 </a:t>
                      </a:r>
                    </a:p>
                    <a:p>
                      <a:pPr marL="0" marR="0" lvl="0" indent="0" algn="l" rtl="0">
                        <a:spcBef>
                          <a:spcPts val="0"/>
                        </a:spcBef>
                        <a:buSzPct val="25000"/>
                        <a:buNone/>
                      </a:pPr>
                      <a:r>
                        <a:rPr lang="en-US" sz="1400" u="none" strike="noStrike" cap="none" baseline="0">
                          <a:latin typeface="Arial"/>
                          <a:ea typeface="Arial"/>
                          <a:cs typeface="Arial"/>
                          <a:sym typeface="Arial"/>
                        </a:rPr>
                        <a:t>$190,800.00</a:t>
                      </a:r>
                    </a:p>
                    <a:p>
                      <a:pPr marL="0" marR="0" lvl="0" indent="0" algn="l" rtl="0">
                        <a:spcBef>
                          <a:spcPts val="0"/>
                        </a:spcBef>
                        <a:buSzPct val="25000"/>
                        <a:buNone/>
                      </a:pPr>
                      <a:r>
                        <a:rPr lang="en-US" sz="1400" u="none" strike="noStrike" cap="none" baseline="0">
                          <a:latin typeface="Arial"/>
                          <a:ea typeface="Arial"/>
                          <a:cs typeface="Arial"/>
                          <a:sym typeface="Arial"/>
                        </a:rPr>
                        <a:t>$250,700.00</a:t>
                      </a:r>
                    </a:p>
                  </a:txBody>
                  <a:tcPr marL="91450" marR="91450" marT="45725" marB="45725"/>
                </a:tc>
              </a:tr>
              <a:tr h="370850">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Rental Acquisition/Rehabilitation</a:t>
                      </a:r>
                    </a:p>
                  </a:txBody>
                  <a:tcPr marL="91450" marR="91450" marT="45725" marB="45725"/>
                </a:tc>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TBD</a:t>
                      </a:r>
                    </a:p>
                    <a:p>
                      <a:pPr marL="0" marR="0" lvl="0" indent="0" algn="l" rtl="0">
                        <a:lnSpc>
                          <a:spcPct val="100000"/>
                        </a:lnSpc>
                        <a:spcBef>
                          <a:spcPts val="0"/>
                        </a:spcBef>
                        <a:spcAft>
                          <a:spcPts val="0"/>
                        </a:spcAft>
                        <a:buClr>
                          <a:schemeClr val="dk1"/>
                        </a:buClr>
                        <a:buSzPct val="25000"/>
                        <a:buFont typeface="Arial"/>
                        <a:buNone/>
                      </a:pPr>
                      <a:r>
                        <a:rPr lang="en-US" sz="1400" u="none" strike="noStrike" cap="none" baseline="0">
                          <a:latin typeface="Arial"/>
                          <a:ea typeface="Arial"/>
                          <a:cs typeface="Arial"/>
                          <a:sym typeface="Arial"/>
                        </a:rPr>
                        <a:t>(City will accept proposals from approved AHDO’s or CHDO’s)</a:t>
                      </a:r>
                    </a:p>
                    <a:p>
                      <a:pPr marL="0" marR="0" lvl="0" indent="0" algn="l" rtl="0">
                        <a:spcBef>
                          <a:spcPts val="0"/>
                        </a:spcBef>
                        <a:buNone/>
                      </a:pPr>
                      <a:endParaRPr sz="1400" u="none" strike="noStrike" cap="none" baseline="0">
                        <a:latin typeface="Arial"/>
                        <a:ea typeface="Arial"/>
                        <a:cs typeface="Arial"/>
                        <a:sym typeface="Arial"/>
                      </a:endParaRPr>
                    </a:p>
                  </a:txBody>
                  <a:tcPr marL="91450" marR="91450" marT="45725" marB="45725"/>
                </a:tc>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Increase Affordable Housing</a:t>
                      </a:r>
                    </a:p>
                  </a:txBody>
                  <a:tcPr marL="91450" marR="91450" marT="45725" marB="45725"/>
                </a:tc>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$644,176.00</a:t>
                      </a: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400" u="none" strike="noStrike" cap="none" baseline="0">
                          <a:latin typeface="Arial"/>
                          <a:ea typeface="Arial"/>
                          <a:cs typeface="Arial"/>
                          <a:sym typeface="Arial"/>
                        </a:rPr>
                        <a:t>Affordable Housing Development </a:t>
                      </a:r>
                    </a:p>
                    <a:p>
                      <a:pPr marL="0" marR="0" lvl="0" indent="0" algn="l" rtl="0">
                        <a:spcBef>
                          <a:spcPts val="0"/>
                        </a:spcBef>
                        <a:buNone/>
                      </a:pPr>
                      <a:endParaRPr sz="1400" u="none" strike="noStrike" cap="none" baseline="0">
                        <a:latin typeface="Arial"/>
                        <a:ea typeface="Arial"/>
                        <a:cs typeface="Arial"/>
                        <a:sym typeface="Arial"/>
                      </a:endParaRPr>
                    </a:p>
                  </a:txBody>
                  <a:tcPr marL="91450" marR="91450" marT="45725" marB="45725"/>
                </a:tc>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TBD</a:t>
                      </a:r>
                    </a:p>
                    <a:p>
                      <a:pPr marL="0" marR="0" lvl="0" indent="0" algn="l" rtl="0">
                        <a:spcBef>
                          <a:spcPts val="0"/>
                        </a:spcBef>
                        <a:buSzPct val="25000"/>
                        <a:buNone/>
                      </a:pPr>
                      <a:r>
                        <a:rPr lang="en-US" sz="1400" u="none" strike="noStrike" cap="none" baseline="0">
                          <a:latin typeface="Arial"/>
                          <a:ea typeface="Arial"/>
                          <a:cs typeface="Arial"/>
                          <a:sym typeface="Arial"/>
                        </a:rPr>
                        <a:t>(City will accept proposals from approved AHDO’s or CHDO’s)</a:t>
                      </a:r>
                    </a:p>
                  </a:txBody>
                  <a:tcPr marL="91450" marR="91450" marT="45725" marB="45725"/>
                </a:tc>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Increase Affordable Housing</a:t>
                      </a:r>
                    </a:p>
                  </a:txBody>
                  <a:tcPr marL="91450" marR="91450" marT="45725" marB="45725"/>
                </a:tc>
                <a:tc>
                  <a:txBody>
                    <a:bodyPr/>
                    <a:lstStyle/>
                    <a:p>
                      <a:pPr marL="0" marR="0" lvl="0" indent="0" algn="l" rtl="0">
                        <a:spcBef>
                          <a:spcPts val="0"/>
                        </a:spcBef>
                        <a:buSzPct val="25000"/>
                        <a:buNone/>
                      </a:pPr>
                      <a:r>
                        <a:rPr lang="en-US" sz="1400" u="none" strike="noStrike" cap="none" baseline="0">
                          <a:latin typeface="Arial"/>
                          <a:ea typeface="Arial"/>
                          <a:cs typeface="Arial"/>
                          <a:sym typeface="Arial"/>
                        </a:rPr>
                        <a:t>$715,015.00</a:t>
                      </a:r>
                    </a:p>
                  </a:txBody>
                  <a:tcPr marL="91450" marR="91450" marT="45725" marB="45725"/>
                </a:tc>
              </a:tr>
            </a:tbl>
          </a:graphicData>
        </a:graphic>
      </p:graphicFrame>
    </p:spTree>
  </p:cSld>
  <p:clrMapOvr>
    <a:masterClrMapping/>
  </p:clrMapOvr>
  <p:transition spd="slow">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2330</Words>
  <Application>Microsoft Office PowerPoint</Application>
  <PresentationFormat>On-screen Show (4:3)</PresentationFormat>
  <Paragraphs>455</Paragraphs>
  <Slides>27</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Noto Symbol</vt:lpstr>
      <vt:lpstr>Domine</vt:lpstr>
      <vt:lpstr>Calibri</vt:lpstr>
      <vt:lpstr>Cantata One</vt:lpstr>
      <vt:lpstr>Office Theme</vt:lpstr>
      <vt:lpstr>1_Office Theme</vt:lpstr>
      <vt:lpstr>City of Albuquerque</vt:lpstr>
      <vt:lpstr>City of Albuquerque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Single Family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Albuquerque</dc:title>
  <dc:creator>Dunning, Karen L.</dc:creator>
  <cp:lastModifiedBy>Montoya, Monica</cp:lastModifiedBy>
  <cp:revision>14</cp:revision>
  <cp:lastPrinted>2015-09-28T16:49:51Z</cp:lastPrinted>
  <dcterms:modified xsi:type="dcterms:W3CDTF">2015-09-28T23:13:01Z</dcterms:modified>
</cp:coreProperties>
</file>