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7" r:id="rId2"/>
    <p:sldId id="258" r:id="rId3"/>
    <p:sldId id="259" r:id="rId4"/>
    <p:sldId id="260"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63" r:id="rId21"/>
    <p:sldId id="285" r:id="rId22"/>
    <p:sldId id="280" r:id="rId23"/>
    <p:sldId id="286"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A7317"/>
    <a:srgbClr val="A7DBFF"/>
    <a:srgbClr val="B9E1FF"/>
    <a:srgbClr val="80BC03"/>
    <a:srgbClr val="E5FEB4"/>
    <a:srgbClr val="5571B6"/>
    <a:srgbClr val="48609B"/>
    <a:srgbClr val="5D52A3"/>
    <a:srgbClr val="57C1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7" autoAdjust="0"/>
    <p:restoredTop sz="92943" autoAdjust="0"/>
  </p:normalViewPr>
  <p:slideViewPr>
    <p:cSldViewPr snapToGrid="0">
      <p:cViewPr varScale="1">
        <p:scale>
          <a:sx n="91" d="100"/>
          <a:sy n="91" d="100"/>
        </p:scale>
        <p:origin x="75" y="44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cap="all"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F5A-43B7-BB2A-E0FFCD3F808D}"/>
            </c:ext>
          </c:extLst>
        </c:ser>
        <c:ser>
          <c:idx val="1"/>
          <c:order val="1"/>
          <c:tx>
            <c:strRef>
              <c:f>Sheet1!$C$1</c:f>
              <c:strCache>
                <c:ptCount val="1"/>
                <c:pt idx="0">
                  <c:v>Series 2</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F5A-43B7-BB2A-E0FFCD3F808D}"/>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F5A-43B7-BB2A-E0FFCD3F808D}"/>
            </c:ext>
          </c:extLst>
        </c:ser>
        <c:dLbls>
          <c:showLegendKey val="0"/>
          <c:showVal val="0"/>
          <c:showCatName val="0"/>
          <c:showSerName val="0"/>
          <c:showPercent val="0"/>
          <c:showBubbleSize val="0"/>
        </c:dLbls>
        <c:gapWidth val="219"/>
        <c:overlap val="-27"/>
        <c:axId val="137033216"/>
        <c:axId val="137034752"/>
      </c:barChart>
      <c:catAx>
        <c:axId val="13703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137034752"/>
        <c:crosses val="autoZero"/>
        <c:auto val="1"/>
        <c:lblAlgn val="ctr"/>
        <c:lblOffset val="100"/>
        <c:noMultiLvlLbl val="0"/>
      </c:catAx>
      <c:valAx>
        <c:axId val="13703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703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cap="all"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871-4C85-A71B-9D8CF8C7624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2-2871-4C85-A71B-9D8CF8C7624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3-2871-4C85-A71B-9D8CF8C7624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4-2871-4C85-A71B-9D8CF8C7624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871-4C85-A71B-9D8CF8C7624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48CCD-5887-4D9A-A01E-06F12D827352}"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638CE-7E76-407E-B835-9648AD79A893}" type="slidenum">
              <a:rPr lang="en-US" smtClean="0"/>
              <a:t>‹#›</a:t>
            </a:fld>
            <a:endParaRPr lang="en-US"/>
          </a:p>
        </p:txBody>
      </p:sp>
    </p:spTree>
    <p:extLst>
      <p:ext uri="{BB962C8B-B14F-4D97-AF65-F5344CB8AC3E}">
        <p14:creationId xmlns:p14="http://schemas.microsoft.com/office/powerpoint/2010/main" val="26247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Sprinkler image: https://</a:t>
            </a:r>
            <a:r>
              <a:rPr lang="en-US" dirty="0" err="1"/>
              <a:t>commons.wikimedia.org</a:t>
            </a:r>
            <a:r>
              <a:rPr lang="en-US" dirty="0"/>
              <a:t>/wiki/File:Sprinkler_Irrigation_-_</a:t>
            </a:r>
            <a:r>
              <a:rPr lang="en-US" dirty="0" err="1"/>
              <a:t>Sprinkler_head.JPG</a:t>
            </a:r>
            <a:r>
              <a:rPr lang="en-US" dirty="0"/>
              <a:t> </a:t>
            </a:r>
          </a:p>
          <a:p>
            <a:r>
              <a:rPr lang="en-US" dirty="0"/>
              <a:t>Bucket image: https://</a:t>
            </a:r>
            <a:r>
              <a:rPr lang="en-US" dirty="0" err="1"/>
              <a:t>www.google.com</a:t>
            </a:r>
            <a:r>
              <a:rPr lang="en-US" dirty="0"/>
              <a:t>/</a:t>
            </a:r>
            <a:r>
              <a:rPr lang="en-US" dirty="0" err="1"/>
              <a:t>imgres?imgurl</a:t>
            </a:r>
            <a:r>
              <a:rPr lang="en-US" dirty="0"/>
              <a:t>=https%3A%2F%2Fblog.gunassociation.org%2Fwp-content%2Fuploads%2F2018%2F06%2Frain-falling-bucket-full-waterrainwater-harvestingrainy-rainwater-ss-Featured.jpg&amp;imgrefurl=https%3A%2F%2Fblog.gunassociation.org%2Ffilter-rainwater%2F&amp;tbnid=f-Jc0BiO1pbsKM&amp;vet=12ahUKEwiXhtD1otPuAhUGlJ4KHUm9BS8QMygfegUIARD1Aw..i&amp;docid=TxHjt4sM5yPBiM&amp;w=1500&amp;h=840&amp;q=buckets%20collecting%20water&amp;hl=</a:t>
            </a:r>
            <a:r>
              <a:rPr lang="en-US" dirty="0" err="1"/>
              <a:t>en&amp;ved</a:t>
            </a:r>
            <a:r>
              <a:rPr lang="en-US" dirty="0"/>
              <a:t>=2ahUKEwiXhtD1otPuAhUGlJ4KHUm9BS8QMygfegUIARD1Aw </a:t>
            </a:r>
          </a:p>
        </p:txBody>
      </p:sp>
      <p:sp>
        <p:nvSpPr>
          <p:cNvPr id="4" name="Slide Number Placeholder 3"/>
          <p:cNvSpPr>
            <a:spLocks noGrp="1"/>
          </p:cNvSpPr>
          <p:nvPr>
            <p:ph type="sldNum" sz="quarter" idx="5"/>
          </p:nvPr>
        </p:nvSpPr>
        <p:spPr/>
        <p:txBody>
          <a:bodyPr/>
          <a:lstStyle/>
          <a:p>
            <a:fld id="{EEA638CE-7E76-407E-B835-9648AD79A893}" type="slidenum">
              <a:rPr lang="en-US" smtClean="0"/>
              <a:t>4</a:t>
            </a:fld>
            <a:endParaRPr lang="en-US"/>
          </a:p>
        </p:txBody>
      </p:sp>
    </p:spTree>
    <p:extLst>
      <p:ext uri="{BB962C8B-B14F-4D97-AF65-F5344CB8AC3E}">
        <p14:creationId xmlns:p14="http://schemas.microsoft.com/office/powerpoint/2010/main" val="406399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 </a:t>
            </a:r>
            <a:r>
              <a:rPr lang="en-US" b="0" dirty="0"/>
              <a:t>https://</a:t>
            </a:r>
            <a:r>
              <a:rPr lang="en-US" b="0" dirty="0" err="1"/>
              <a:t>www.epa.gov</a:t>
            </a:r>
            <a:r>
              <a:rPr lang="en-US" b="0" dirty="0"/>
              <a:t>/scram/air-quality-dispersion-modeling-preferred-and-recommended-models#aermod </a:t>
            </a:r>
          </a:p>
          <a:p>
            <a:r>
              <a:rPr lang="en-US" dirty="0"/>
              <a:t> </a:t>
            </a:r>
          </a:p>
        </p:txBody>
      </p:sp>
      <p:sp>
        <p:nvSpPr>
          <p:cNvPr id="4" name="Slide Number Placeholder 3"/>
          <p:cNvSpPr>
            <a:spLocks noGrp="1"/>
          </p:cNvSpPr>
          <p:nvPr>
            <p:ph type="sldNum" sz="quarter" idx="5"/>
          </p:nvPr>
        </p:nvSpPr>
        <p:spPr/>
        <p:txBody>
          <a:bodyPr/>
          <a:lstStyle/>
          <a:p>
            <a:fld id="{EEA638CE-7E76-407E-B835-9648AD79A893}" type="slidenum">
              <a:rPr lang="en-US" smtClean="0"/>
              <a:t>15</a:t>
            </a:fld>
            <a:endParaRPr lang="en-US"/>
          </a:p>
        </p:txBody>
      </p:sp>
    </p:spTree>
    <p:extLst>
      <p:ext uri="{BB962C8B-B14F-4D97-AF65-F5344CB8AC3E}">
        <p14:creationId xmlns:p14="http://schemas.microsoft.com/office/powerpoint/2010/main" val="89354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A638CE-7E76-407E-B835-9648AD79A893}" type="slidenum">
              <a:rPr lang="en-US" smtClean="0"/>
              <a:t>22</a:t>
            </a:fld>
            <a:endParaRPr lang="en-US"/>
          </a:p>
        </p:txBody>
      </p:sp>
    </p:spTree>
    <p:extLst>
      <p:ext uri="{BB962C8B-B14F-4D97-AF65-F5344CB8AC3E}">
        <p14:creationId xmlns:p14="http://schemas.microsoft.com/office/powerpoint/2010/main" val="1842366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4EB0350-F24E-5C49-A2FC-4CCB9019CDA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57976"/>
            <a:ext cx="12192000" cy="6858000"/>
          </a:xfrm>
          <a:prstGeom prst="rect">
            <a:avLst/>
          </a:prstGeom>
        </p:spPr>
      </p:pic>
      <p:sp>
        <p:nvSpPr>
          <p:cNvPr id="2" name="Title 1"/>
          <p:cNvSpPr>
            <a:spLocks noGrp="1"/>
          </p:cNvSpPr>
          <p:nvPr>
            <p:ph type="ctrTitle" hasCustomPrompt="1"/>
          </p:nvPr>
        </p:nvSpPr>
        <p:spPr>
          <a:xfrm>
            <a:off x="304800" y="228600"/>
            <a:ext cx="57912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TITLE</a:t>
            </a:r>
            <a:endParaRPr lang="en-US" dirty="0"/>
          </a:p>
        </p:txBody>
      </p:sp>
      <p:sp>
        <p:nvSpPr>
          <p:cNvPr id="3" name="Subtitle 2"/>
          <p:cNvSpPr>
            <a:spLocks noGrp="1"/>
          </p:cNvSpPr>
          <p:nvPr>
            <p:ph type="subTitle" idx="1"/>
          </p:nvPr>
        </p:nvSpPr>
        <p:spPr>
          <a:xfrm>
            <a:off x="304800" y="1595106"/>
            <a:ext cx="75184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10058400" y="228601"/>
            <a:ext cx="1524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A0AF549-4574-4049-A184-DA50ACAF60FF}" type="datetime1">
              <a:rPr lang="en-US" smtClean="0"/>
              <a:t>3/2/2021</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609600" y="6356351"/>
            <a:ext cx="74168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91D505-0F99-4C94-BF15-BBFDB8B6134E}" type="slidenum">
              <a:rPr lang="en-US" altLang="en-US" smtClean="0"/>
              <a:pPr/>
              <a:t>‹#›</a:t>
            </a:fld>
            <a:endParaRPr lang="en-US" altLang="en-US" dirty="0"/>
          </a:p>
        </p:txBody>
      </p:sp>
      <p:pic>
        <p:nvPicPr>
          <p:cNvPr id="9" name="Picture 8">
            <a:extLst>
              <a:ext uri="{FF2B5EF4-FFF2-40B4-BE49-F238E27FC236}">
                <a16:creationId xmlns:a16="http://schemas.microsoft.com/office/drawing/2014/main" id="{655836AC-FB30-FC41-8360-4727B87B26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5181" y="2642838"/>
            <a:ext cx="3821637" cy="4945647"/>
          </a:xfrm>
          <a:prstGeom prst="rect">
            <a:avLst/>
          </a:prstGeom>
        </p:spPr>
      </p:pic>
    </p:spTree>
    <p:extLst>
      <p:ext uri="{BB962C8B-B14F-4D97-AF65-F5344CB8AC3E}">
        <p14:creationId xmlns:p14="http://schemas.microsoft.com/office/powerpoint/2010/main" val="31333045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10058400" y="381001"/>
            <a:ext cx="1524000" cy="365125"/>
          </a:xfrm>
        </p:spPr>
        <p:txBody>
          <a:bodyPr/>
          <a:lstStyle>
            <a:lvl1pPr algn="r">
              <a:defRPr/>
            </a:lvl1pPr>
          </a:lstStyle>
          <a:p>
            <a:pPr>
              <a:defRPr/>
            </a:pPr>
            <a:fld id="{D796532B-BA2B-4014-8932-FC631F9D071C}" type="datetime1">
              <a:rPr lang="en-US" smtClean="0"/>
              <a:t>3/2/2021</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711200" y="6356351"/>
            <a:ext cx="7315200" cy="365125"/>
          </a:xfrm>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CA471BA2-E43B-4870-9DDD-211C47887B01}" type="slidenum">
              <a:rPr lang="en-US" altLang="en-US"/>
              <a:pPr/>
              <a:t>‹#›</a:t>
            </a:fld>
            <a:endParaRPr lang="en-US" altLang="en-US" dirty="0"/>
          </a:p>
        </p:txBody>
      </p:sp>
      <p:pic>
        <p:nvPicPr>
          <p:cNvPr id="6" name="Picture 5">
            <a:extLst>
              <a:ext uri="{FF2B5EF4-FFF2-40B4-BE49-F238E27FC236}">
                <a16:creationId xmlns:a16="http://schemas.microsoft.com/office/drawing/2014/main" id="{F486FF8F-7740-B840-AF92-A063BDE059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025" y="-1065084"/>
            <a:ext cx="4687836" cy="3622419"/>
          </a:xfrm>
          <a:prstGeom prst="rect">
            <a:avLst/>
          </a:prstGeom>
        </p:spPr>
      </p:pic>
    </p:spTree>
    <p:extLst>
      <p:ext uri="{BB962C8B-B14F-4D97-AF65-F5344CB8AC3E}">
        <p14:creationId xmlns:p14="http://schemas.microsoft.com/office/powerpoint/2010/main" val="20765676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baseline="0">
                <a:solidFill>
                  <a:srgbClr val="80BC03"/>
                </a:solidFill>
              </a:defRPr>
            </a:lvl1pPr>
          </a:lstStyle>
          <a:p>
            <a:r>
              <a:rPr lang="en-US" dirty="0"/>
              <a:t>Click to edit Master title style</a:t>
            </a:r>
          </a:p>
        </p:txBody>
      </p:sp>
      <p:sp>
        <p:nvSpPr>
          <p:cNvPr id="3" name="Content Placeholder 2"/>
          <p:cNvSpPr>
            <a:spLocks noGrp="1"/>
          </p:cNvSpPr>
          <p:nvPr>
            <p:ph idx="1"/>
          </p:nvPr>
        </p:nvSpPr>
        <p:spPr>
          <a:xfrm>
            <a:off x="4766733" y="273051"/>
            <a:ext cx="5088467" cy="5853113"/>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3">
            <a:extLst>
              <a:ext uri="{FF2B5EF4-FFF2-40B4-BE49-F238E27FC236}">
                <a16:creationId xmlns:a16="http://schemas.microsoft.com/office/drawing/2014/main" id="{E23423FF-B7FB-42AA-BC5F-D4708D6E6205}"/>
              </a:ext>
            </a:extLst>
          </p:cNvPr>
          <p:cNvSpPr>
            <a:spLocks noGrp="1"/>
          </p:cNvSpPr>
          <p:nvPr>
            <p:ph type="dt" sz="half" idx="10"/>
          </p:nvPr>
        </p:nvSpPr>
        <p:spPr>
          <a:xfrm>
            <a:off x="10058400" y="366713"/>
            <a:ext cx="1524000" cy="365125"/>
          </a:xfrm>
        </p:spPr>
        <p:txBody>
          <a:bodyPr/>
          <a:lstStyle>
            <a:lvl1pPr algn="r">
              <a:defRPr/>
            </a:lvl1pPr>
          </a:lstStyle>
          <a:p>
            <a:pPr>
              <a:defRPr/>
            </a:pPr>
            <a:fld id="{A1E68198-E4FC-41AE-A086-97B45401C092}" type="datetime1">
              <a:rPr lang="en-US" smtClean="0"/>
              <a:t>3/2/2021</a:t>
            </a:fld>
            <a:endParaRPr lang="en-US" dirty="0"/>
          </a:p>
        </p:txBody>
      </p:sp>
      <p:sp>
        <p:nvSpPr>
          <p:cNvPr id="6" name="Footer Placeholder 4">
            <a:extLst>
              <a:ext uri="{FF2B5EF4-FFF2-40B4-BE49-F238E27FC236}">
                <a16:creationId xmlns:a16="http://schemas.microsoft.com/office/drawing/2014/main" id="{D597CE16-3B8A-4A9C-883A-B6422300567F}"/>
              </a:ext>
            </a:extLst>
          </p:cNvPr>
          <p:cNvSpPr>
            <a:spLocks noGrp="1"/>
          </p:cNvSpPr>
          <p:nvPr>
            <p:ph type="ftr" sz="quarter" idx="11"/>
          </p:nvPr>
        </p:nvSpPr>
        <p:spPr>
          <a:xfrm>
            <a:off x="609600" y="6356351"/>
            <a:ext cx="74168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8C27BC0-7CE8-4845-871B-71F10146F87B}"/>
              </a:ext>
            </a:extLst>
          </p:cNvPr>
          <p:cNvSpPr>
            <a:spLocks noGrp="1"/>
          </p:cNvSpPr>
          <p:nvPr>
            <p:ph type="sldNum" sz="quarter" idx="12"/>
          </p:nvPr>
        </p:nvSpPr>
        <p:spPr/>
        <p:txBody>
          <a:bodyPr/>
          <a:lstStyle>
            <a:lvl1pPr>
              <a:defRPr/>
            </a:lvl1pPr>
          </a:lstStyle>
          <a:p>
            <a:fld id="{B825CD8C-D00B-4AF3-AA29-B158885D016E}" type="slidenum">
              <a:rPr lang="en-US" altLang="en-US"/>
              <a:pPr/>
              <a:t>‹#›</a:t>
            </a:fld>
            <a:endParaRPr lang="en-US" altLang="en-US" dirty="0"/>
          </a:p>
        </p:txBody>
      </p:sp>
    </p:spTree>
    <p:extLst>
      <p:ext uri="{BB962C8B-B14F-4D97-AF65-F5344CB8AC3E}">
        <p14:creationId xmlns:p14="http://schemas.microsoft.com/office/powerpoint/2010/main" val="474191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5571B6"/>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9956800" y="357188"/>
            <a:ext cx="1625600" cy="365125"/>
          </a:xfrm>
        </p:spPr>
        <p:txBody>
          <a:bodyPr/>
          <a:lstStyle>
            <a:lvl1pPr algn="r">
              <a:defRPr/>
            </a:lvl1pPr>
          </a:lstStyle>
          <a:p>
            <a:pPr>
              <a:defRPr/>
            </a:pPr>
            <a:fld id="{E9AADC4A-6AF9-4EB2-8151-23E65ECA3A13}" type="datetime1">
              <a:rPr lang="en-US" smtClean="0"/>
              <a:t>3/2/2021</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609600" y="6356351"/>
            <a:ext cx="74168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A6B91338-2059-493C-9FB3-5F62D80AD1EB}" type="slidenum">
              <a:rPr lang="en-US" altLang="en-US"/>
              <a:pPr/>
              <a:t>‹#›</a:t>
            </a:fld>
            <a:endParaRPr lang="en-US" altLang="en-US" dirty="0"/>
          </a:p>
        </p:txBody>
      </p:sp>
    </p:spTree>
    <p:extLst>
      <p:ext uri="{BB962C8B-B14F-4D97-AF65-F5344CB8AC3E}">
        <p14:creationId xmlns:p14="http://schemas.microsoft.com/office/powerpoint/2010/main" val="41887572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1421" y="4800600"/>
            <a:ext cx="8455379" cy="566738"/>
          </a:xfrm>
        </p:spPr>
        <p:txBody>
          <a:bodyPr anchor="b"/>
          <a:lstStyle>
            <a:lvl1pPr algn="l">
              <a:defRPr sz="2000" b="1">
                <a:solidFill>
                  <a:srgbClr val="80BC03"/>
                </a:solidFill>
              </a:defRPr>
            </a:lvl1pPr>
          </a:lstStyle>
          <a:p>
            <a:r>
              <a:rPr lang="en-US" dirty="0"/>
              <a:t>Click to edit Master title style</a:t>
            </a:r>
          </a:p>
        </p:txBody>
      </p:sp>
      <p:sp>
        <p:nvSpPr>
          <p:cNvPr id="4" name="Text Placeholder 3"/>
          <p:cNvSpPr>
            <a:spLocks noGrp="1"/>
          </p:cNvSpPr>
          <p:nvPr>
            <p:ph type="body" sz="half" idx="2"/>
          </p:nvPr>
        </p:nvSpPr>
        <p:spPr>
          <a:xfrm>
            <a:off x="1501421" y="5367338"/>
            <a:ext cx="8455379"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9956800" y="357188"/>
            <a:ext cx="1625600" cy="365125"/>
          </a:xfrm>
        </p:spPr>
        <p:txBody>
          <a:bodyPr/>
          <a:lstStyle>
            <a:lvl1pPr algn="r">
              <a:defRPr/>
            </a:lvl1pPr>
          </a:lstStyle>
          <a:p>
            <a:pPr>
              <a:defRPr/>
            </a:pPr>
            <a:fld id="{8272E511-9879-499B-8EA0-E0B6F037CD3A}" type="datetime1">
              <a:rPr lang="en-US" smtClean="0"/>
              <a:t>3/2/2021</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609600" y="6356351"/>
            <a:ext cx="74168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A6B91338-2059-493C-9FB3-5F62D80AD1EB}" type="slidenum">
              <a:rPr lang="en-US" altLang="en-US"/>
              <a:pPr/>
              <a:t>‹#›</a:t>
            </a:fld>
            <a:endParaRPr lang="en-US" altLang="en-US" dirty="0"/>
          </a:p>
        </p:txBody>
      </p:sp>
      <p:sp>
        <p:nvSpPr>
          <p:cNvPr id="10" name="Media Placeholder 12">
            <a:extLst>
              <a:ext uri="{FF2B5EF4-FFF2-40B4-BE49-F238E27FC236}">
                <a16:creationId xmlns:a16="http://schemas.microsoft.com/office/drawing/2014/main" id="{3FB0F2B2-057D-42B4-AAA9-48F6EC61D550}"/>
              </a:ext>
            </a:extLst>
          </p:cNvPr>
          <p:cNvSpPr>
            <a:spLocks noGrp="1"/>
          </p:cNvSpPr>
          <p:nvPr>
            <p:ph type="media" sz="quarter" idx="13"/>
          </p:nvPr>
        </p:nvSpPr>
        <p:spPr>
          <a:xfrm>
            <a:off x="1500717" y="1143000"/>
            <a:ext cx="8455379" cy="3429000"/>
          </a:xfrm>
        </p:spPr>
        <p:txBody>
          <a:bodyPr/>
          <a:lstStyle/>
          <a:p>
            <a:r>
              <a:rPr lang="en-US" dirty="0"/>
              <a:t>Click icon to add media</a:t>
            </a:r>
          </a:p>
        </p:txBody>
      </p:sp>
      <p:sp>
        <p:nvSpPr>
          <p:cNvPr id="3" name="Rectangle 2">
            <a:extLst>
              <a:ext uri="{FF2B5EF4-FFF2-40B4-BE49-F238E27FC236}">
                <a16:creationId xmlns:a16="http://schemas.microsoft.com/office/drawing/2014/main" id="{EBC58E2C-E7C8-4F0B-8680-DB3D190C3781}"/>
              </a:ext>
            </a:extLst>
          </p:cNvPr>
          <p:cNvSpPr/>
          <p:nvPr userDrawn="1"/>
        </p:nvSpPr>
        <p:spPr>
          <a:xfrm>
            <a:off x="1501421" y="1143000"/>
            <a:ext cx="8455379"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359870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5400000">
            <a:off x="-2530476" y="2667000"/>
            <a:ext cx="6584952" cy="1524000"/>
          </a:xfrm>
        </p:spPr>
        <p:txBody>
          <a:bodyPr/>
          <a:lstStyle/>
          <a:p>
            <a:r>
              <a:rPr lang="en-US" dirty="0"/>
              <a:t>Master title</a:t>
            </a:r>
          </a:p>
        </p:txBody>
      </p:sp>
      <p:sp>
        <p:nvSpPr>
          <p:cNvPr id="4" name="Date Placeholder 3">
            <a:extLst>
              <a:ext uri="{FF2B5EF4-FFF2-40B4-BE49-F238E27FC236}">
                <a16:creationId xmlns:a16="http://schemas.microsoft.com/office/drawing/2014/main" id="{6747E44B-B8AA-4783-8708-5FAE0DB5626B}"/>
              </a:ext>
            </a:extLst>
          </p:cNvPr>
          <p:cNvSpPr>
            <a:spLocks noGrp="1"/>
          </p:cNvSpPr>
          <p:nvPr>
            <p:ph type="dt" sz="half" idx="10"/>
          </p:nvPr>
        </p:nvSpPr>
        <p:spPr>
          <a:xfrm>
            <a:off x="10060242" y="317155"/>
            <a:ext cx="1524004" cy="365125"/>
          </a:xfrm>
        </p:spPr>
        <p:txBody>
          <a:bodyPr/>
          <a:lstStyle>
            <a:lvl1pPr algn="r">
              <a:defRPr/>
            </a:lvl1pPr>
          </a:lstStyle>
          <a:p>
            <a:pPr>
              <a:defRPr/>
            </a:pPr>
            <a:fld id="{056E24C6-97A2-446C-9D39-C6B51171B01B}" type="datetime1">
              <a:rPr lang="en-US" smtClean="0"/>
              <a:t>3/2/2021</a:t>
            </a:fld>
            <a:endParaRPr lang="en-US" dirty="0"/>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2131760" y="6356351"/>
            <a:ext cx="5894641"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4246A34B-83CC-40DC-BA46-63B827245A3F}" type="slidenum">
              <a:rPr lang="en-US" altLang="en-US"/>
              <a:pPr/>
              <a:t>‹#›</a:t>
            </a:fld>
            <a:endParaRPr lang="en-US" altLang="en-US" dirty="0"/>
          </a:p>
        </p:txBody>
      </p:sp>
      <p:graphicFrame>
        <p:nvGraphicFramePr>
          <p:cNvPr id="12" name="Chart 11">
            <a:extLst>
              <a:ext uri="{FF2B5EF4-FFF2-40B4-BE49-F238E27FC236}">
                <a16:creationId xmlns:a16="http://schemas.microsoft.com/office/drawing/2014/main" id="{87B3AA06-2F0C-413C-8C45-78881D6AF42D}"/>
              </a:ext>
            </a:extLst>
          </p:cNvPr>
          <p:cNvGraphicFramePr/>
          <p:nvPr userDrawn="1">
            <p:extLst>
              <p:ext uri="{D42A27DB-BD31-4B8C-83A1-F6EECF244321}">
                <p14:modId xmlns:p14="http://schemas.microsoft.com/office/powerpoint/2010/main" val="3519133176"/>
              </p:ext>
            </p:extLst>
          </p:nvPr>
        </p:nvGraphicFramePr>
        <p:xfrm>
          <a:off x="2032000" y="1219200"/>
          <a:ext cx="7406468"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77316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5400000">
            <a:off x="-2530476" y="2667000"/>
            <a:ext cx="6584952" cy="1524000"/>
          </a:xfrm>
        </p:spPr>
        <p:txBody>
          <a:bodyPr/>
          <a:lstStyle/>
          <a:p>
            <a:r>
              <a:rPr lang="en-US" dirty="0"/>
              <a:t>Master title</a:t>
            </a:r>
          </a:p>
        </p:txBody>
      </p:sp>
      <p:sp>
        <p:nvSpPr>
          <p:cNvPr id="4" name="Date Placeholder 3">
            <a:extLst>
              <a:ext uri="{FF2B5EF4-FFF2-40B4-BE49-F238E27FC236}">
                <a16:creationId xmlns:a16="http://schemas.microsoft.com/office/drawing/2014/main" id="{6747E44B-B8AA-4783-8708-5FAE0DB5626B}"/>
              </a:ext>
            </a:extLst>
          </p:cNvPr>
          <p:cNvSpPr>
            <a:spLocks noGrp="1"/>
          </p:cNvSpPr>
          <p:nvPr>
            <p:ph type="dt" sz="half" idx="10"/>
          </p:nvPr>
        </p:nvSpPr>
        <p:spPr>
          <a:xfrm>
            <a:off x="10060242" y="317155"/>
            <a:ext cx="1524004" cy="365125"/>
          </a:xfrm>
        </p:spPr>
        <p:txBody>
          <a:bodyPr/>
          <a:lstStyle>
            <a:lvl1pPr algn="r">
              <a:defRPr/>
            </a:lvl1pPr>
          </a:lstStyle>
          <a:p>
            <a:pPr>
              <a:defRPr/>
            </a:pPr>
            <a:fld id="{3F9ADCDC-2D81-4FAC-B4DB-CB915241F1A4}" type="datetime1">
              <a:rPr lang="en-US" smtClean="0"/>
              <a:t>3/2/2021</a:t>
            </a:fld>
            <a:endParaRPr lang="en-US" dirty="0"/>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2131760" y="6356351"/>
            <a:ext cx="5894641"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4246A34B-83CC-40DC-BA46-63B827245A3F}" type="slidenum">
              <a:rPr lang="en-US" altLang="en-US"/>
              <a:pPr/>
              <a:t>‹#›</a:t>
            </a:fld>
            <a:endParaRPr lang="en-US" altLang="en-US" dirty="0"/>
          </a:p>
        </p:txBody>
      </p:sp>
      <p:graphicFrame>
        <p:nvGraphicFramePr>
          <p:cNvPr id="10" name="Chart 9">
            <a:extLst>
              <a:ext uri="{FF2B5EF4-FFF2-40B4-BE49-F238E27FC236}">
                <a16:creationId xmlns:a16="http://schemas.microsoft.com/office/drawing/2014/main" id="{6E813A55-ACDF-4C56-B493-97F941DD8ABA}"/>
              </a:ext>
            </a:extLst>
          </p:cNvPr>
          <p:cNvGraphicFramePr/>
          <p:nvPr userDrawn="1">
            <p:extLst>
              <p:ext uri="{D42A27DB-BD31-4B8C-83A1-F6EECF244321}">
                <p14:modId xmlns:p14="http://schemas.microsoft.com/office/powerpoint/2010/main" val="317461537"/>
              </p:ext>
            </p:extLst>
          </p:nvPr>
        </p:nvGraphicFramePr>
        <p:xfrm>
          <a:off x="2032000" y="1092200"/>
          <a:ext cx="8534400" cy="447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8249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73BDA4-88E2-A147-BA43-95321348F32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04800" y="228600"/>
            <a:ext cx="57912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TITLE</a:t>
            </a:r>
            <a:endParaRPr lang="en-US" dirty="0"/>
          </a:p>
        </p:txBody>
      </p:sp>
      <p:sp>
        <p:nvSpPr>
          <p:cNvPr id="3" name="Subtitle 2"/>
          <p:cNvSpPr>
            <a:spLocks noGrp="1"/>
          </p:cNvSpPr>
          <p:nvPr>
            <p:ph type="subTitle" idx="1"/>
          </p:nvPr>
        </p:nvSpPr>
        <p:spPr>
          <a:xfrm>
            <a:off x="304800" y="1595106"/>
            <a:ext cx="75184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10058400" y="228601"/>
            <a:ext cx="1524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04C348E-EB79-4E22-819C-823EAA64A9A5}" type="datetime1">
              <a:rPr lang="en-US" smtClean="0"/>
              <a:t>3/2/2021</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609600" y="6356351"/>
            <a:ext cx="54864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a:xfrm>
            <a:off x="6502400" y="6356351"/>
            <a:ext cx="28448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91D505-0F99-4C94-BF15-BBFDB8B6134E}" type="slidenum">
              <a:rPr lang="en-US" altLang="en-US" smtClean="0"/>
              <a:pPr/>
              <a:t>‹#›</a:t>
            </a:fld>
            <a:endParaRPr lang="en-US" altLang="en-US" dirty="0"/>
          </a:p>
        </p:txBody>
      </p:sp>
      <p:pic>
        <p:nvPicPr>
          <p:cNvPr id="9" name="Picture 8">
            <a:extLst>
              <a:ext uri="{FF2B5EF4-FFF2-40B4-BE49-F238E27FC236}">
                <a16:creationId xmlns:a16="http://schemas.microsoft.com/office/drawing/2014/main" id="{8F408597-A431-824D-893F-12136D9B34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4237" y="4351071"/>
            <a:ext cx="4379232" cy="3383952"/>
          </a:xfrm>
          <a:prstGeom prst="rect">
            <a:avLst/>
          </a:prstGeom>
        </p:spPr>
      </p:pic>
    </p:spTree>
    <p:extLst>
      <p:ext uri="{BB962C8B-B14F-4D97-AF65-F5344CB8AC3E}">
        <p14:creationId xmlns:p14="http://schemas.microsoft.com/office/powerpoint/2010/main" val="33140679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5A5BB0-E006-924D-9DAB-60BB02C356A2}"/>
              </a:ext>
            </a:extLst>
          </p:cNvPr>
          <p:cNvSpPr/>
          <p:nvPr userDrawn="1"/>
        </p:nvSpPr>
        <p:spPr>
          <a:xfrm>
            <a:off x="0" y="1"/>
            <a:ext cx="1625600" cy="6858000"/>
          </a:xfrm>
          <a:prstGeom prst="rect">
            <a:avLst/>
          </a:prstGeom>
          <a:solidFill>
            <a:srgbClr val="80B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rot="5400000">
            <a:off x="-2428875" y="2667000"/>
            <a:ext cx="6584949" cy="1524000"/>
          </a:xfrm>
        </p:spPr>
        <p:txBody>
          <a:bodyPr/>
          <a:lstStyle>
            <a:lvl1pPr>
              <a:defRPr sz="6600" b="1" i="0" cap="all" baseline="0">
                <a:solidFill>
                  <a:schemeClr val="bg1"/>
                </a:solidFill>
                <a:latin typeface="Publica Play" pitchFamily="2" charset="77"/>
                <a:cs typeface="Arial" panose="020B0604020202020204" pitchFamily="34" charset="0"/>
              </a:defRPr>
            </a:lvl1pPr>
          </a:lstStyle>
          <a:p>
            <a:r>
              <a:rPr lang="en-US" dirty="0"/>
              <a:t>Master title</a:t>
            </a:r>
          </a:p>
        </p:txBody>
      </p:sp>
      <p:sp>
        <p:nvSpPr>
          <p:cNvPr id="3" name="Content Placeholder 2"/>
          <p:cNvSpPr>
            <a:spLocks noGrp="1"/>
          </p:cNvSpPr>
          <p:nvPr>
            <p:ph idx="1" hasCustomPrompt="1"/>
          </p:nvPr>
        </p:nvSpPr>
        <p:spPr>
          <a:xfrm>
            <a:off x="1930400" y="228600"/>
            <a:ext cx="8128000" cy="5980588"/>
          </a:xfrm>
        </p:spPr>
        <p:txBody>
          <a:bodyPr/>
          <a:lstStyle>
            <a:lvl1pPr marL="342900" indent="-342900">
              <a:buFont typeface="Arial" panose="020B0604020202020204" pitchFamily="34" charset="0"/>
              <a:buChar char="•"/>
              <a:defRPr sz="3200" b="1">
                <a:solidFill>
                  <a:schemeClr val="tx1">
                    <a:lumMod val="85000"/>
                    <a:lumOff val="15000"/>
                  </a:schemeClr>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800">
                <a:solidFill>
                  <a:schemeClr val="tx1">
                    <a:lumMod val="85000"/>
                    <a:lumOff val="15000"/>
                  </a:schemeClr>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42A2E3-5467-4748-AE9A-41F97216CD19}"/>
              </a:ext>
            </a:extLst>
          </p:cNvPr>
          <p:cNvSpPr>
            <a:spLocks noGrp="1"/>
          </p:cNvSpPr>
          <p:nvPr>
            <p:ph type="dt" sz="half" idx="10"/>
          </p:nvPr>
        </p:nvSpPr>
        <p:spPr>
          <a:xfrm>
            <a:off x="10058400" y="228601"/>
            <a:ext cx="1524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17874DB5-4A76-4BE6-900F-23823387C62C}" type="datetime1">
              <a:rPr lang="en-US" smtClean="0"/>
              <a:t>3/2/2021</a:t>
            </a:fld>
            <a:endParaRPr lang="en-US" dirty="0"/>
          </a:p>
        </p:txBody>
      </p:sp>
      <p:sp>
        <p:nvSpPr>
          <p:cNvPr id="5" name="Footer Placeholder 4">
            <a:extLst>
              <a:ext uri="{FF2B5EF4-FFF2-40B4-BE49-F238E27FC236}">
                <a16:creationId xmlns:a16="http://schemas.microsoft.com/office/drawing/2014/main" id="{6A921568-C98D-4978-9619-0AB263993591}"/>
              </a:ext>
            </a:extLst>
          </p:cNvPr>
          <p:cNvSpPr>
            <a:spLocks noGrp="1"/>
          </p:cNvSpPr>
          <p:nvPr>
            <p:ph type="ftr" sz="quarter" idx="11"/>
          </p:nvPr>
        </p:nvSpPr>
        <p:spPr>
          <a:xfrm>
            <a:off x="1930400" y="6356351"/>
            <a:ext cx="60960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75C790F-1DB3-40BD-9475-1A44EE25F568}"/>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8B136C50-C513-4335-B3B7-DE19EF8D9116}" type="slidenum">
              <a:rPr lang="en-US" altLang="en-US" smtClean="0"/>
              <a:pPr/>
              <a:t>‹#›</a:t>
            </a:fld>
            <a:endParaRPr lang="en-US" altLang="en-US" dirty="0"/>
          </a:p>
        </p:txBody>
      </p:sp>
    </p:spTree>
    <p:extLst>
      <p:ext uri="{BB962C8B-B14F-4D97-AF65-F5344CB8AC3E}">
        <p14:creationId xmlns:p14="http://schemas.microsoft.com/office/powerpoint/2010/main" val="23348924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6600" b="1"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b="1" i="0" cap="all" baseline="0">
                <a:solidFill>
                  <a:srgbClr val="80BC03"/>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CF2352A9-C242-427E-B1C8-A9548051DF22}"/>
              </a:ext>
            </a:extLst>
          </p:cNvPr>
          <p:cNvSpPr>
            <a:spLocks noGrp="1"/>
          </p:cNvSpPr>
          <p:nvPr>
            <p:ph type="dt" sz="half" idx="10"/>
          </p:nvPr>
        </p:nvSpPr>
        <p:spPr>
          <a:xfrm>
            <a:off x="10058400" y="228601"/>
            <a:ext cx="1524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EF273D6E-4C56-4182-9447-7660F2B9CA50}" type="datetime1">
              <a:rPr lang="en-US" smtClean="0"/>
              <a:t>3/2/2021</a:t>
            </a:fld>
            <a:endParaRPr lang="en-US" dirty="0"/>
          </a:p>
        </p:txBody>
      </p:sp>
      <p:sp>
        <p:nvSpPr>
          <p:cNvPr id="5" name="Footer Placeholder 4">
            <a:extLst>
              <a:ext uri="{FF2B5EF4-FFF2-40B4-BE49-F238E27FC236}">
                <a16:creationId xmlns:a16="http://schemas.microsoft.com/office/drawing/2014/main" id="{F9F3FDED-50D6-46D6-AE55-EB6660DD3516}"/>
              </a:ext>
            </a:extLst>
          </p:cNvPr>
          <p:cNvSpPr>
            <a:spLocks noGrp="1"/>
          </p:cNvSpPr>
          <p:nvPr>
            <p:ph type="ftr" sz="quarter" idx="11"/>
          </p:nvPr>
        </p:nvSpPr>
        <p:spPr>
          <a:xfrm>
            <a:off x="609600" y="6356351"/>
            <a:ext cx="74168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7FDDCD2-743D-4EDF-BB72-7F8581458EAB}"/>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1C1E663E-8CB3-4B4D-BE61-B8ACD4ABDA42}" type="slidenum">
              <a:rPr lang="en-US" altLang="en-US" smtClean="0"/>
              <a:pPr/>
              <a:t>‹#›</a:t>
            </a:fld>
            <a:endParaRPr lang="en-US" altLang="en-US" dirty="0"/>
          </a:p>
        </p:txBody>
      </p:sp>
    </p:spTree>
    <p:extLst>
      <p:ext uri="{BB962C8B-B14F-4D97-AF65-F5344CB8AC3E}">
        <p14:creationId xmlns:p14="http://schemas.microsoft.com/office/powerpoint/2010/main" val="30288890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6F6E51E-9CA1-4092-998C-9E9D889AA65C}"/>
              </a:ext>
            </a:extLst>
          </p:cNvPr>
          <p:cNvSpPr>
            <a:spLocks noGrp="1"/>
          </p:cNvSpPr>
          <p:nvPr>
            <p:ph type="dt" sz="half" idx="10"/>
          </p:nvPr>
        </p:nvSpPr>
        <p:spPr/>
        <p:txBody>
          <a:bodyPr/>
          <a:lstStyle>
            <a:lvl1pPr>
              <a:defRPr/>
            </a:lvl1pPr>
          </a:lstStyle>
          <a:p>
            <a:pPr>
              <a:defRPr/>
            </a:pPr>
            <a:fld id="{A80496FC-1968-40F4-9BB0-BF69E105EF80}" type="datetime1">
              <a:rPr lang="en-US" smtClean="0"/>
              <a:t>3/2/2021</a:t>
            </a:fld>
            <a:endParaRPr lang="en-US" dirty="0"/>
          </a:p>
        </p:txBody>
      </p:sp>
      <p:sp>
        <p:nvSpPr>
          <p:cNvPr id="6" name="Footer Placeholder 4">
            <a:extLst>
              <a:ext uri="{FF2B5EF4-FFF2-40B4-BE49-F238E27FC236}">
                <a16:creationId xmlns:a16="http://schemas.microsoft.com/office/drawing/2014/main" id="{74C481B9-A73B-4974-A627-B2D26B315C2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A510149-D117-4E9E-A9AB-A6B79396B502}"/>
              </a:ext>
            </a:extLst>
          </p:cNvPr>
          <p:cNvSpPr>
            <a:spLocks noGrp="1"/>
          </p:cNvSpPr>
          <p:nvPr>
            <p:ph type="sldNum" sz="quarter" idx="12"/>
          </p:nvPr>
        </p:nvSpPr>
        <p:spPr/>
        <p:txBody>
          <a:bodyPr/>
          <a:lstStyle>
            <a:lvl1pPr>
              <a:defRPr/>
            </a:lvl1pPr>
          </a:lstStyle>
          <a:p>
            <a:fld id="{C56FF04B-F0DC-4DEB-ACBB-0DF947279AF2}" type="slidenum">
              <a:rPr lang="en-US" altLang="en-US"/>
              <a:pPr/>
              <a:t>‹#›</a:t>
            </a:fld>
            <a:endParaRPr lang="en-US" altLang="en-US" dirty="0"/>
          </a:p>
        </p:txBody>
      </p:sp>
    </p:spTree>
    <p:extLst>
      <p:ext uri="{BB962C8B-B14F-4D97-AF65-F5344CB8AC3E}">
        <p14:creationId xmlns:p14="http://schemas.microsoft.com/office/powerpoint/2010/main" val="11747208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Master title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lgn="ctr">
              <a:buNone/>
              <a:defRPr sz="2400" b="1" cap="all" baseline="0">
                <a:solidFill>
                  <a:srgbClr val="80BC0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p:spPr>
        <p:txBody>
          <a:bodyPr anchor="b"/>
          <a:lstStyle>
            <a:lvl1pPr marL="0" indent="0" algn="ctr">
              <a:buNone/>
              <a:defRPr sz="2400" b="1" cap="all" baseline="0">
                <a:solidFill>
                  <a:srgbClr val="80BC0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ECAC019-8430-4C23-A16C-B4E55F74CFFB}"/>
              </a:ext>
            </a:extLst>
          </p:cNvPr>
          <p:cNvSpPr>
            <a:spLocks noGrp="1"/>
          </p:cNvSpPr>
          <p:nvPr>
            <p:ph type="dt" sz="half" idx="10"/>
          </p:nvPr>
        </p:nvSpPr>
        <p:spPr/>
        <p:txBody>
          <a:bodyPr/>
          <a:lstStyle>
            <a:lvl1pPr>
              <a:defRPr/>
            </a:lvl1pPr>
          </a:lstStyle>
          <a:p>
            <a:pPr>
              <a:defRPr/>
            </a:pPr>
            <a:fld id="{ADD6E491-CD0C-4237-BB0F-FEE6654E2C5A}" type="datetime1">
              <a:rPr lang="en-US" smtClean="0"/>
              <a:t>3/2/2021</a:t>
            </a:fld>
            <a:endParaRPr lang="en-US" dirty="0"/>
          </a:p>
        </p:txBody>
      </p:sp>
      <p:sp>
        <p:nvSpPr>
          <p:cNvPr id="8" name="Footer Placeholder 4">
            <a:extLst>
              <a:ext uri="{FF2B5EF4-FFF2-40B4-BE49-F238E27FC236}">
                <a16:creationId xmlns:a16="http://schemas.microsoft.com/office/drawing/2014/main" id="{EB3887BC-0EB8-4D74-B79B-3AE90029A3C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053FA8D-DF64-4C75-BFB4-19FF16E7A84B}"/>
              </a:ext>
            </a:extLst>
          </p:cNvPr>
          <p:cNvSpPr>
            <a:spLocks noGrp="1"/>
          </p:cNvSpPr>
          <p:nvPr>
            <p:ph type="sldNum" sz="quarter" idx="12"/>
          </p:nvPr>
        </p:nvSpPr>
        <p:spPr/>
        <p:txBody>
          <a:bodyPr/>
          <a:lstStyle>
            <a:lvl1pPr>
              <a:defRPr/>
            </a:lvl1pPr>
          </a:lstStyle>
          <a:p>
            <a:fld id="{B6A56AA7-FA10-42EB-B11F-25AFD29AA184}" type="slidenum">
              <a:rPr lang="en-US" altLang="en-US"/>
              <a:pPr/>
              <a:t>‹#›</a:t>
            </a:fld>
            <a:endParaRPr lang="en-US" altLang="en-US" dirty="0"/>
          </a:p>
        </p:txBody>
      </p:sp>
    </p:spTree>
    <p:extLst>
      <p:ext uri="{BB962C8B-B14F-4D97-AF65-F5344CB8AC3E}">
        <p14:creationId xmlns:p14="http://schemas.microsoft.com/office/powerpoint/2010/main" val="38466945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10972800" cy="1143000"/>
          </a:xfrm>
        </p:spPr>
        <p:txBody>
          <a:bodyPr/>
          <a:lstStyle/>
          <a:p>
            <a:r>
              <a:rPr lang="en-US" dirty="0"/>
              <a:t>Master title</a:t>
            </a:r>
          </a:p>
        </p:txBody>
      </p:sp>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10058400" y="350839"/>
            <a:ext cx="1524000" cy="365125"/>
          </a:xfrm>
        </p:spPr>
        <p:txBody>
          <a:bodyPr/>
          <a:lstStyle>
            <a:lvl1pPr algn="r">
              <a:defRPr/>
            </a:lvl1pPr>
          </a:lstStyle>
          <a:p>
            <a:pPr>
              <a:defRPr/>
            </a:pPr>
            <a:fld id="{C7791B75-809C-464A-AF98-823ABF88772F}" type="datetime1">
              <a:rPr lang="en-US" smtClean="0"/>
              <a:t>3/2/2021</a:t>
            </a:fld>
            <a:endParaRPr lang="en-US" dirty="0"/>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609600" y="6356351"/>
            <a:ext cx="7416800" cy="365125"/>
          </a:xfr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B1443654-B582-4327-B741-61DA5765CD02}" type="slidenum">
              <a:rPr lang="en-US" altLang="en-US"/>
              <a:pPr/>
              <a:t>‹#›</a:t>
            </a:fld>
            <a:endParaRPr lang="en-US" altLang="en-US" dirty="0"/>
          </a:p>
        </p:txBody>
      </p:sp>
    </p:spTree>
    <p:extLst>
      <p:ext uri="{BB962C8B-B14F-4D97-AF65-F5344CB8AC3E}">
        <p14:creationId xmlns:p14="http://schemas.microsoft.com/office/powerpoint/2010/main" val="33629620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10972800" cy="1143000"/>
          </a:xfrm>
        </p:spPr>
        <p:txBody>
          <a:bodyPr/>
          <a:lstStyle/>
          <a:p>
            <a:r>
              <a:rPr lang="en-US" dirty="0"/>
              <a:t>Master title</a:t>
            </a:r>
          </a:p>
        </p:txBody>
      </p:sp>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10058400" y="350839"/>
            <a:ext cx="1524000" cy="365125"/>
          </a:xfrm>
        </p:spPr>
        <p:txBody>
          <a:bodyPr/>
          <a:lstStyle>
            <a:lvl1pPr algn="r">
              <a:defRPr/>
            </a:lvl1pPr>
          </a:lstStyle>
          <a:p>
            <a:pPr>
              <a:defRPr/>
            </a:pPr>
            <a:fld id="{E7071B83-0476-440D-910F-ADF70109E8EB}" type="datetime1">
              <a:rPr lang="en-US" smtClean="0"/>
              <a:t>3/2/2021</a:t>
            </a:fld>
            <a:endParaRPr lang="en-US" dirty="0"/>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609600" y="6356351"/>
            <a:ext cx="7416800" cy="365125"/>
          </a:xfr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B1443654-B582-4327-B741-61DA5765CD02}" type="slidenum">
              <a:rPr lang="en-US" altLang="en-US"/>
              <a:pPr/>
              <a:t>‹#›</a:t>
            </a:fld>
            <a:endParaRPr lang="en-US" altLang="en-US" dirty="0"/>
          </a:p>
        </p:txBody>
      </p:sp>
    </p:spTree>
    <p:extLst>
      <p:ext uri="{BB962C8B-B14F-4D97-AF65-F5344CB8AC3E}">
        <p14:creationId xmlns:p14="http://schemas.microsoft.com/office/powerpoint/2010/main" val="37967830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10058400" y="381001"/>
            <a:ext cx="1524000" cy="365125"/>
          </a:xfrm>
        </p:spPr>
        <p:txBody>
          <a:bodyPr/>
          <a:lstStyle>
            <a:lvl1pPr algn="r">
              <a:defRPr/>
            </a:lvl1pPr>
          </a:lstStyle>
          <a:p>
            <a:pPr>
              <a:defRPr/>
            </a:pPr>
            <a:fld id="{E4D40C79-53C3-4A17-AC45-F6F4965ACAED}" type="datetime1">
              <a:rPr lang="en-US" smtClean="0"/>
              <a:t>3/2/2021</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711200" y="6356351"/>
            <a:ext cx="7315200" cy="365125"/>
          </a:xfrm>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CA471BA2-E43B-4870-9DDD-211C47887B01}" type="slidenum">
              <a:rPr lang="en-US" altLang="en-US"/>
              <a:pPr/>
              <a:t>‹#›</a:t>
            </a:fld>
            <a:endParaRPr lang="en-US" altLang="en-US" dirty="0"/>
          </a:p>
        </p:txBody>
      </p:sp>
      <p:pic>
        <p:nvPicPr>
          <p:cNvPr id="7" name="Picture 6">
            <a:extLst>
              <a:ext uri="{FF2B5EF4-FFF2-40B4-BE49-F238E27FC236}">
                <a16:creationId xmlns:a16="http://schemas.microsoft.com/office/drawing/2014/main" id="{89B9D88E-3DCD-F448-8F2A-68DEEB660A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025" y="-1065084"/>
            <a:ext cx="4687836" cy="3622419"/>
          </a:xfrm>
          <a:prstGeom prst="rect">
            <a:avLst/>
          </a:prstGeom>
        </p:spPr>
      </p:pic>
    </p:spTree>
    <p:extLst>
      <p:ext uri="{BB962C8B-B14F-4D97-AF65-F5344CB8AC3E}">
        <p14:creationId xmlns:p14="http://schemas.microsoft.com/office/powerpoint/2010/main" val="2079028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77AA74-9D76-4144-9743-C65B3F32851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3E687DB-E0A7-4B4F-9664-86B6690B4B1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a:extLst>
              <a:ext uri="{FF2B5EF4-FFF2-40B4-BE49-F238E27FC236}">
                <a16:creationId xmlns:a16="http://schemas.microsoft.com/office/drawing/2014/main" id="{786B0E5B-8A78-4A2E-A72D-3E9ED07A589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792CFCDA-3F0E-416A-AE7F-243F3EA80C8D}" type="datetime1">
              <a:rPr lang="en-US" smtClean="0"/>
              <a:t>3/2/2021</a:t>
            </a:fld>
            <a:endParaRPr lang="en-US" dirty="0"/>
          </a:p>
        </p:txBody>
      </p:sp>
      <p:sp>
        <p:nvSpPr>
          <p:cNvPr id="5" name="Footer Placeholder 4">
            <a:extLst>
              <a:ext uri="{FF2B5EF4-FFF2-40B4-BE49-F238E27FC236}">
                <a16:creationId xmlns:a16="http://schemas.microsoft.com/office/drawing/2014/main" id="{4D47EE8A-E849-45D8-8C31-59928A25D0F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0CF7530B-404F-4DF3-9B5D-581CDF7BF30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fld id="{BF955EFD-97E9-4021-9669-B18E895829BD}" type="slidenum">
              <a:rPr lang="en-US" altLang="en-US" smtClean="0"/>
              <a:pPr/>
              <a:t>‹#›</a:t>
            </a:fld>
            <a:endParaRPr lang="en-US" altLang="en-US" dirty="0"/>
          </a:p>
        </p:txBody>
      </p:sp>
    </p:spTree>
    <p:extLst>
      <p:ext uri="{BB962C8B-B14F-4D97-AF65-F5344CB8AC3E}">
        <p14:creationId xmlns:p14="http://schemas.microsoft.com/office/powerpoint/2010/main" val="1074107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aftp.epa.gov/Air/aqmg/SCRAM/models/preferred/aermod/aermod_userguide.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epa.gov/sites/production/files/2020-09/documents/appw_17.pdf" TargetMode="External"/><Relationship Id="rId4" Type="http://schemas.openxmlformats.org/officeDocument/2006/relationships/hyperlink" Target="https://gaftp.epa.gov/Air/aqmg/SCRAM/models/preferred/aermod/aermod_mep.pdf"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epa.gov/sites/production/files/2020-10/documents/additional_clarifications_appendixw_hourly-no2-naaqs_final_03-01-2011.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env.nm.gov/air-quality/modeling-publications/" TargetMode="External"/><Relationship Id="rId2" Type="http://schemas.openxmlformats.org/officeDocument/2006/relationships/hyperlink" Target="https://documents.cabq.gov/environmental-health/airquality/ADM/final%20COA%20Oct2019%20guidelines.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EF17-6589-7B44-9577-11119828E61F}"/>
              </a:ext>
            </a:extLst>
          </p:cNvPr>
          <p:cNvSpPr>
            <a:spLocks noGrp="1"/>
          </p:cNvSpPr>
          <p:nvPr>
            <p:ph type="ctrTitle"/>
          </p:nvPr>
        </p:nvSpPr>
        <p:spPr>
          <a:xfrm>
            <a:off x="304800" y="1075294"/>
            <a:ext cx="5791200" cy="1266918"/>
          </a:xfrm>
        </p:spPr>
        <p:txBody>
          <a:bodyPr/>
          <a:lstStyle/>
          <a:p>
            <a:r>
              <a:rPr lang="en-US" dirty="0"/>
              <a:t>Air Dispersion Modeling</a:t>
            </a:r>
          </a:p>
        </p:txBody>
      </p:sp>
      <p:sp>
        <p:nvSpPr>
          <p:cNvPr id="3" name="Subtitle 2">
            <a:extLst>
              <a:ext uri="{FF2B5EF4-FFF2-40B4-BE49-F238E27FC236}">
                <a16:creationId xmlns:a16="http://schemas.microsoft.com/office/drawing/2014/main" id="{9A7EB7BE-DD30-4A43-AEFE-63FB85EA4EBE}"/>
              </a:ext>
            </a:extLst>
          </p:cNvPr>
          <p:cNvSpPr>
            <a:spLocks noGrp="1"/>
          </p:cNvSpPr>
          <p:nvPr>
            <p:ph type="subTitle" idx="1"/>
          </p:nvPr>
        </p:nvSpPr>
        <p:spPr>
          <a:xfrm>
            <a:off x="304800" y="3636942"/>
            <a:ext cx="7518400" cy="1757694"/>
          </a:xfrm>
        </p:spPr>
        <p:txBody>
          <a:bodyPr/>
          <a:lstStyle/>
          <a:p>
            <a:r>
              <a:rPr lang="en-US" dirty="0"/>
              <a:t>Jeff Stonesifer, Meteorologist</a:t>
            </a:r>
          </a:p>
          <a:p>
            <a:r>
              <a:rPr lang="en-US" sz="1600" dirty="0" smtClean="0"/>
              <a:t>March </a:t>
            </a:r>
            <a:r>
              <a:rPr lang="en-US" sz="1600" dirty="0"/>
              <a:t>10, 2020</a:t>
            </a:r>
          </a:p>
        </p:txBody>
      </p:sp>
    </p:spTree>
    <p:extLst>
      <p:ext uri="{BB962C8B-B14F-4D97-AF65-F5344CB8AC3E}">
        <p14:creationId xmlns:p14="http://schemas.microsoft.com/office/powerpoint/2010/main" val="18935000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37ECDF-F88A-4D81-872D-8423796C1638}"/>
              </a:ext>
            </a:extLst>
          </p:cNvPr>
          <p:cNvSpPr>
            <a:spLocks noGrp="1"/>
          </p:cNvSpPr>
          <p:nvPr>
            <p:ph type="sldNum" sz="quarter" idx="12"/>
          </p:nvPr>
        </p:nvSpPr>
        <p:spPr/>
        <p:txBody>
          <a:bodyPr/>
          <a:lstStyle/>
          <a:p>
            <a:pPr>
              <a:defRPr/>
            </a:pPr>
            <a:fld id="{6EA04586-19B0-476E-B9AC-221CFF11159F}" type="slidenum">
              <a:rPr lang="en-US" altLang="en-US" smtClean="0"/>
              <a:pPr>
                <a:defRPr/>
              </a:pPr>
              <a:t>10</a:t>
            </a:fld>
            <a:endParaRPr lang="en-US" altLang="en-US"/>
          </a:p>
        </p:txBody>
      </p:sp>
      <p:sp>
        <p:nvSpPr>
          <p:cNvPr id="5" name="Content Placeholder 2">
            <a:extLst>
              <a:ext uri="{FF2B5EF4-FFF2-40B4-BE49-F238E27FC236}">
                <a16:creationId xmlns:a16="http://schemas.microsoft.com/office/drawing/2014/main" id="{3F14B136-A89C-451C-931B-9ED580C25A2B}"/>
              </a:ext>
            </a:extLst>
          </p:cNvPr>
          <p:cNvSpPr>
            <a:spLocks noGrp="1"/>
          </p:cNvSpPr>
          <p:nvPr>
            <p:ph idx="1"/>
          </p:nvPr>
        </p:nvSpPr>
        <p:spPr>
          <a:xfrm>
            <a:off x="1930400" y="39966"/>
            <a:ext cx="9383059" cy="1143001"/>
          </a:xfrm>
        </p:spPr>
        <p:txBody>
          <a:bodyPr/>
          <a:lstStyle/>
          <a:p>
            <a:pPr marL="57150" indent="0" algn="ctr">
              <a:buNone/>
            </a:pPr>
            <a:r>
              <a:rPr lang="en-US" sz="4400" dirty="0"/>
              <a:t>Recent modeling review</a:t>
            </a:r>
            <a:endParaRPr lang="en-US" sz="1000" b="0" dirty="0"/>
          </a:p>
        </p:txBody>
      </p:sp>
      <p:pic>
        <p:nvPicPr>
          <p:cNvPr id="7" name="Content Placeholder 4">
            <a:extLst>
              <a:ext uri="{FF2B5EF4-FFF2-40B4-BE49-F238E27FC236}">
                <a16:creationId xmlns:a16="http://schemas.microsoft.com/office/drawing/2014/main" id="{58C63F28-6016-4201-B419-9E889568FB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1182" y="727614"/>
            <a:ext cx="8663687" cy="609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002923" y="6138803"/>
            <a:ext cx="3689131" cy="400110"/>
          </a:xfrm>
          <a:prstGeom prst="rect">
            <a:avLst/>
          </a:prstGeom>
          <a:noFill/>
        </p:spPr>
        <p:txBody>
          <a:bodyPr wrap="square" rtlCol="0">
            <a:spAutoFit/>
          </a:bodyPr>
          <a:lstStyle/>
          <a:p>
            <a:r>
              <a:rPr lang="en-US" sz="2000" dirty="0">
                <a:solidFill>
                  <a:srgbClr val="FFFF00"/>
                </a:solidFill>
              </a:rPr>
              <a:t>Albuquerque Asphalt HMA</a:t>
            </a:r>
          </a:p>
        </p:txBody>
      </p:sp>
      <p:sp>
        <p:nvSpPr>
          <p:cNvPr id="4" name="TextBox 3"/>
          <p:cNvSpPr txBox="1"/>
          <p:nvPr/>
        </p:nvSpPr>
        <p:spPr>
          <a:xfrm>
            <a:off x="5898054" y="4240924"/>
            <a:ext cx="4261946" cy="400110"/>
          </a:xfrm>
          <a:prstGeom prst="rect">
            <a:avLst/>
          </a:prstGeom>
          <a:noFill/>
        </p:spPr>
        <p:txBody>
          <a:bodyPr wrap="square" rtlCol="0">
            <a:spAutoFit/>
          </a:bodyPr>
          <a:lstStyle/>
          <a:p>
            <a:r>
              <a:rPr lang="en-US" sz="2000" dirty="0">
                <a:solidFill>
                  <a:srgbClr val="FFFF00"/>
                </a:solidFill>
              </a:rPr>
              <a:t>Albuquerque Asphalt aggregate plant</a:t>
            </a:r>
          </a:p>
        </p:txBody>
      </p:sp>
      <p:sp>
        <p:nvSpPr>
          <p:cNvPr id="6" name="TextBox 5"/>
          <p:cNvSpPr txBox="1"/>
          <p:nvPr/>
        </p:nvSpPr>
        <p:spPr>
          <a:xfrm>
            <a:off x="6621929" y="2322786"/>
            <a:ext cx="3247285" cy="400110"/>
          </a:xfrm>
          <a:prstGeom prst="rect">
            <a:avLst/>
          </a:prstGeom>
          <a:noFill/>
        </p:spPr>
        <p:txBody>
          <a:bodyPr wrap="square" rtlCol="0">
            <a:spAutoFit/>
          </a:bodyPr>
          <a:lstStyle/>
          <a:p>
            <a:r>
              <a:rPr lang="en-US" sz="2000" dirty="0">
                <a:solidFill>
                  <a:srgbClr val="FFFF00"/>
                </a:solidFill>
              </a:rPr>
              <a:t>D&amp;R Tank</a:t>
            </a:r>
          </a:p>
        </p:txBody>
      </p:sp>
      <p:sp>
        <p:nvSpPr>
          <p:cNvPr id="8" name="Title 1">
            <a:extLst>
              <a:ext uri="{FF2B5EF4-FFF2-40B4-BE49-F238E27FC236}">
                <a16:creationId xmlns:a16="http://schemas.microsoft.com/office/drawing/2014/main" id="{76B4CB10-4689-3349-827A-38FDE236CA88}"/>
              </a:ext>
            </a:extLst>
          </p:cNvPr>
          <p:cNvSpPr>
            <a:spLocks noGrp="1"/>
          </p:cNvSpPr>
          <p:nvPr>
            <p:ph type="title"/>
          </p:nvPr>
        </p:nvSpPr>
        <p:spPr>
          <a:xfrm rot="5400000">
            <a:off x="-2428875" y="2667000"/>
            <a:ext cx="6584949" cy="1524000"/>
          </a:xfrm>
        </p:spPr>
        <p:txBody>
          <a:bodyPr/>
          <a:lstStyle/>
          <a:p>
            <a:r>
              <a:rPr lang="en-US" dirty="0"/>
              <a:t>Example</a:t>
            </a:r>
          </a:p>
        </p:txBody>
      </p:sp>
    </p:spTree>
    <p:extLst>
      <p:ext uri="{BB962C8B-B14F-4D97-AF65-F5344CB8AC3E}">
        <p14:creationId xmlns:p14="http://schemas.microsoft.com/office/powerpoint/2010/main" val="29249384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2">
            <a:extLst>
              <a:ext uri="{FF2B5EF4-FFF2-40B4-BE49-F238E27FC236}">
                <a16:creationId xmlns:a16="http://schemas.microsoft.com/office/drawing/2014/main" id="{CE5EDB41-A35A-4EE6-8246-AD15BFB2F0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2776" y="241850"/>
            <a:ext cx="8558306" cy="6612042"/>
          </a:xfrm>
          <a:prstGeom prst="rect">
            <a:avLst/>
          </a:prstGeom>
          <a:noFill/>
          <a:ln>
            <a:noFill/>
          </a:ln>
          <a:extLst/>
        </p:spPr>
      </p:pic>
      <p:sp>
        <p:nvSpPr>
          <p:cNvPr id="2" name="Slide Number Placeholder 1">
            <a:extLst>
              <a:ext uri="{FF2B5EF4-FFF2-40B4-BE49-F238E27FC236}">
                <a16:creationId xmlns:a16="http://schemas.microsoft.com/office/drawing/2014/main" id="{E437ECDF-F88A-4D81-872D-8423796C1638}"/>
              </a:ext>
            </a:extLst>
          </p:cNvPr>
          <p:cNvSpPr>
            <a:spLocks noGrp="1"/>
          </p:cNvSpPr>
          <p:nvPr>
            <p:ph type="sldNum" sz="quarter" idx="12"/>
          </p:nvPr>
        </p:nvSpPr>
        <p:spPr/>
        <p:txBody>
          <a:bodyPr/>
          <a:lstStyle/>
          <a:p>
            <a:pPr>
              <a:defRPr/>
            </a:pPr>
            <a:fld id="{6EA04586-19B0-476E-B9AC-221CFF11159F}" type="slidenum">
              <a:rPr lang="en-US" altLang="en-US" smtClean="0"/>
              <a:pPr>
                <a:defRPr/>
              </a:pPr>
              <a:t>11</a:t>
            </a:fld>
            <a:endParaRPr lang="en-US" altLang="en-US"/>
          </a:p>
        </p:txBody>
      </p:sp>
      <p:sp>
        <p:nvSpPr>
          <p:cNvPr id="5" name="Content Placeholder 2">
            <a:extLst>
              <a:ext uri="{FF2B5EF4-FFF2-40B4-BE49-F238E27FC236}">
                <a16:creationId xmlns:a16="http://schemas.microsoft.com/office/drawing/2014/main" id="{3F14B136-A89C-451C-931B-9ED580C25A2B}"/>
              </a:ext>
            </a:extLst>
          </p:cNvPr>
          <p:cNvSpPr>
            <a:spLocks noGrp="1"/>
          </p:cNvSpPr>
          <p:nvPr>
            <p:ph idx="1"/>
          </p:nvPr>
        </p:nvSpPr>
        <p:spPr>
          <a:xfrm>
            <a:off x="1930400" y="39966"/>
            <a:ext cx="9383059" cy="1143001"/>
          </a:xfrm>
        </p:spPr>
        <p:txBody>
          <a:bodyPr/>
          <a:lstStyle/>
          <a:p>
            <a:pPr marL="57150" indent="0" algn="ctr">
              <a:buNone/>
            </a:pPr>
            <a:r>
              <a:rPr lang="en-US" sz="4400" dirty="0"/>
              <a:t>NO</a:t>
            </a:r>
            <a:r>
              <a:rPr lang="en-US" sz="4400" baseline="-25000" dirty="0"/>
              <a:t>2</a:t>
            </a:r>
            <a:r>
              <a:rPr lang="en-US" sz="4400" dirty="0"/>
              <a:t> model for the same facility</a:t>
            </a:r>
            <a:endParaRPr lang="en-US" sz="1000" b="0" dirty="0"/>
          </a:p>
        </p:txBody>
      </p:sp>
      <p:sp>
        <p:nvSpPr>
          <p:cNvPr id="7" name="Title 1">
            <a:extLst>
              <a:ext uri="{FF2B5EF4-FFF2-40B4-BE49-F238E27FC236}">
                <a16:creationId xmlns:a16="http://schemas.microsoft.com/office/drawing/2014/main" id="{5A97A84F-F28E-794E-957E-B5E8533D5600}"/>
              </a:ext>
            </a:extLst>
          </p:cNvPr>
          <p:cNvSpPr>
            <a:spLocks noGrp="1"/>
          </p:cNvSpPr>
          <p:nvPr>
            <p:ph type="title"/>
          </p:nvPr>
        </p:nvSpPr>
        <p:spPr>
          <a:xfrm rot="5400000">
            <a:off x="-2428875" y="2667000"/>
            <a:ext cx="6584949" cy="1524000"/>
          </a:xfrm>
        </p:spPr>
        <p:txBody>
          <a:bodyPr/>
          <a:lstStyle/>
          <a:p>
            <a:r>
              <a:rPr lang="en-US" dirty="0"/>
              <a:t>example</a:t>
            </a:r>
          </a:p>
        </p:txBody>
      </p:sp>
    </p:spTree>
    <p:extLst>
      <p:ext uri="{BB962C8B-B14F-4D97-AF65-F5344CB8AC3E}">
        <p14:creationId xmlns:p14="http://schemas.microsoft.com/office/powerpoint/2010/main" val="31303745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12</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400" y="260131"/>
            <a:ext cx="9652000" cy="5980588"/>
          </a:xfrm>
        </p:spPr>
        <p:txBody>
          <a:bodyPr/>
          <a:lstStyle/>
          <a:p>
            <a:pPr marL="57150" indent="0" algn="ctr">
              <a:buNone/>
            </a:pPr>
            <a:r>
              <a:rPr lang="en-US" sz="4400" dirty="0"/>
              <a:t>More on cumulative modeling</a:t>
            </a:r>
            <a:endParaRPr lang="en-US" sz="4400" b="1" dirty="0"/>
          </a:p>
          <a:p>
            <a:pPr marL="57150" indent="0" algn="ctr">
              <a:buNone/>
            </a:pPr>
            <a:endParaRPr lang="en-US" sz="1000" b="0" dirty="0"/>
          </a:p>
          <a:p>
            <a:pPr marL="571500" indent="-514350"/>
            <a:r>
              <a:rPr lang="en-US" b="0" dirty="0"/>
              <a:t>“…the question of which nearby sources to include in the cumulative modeling is inextricably linked to the question of what the ambient monitoring data represents within the project area.” –Section 8.3.3(a), p. 5221</a:t>
            </a:r>
          </a:p>
          <a:p>
            <a:pPr marL="571500" indent="-514350"/>
            <a:endParaRPr lang="en-US" b="0" dirty="0"/>
          </a:p>
          <a:p>
            <a:pPr marL="571500" indent="-514350"/>
            <a:r>
              <a:rPr lang="en-US" b="0" dirty="0"/>
              <a:t>Cumulative impact is compared to air quality standards</a:t>
            </a:r>
          </a:p>
          <a:p>
            <a:pPr marL="571500" indent="-514350"/>
            <a:endParaRPr lang="en-US" b="0" dirty="0"/>
          </a:p>
        </p:txBody>
      </p:sp>
      <p:sp>
        <p:nvSpPr>
          <p:cNvPr id="5" name="Title 1">
            <a:extLst>
              <a:ext uri="{FF2B5EF4-FFF2-40B4-BE49-F238E27FC236}">
                <a16:creationId xmlns:a16="http://schemas.microsoft.com/office/drawing/2014/main" id="{7ED58063-2D3A-F246-845C-20F55E970192}"/>
              </a:ext>
            </a:extLst>
          </p:cNvPr>
          <p:cNvSpPr>
            <a:spLocks noGrp="1"/>
          </p:cNvSpPr>
          <p:nvPr>
            <p:ph type="title"/>
          </p:nvPr>
        </p:nvSpPr>
        <p:spPr>
          <a:xfrm rot="5400000">
            <a:off x="-2428875" y="2667000"/>
            <a:ext cx="6584949" cy="1524000"/>
          </a:xfrm>
        </p:spPr>
        <p:txBody>
          <a:bodyPr/>
          <a:lstStyle/>
          <a:p>
            <a:r>
              <a:rPr lang="en-US" sz="5400" dirty="0"/>
              <a:t>Cumulative impacts</a:t>
            </a:r>
          </a:p>
        </p:txBody>
      </p:sp>
      <p:pic>
        <p:nvPicPr>
          <p:cNvPr id="6" name="Picture 5">
            <a:extLst>
              <a:ext uri="{FF2B5EF4-FFF2-40B4-BE49-F238E27FC236}">
                <a16:creationId xmlns:a16="http://schemas.microsoft.com/office/drawing/2014/main" id="{5E0015F0-2BAA-484F-8676-BB69C9CF4920}"/>
              </a:ext>
            </a:extLst>
          </p:cNvPr>
          <p:cNvPicPr>
            <a:picLocks noChangeAspect="1"/>
          </p:cNvPicPr>
          <p:nvPr/>
        </p:nvPicPr>
        <p:blipFill rotWithShape="1">
          <a:blip r:embed="rId2">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spTree>
    <p:extLst>
      <p:ext uri="{BB962C8B-B14F-4D97-AF65-F5344CB8AC3E}">
        <p14:creationId xmlns:p14="http://schemas.microsoft.com/office/powerpoint/2010/main" val="30968653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13</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2169458" y="228600"/>
            <a:ext cx="9412941" cy="1582271"/>
          </a:xfrm>
        </p:spPr>
        <p:txBody>
          <a:bodyPr/>
          <a:lstStyle/>
          <a:p>
            <a:pPr marL="57150" indent="0" algn="ctr">
              <a:buNone/>
            </a:pPr>
            <a:endParaRPr lang="en-US" sz="2800" b="1" dirty="0"/>
          </a:p>
          <a:p>
            <a:pPr marL="57150" indent="0" algn="ctr">
              <a:buNone/>
            </a:pPr>
            <a:r>
              <a:rPr lang="en-US" sz="4400" dirty="0"/>
              <a:t>Compare to Standards</a:t>
            </a:r>
            <a:endParaRPr lang="en-US" sz="1000" b="0" dirty="0"/>
          </a:p>
        </p:txBody>
      </p:sp>
      <p:graphicFrame>
        <p:nvGraphicFramePr>
          <p:cNvPr id="3" name="Table 2">
            <a:extLst>
              <a:ext uri="{FF2B5EF4-FFF2-40B4-BE49-F238E27FC236}">
                <a16:creationId xmlns:a16="http://schemas.microsoft.com/office/drawing/2014/main" id="{5E666A83-7777-4A8E-B11B-DF7EAFFD5F82}"/>
              </a:ext>
            </a:extLst>
          </p:cNvPr>
          <p:cNvGraphicFramePr>
            <a:graphicFrameLocks noGrp="1"/>
          </p:cNvGraphicFramePr>
          <p:nvPr>
            <p:extLst>
              <p:ext uri="{D42A27DB-BD31-4B8C-83A1-F6EECF244321}">
                <p14:modId xmlns:p14="http://schemas.microsoft.com/office/powerpoint/2010/main" val="2990709799"/>
              </p:ext>
            </p:extLst>
          </p:nvPr>
        </p:nvGraphicFramePr>
        <p:xfrm>
          <a:off x="2026024" y="1717594"/>
          <a:ext cx="9556375" cy="3840525"/>
        </p:xfrm>
        <a:graphic>
          <a:graphicData uri="http://schemas.openxmlformats.org/drawingml/2006/table">
            <a:tbl>
              <a:tblPr firstRow="1" bandRow="1">
                <a:tableStyleId>{5C22544A-7EE6-4342-B048-85BDC9FD1C3A}</a:tableStyleId>
              </a:tblPr>
              <a:tblGrid>
                <a:gridCol w="1911275">
                  <a:extLst>
                    <a:ext uri="{9D8B030D-6E8A-4147-A177-3AD203B41FA5}">
                      <a16:colId xmlns:a16="http://schemas.microsoft.com/office/drawing/2014/main" val="2308559956"/>
                    </a:ext>
                  </a:extLst>
                </a:gridCol>
                <a:gridCol w="1911275">
                  <a:extLst>
                    <a:ext uri="{9D8B030D-6E8A-4147-A177-3AD203B41FA5}">
                      <a16:colId xmlns:a16="http://schemas.microsoft.com/office/drawing/2014/main" val="84684161"/>
                    </a:ext>
                  </a:extLst>
                </a:gridCol>
                <a:gridCol w="1911275">
                  <a:extLst>
                    <a:ext uri="{9D8B030D-6E8A-4147-A177-3AD203B41FA5}">
                      <a16:colId xmlns:a16="http://schemas.microsoft.com/office/drawing/2014/main" val="2644210673"/>
                    </a:ext>
                  </a:extLst>
                </a:gridCol>
                <a:gridCol w="1911275">
                  <a:extLst>
                    <a:ext uri="{9D8B030D-6E8A-4147-A177-3AD203B41FA5}">
                      <a16:colId xmlns:a16="http://schemas.microsoft.com/office/drawing/2014/main" val="2720625669"/>
                    </a:ext>
                  </a:extLst>
                </a:gridCol>
                <a:gridCol w="1911275">
                  <a:extLst>
                    <a:ext uri="{9D8B030D-6E8A-4147-A177-3AD203B41FA5}">
                      <a16:colId xmlns:a16="http://schemas.microsoft.com/office/drawing/2014/main" val="4249465148"/>
                    </a:ext>
                  </a:extLst>
                </a:gridCol>
              </a:tblGrid>
              <a:tr h="1898058">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NAAQS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Modeled Impact (µg/m</a:t>
                      </a:r>
                      <a:r>
                        <a:rPr lang="en-US" sz="2400" baseline="30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Background (µg/m</a:t>
                      </a:r>
                      <a:r>
                        <a:rPr lang="en-US" sz="2400" baseline="30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tc>
                  <a:txBody>
                    <a:bodyPr/>
                    <a:lstStyle/>
                    <a:p>
                      <a:pPr marL="0" marR="0" algn="ctr">
                        <a:lnSpc>
                          <a:spcPct val="107000"/>
                        </a:lnSpc>
                        <a:spcBef>
                          <a:spcPts val="0"/>
                        </a:spcBef>
                        <a:spcAft>
                          <a:spcPts val="0"/>
                        </a:spcAft>
                        <a:tabLst>
                          <a:tab pos="-685800" algn="l"/>
                          <a:tab pos="-457200" algn="l"/>
                          <a:tab pos="0" algn="l"/>
                          <a:tab pos="114300" algn="l"/>
                          <a:tab pos="914400" algn="l"/>
                        </a:tabLst>
                      </a:pPr>
                      <a:r>
                        <a:rPr lang="en-US" sz="2400" dirty="0">
                          <a:effectLst/>
                          <a:latin typeface="Arial" panose="020B0604020202020204" pitchFamily="34" charset="0"/>
                          <a:cs typeface="Arial" panose="020B0604020202020204" pitchFamily="34" charset="0"/>
                        </a:rPr>
                        <a:t>Model + Background (µg/m</a:t>
                      </a:r>
                      <a:r>
                        <a:rPr lang="en-US" sz="2400" baseline="30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Level of the standard (µg/m</a:t>
                      </a:r>
                      <a:r>
                        <a:rPr lang="en-US" sz="2400" baseline="30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extLst>
                  <a:ext uri="{0D108BD9-81ED-4DB2-BD59-A6C34878D82A}">
                    <a16:rowId xmlns:a16="http://schemas.microsoft.com/office/drawing/2014/main" val="3891017360"/>
                  </a:ext>
                </a:extLst>
              </a:tr>
              <a:tr h="967561">
                <a:tc>
                  <a:txBody>
                    <a:bodyPr/>
                    <a:lstStyle/>
                    <a:p>
                      <a:pPr marL="0" marR="0" algn="ctr">
                        <a:lnSpc>
                          <a:spcPct val="107000"/>
                        </a:lnSpc>
                        <a:spcBef>
                          <a:spcPts val="0"/>
                        </a:spcBef>
                        <a:spcAft>
                          <a:spcPts val="0"/>
                        </a:spcAft>
                      </a:pPr>
                      <a:r>
                        <a:rPr lang="en-US" sz="2400" b="1" dirty="0">
                          <a:solidFill>
                            <a:schemeClr val="bg1"/>
                          </a:solidFill>
                          <a:effectLst/>
                          <a:latin typeface="Arial" panose="020B0604020202020204" pitchFamily="34" charset="0"/>
                          <a:cs typeface="Arial" panose="020B0604020202020204" pitchFamily="34" charset="0"/>
                        </a:rPr>
                        <a:t>NO</a:t>
                      </a:r>
                      <a:r>
                        <a:rPr lang="en-US" sz="2400" b="1" baseline="-25000" dirty="0">
                          <a:solidFill>
                            <a:schemeClr val="bg1"/>
                          </a:solidFill>
                          <a:effectLst/>
                          <a:latin typeface="Arial" panose="020B0604020202020204" pitchFamily="34" charset="0"/>
                          <a:cs typeface="Arial" panose="020B0604020202020204" pitchFamily="34" charset="0"/>
                        </a:rPr>
                        <a:t>2</a:t>
                      </a:r>
                      <a:r>
                        <a:rPr lang="en-US" sz="2400" b="1" dirty="0">
                          <a:solidFill>
                            <a:schemeClr val="bg1"/>
                          </a:solidFill>
                          <a:effectLst/>
                          <a:latin typeface="Arial" panose="020B0604020202020204" pitchFamily="34" charset="0"/>
                          <a:cs typeface="Arial" panose="020B0604020202020204" pitchFamily="34" charset="0"/>
                        </a:rPr>
                        <a:t> 1-hour</a:t>
                      </a:r>
                      <a:endPar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solidFill>
                      <a:srgbClr val="EA7317"/>
                    </a:solidFill>
                  </a:tcP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117.1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62.8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179.9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188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extLst>
                  <a:ext uri="{0D108BD9-81ED-4DB2-BD59-A6C34878D82A}">
                    <a16:rowId xmlns:a16="http://schemas.microsoft.com/office/drawing/2014/main" val="2185187641"/>
                  </a:ext>
                </a:extLst>
              </a:tr>
              <a:tr h="974906">
                <a:tc>
                  <a:txBody>
                    <a:bodyPr/>
                    <a:lstStyle/>
                    <a:p>
                      <a:pPr marL="0" marR="0" algn="ctr">
                        <a:lnSpc>
                          <a:spcPct val="107000"/>
                        </a:lnSpc>
                        <a:spcBef>
                          <a:spcPts val="0"/>
                        </a:spcBef>
                        <a:spcAft>
                          <a:spcPts val="0"/>
                        </a:spcAft>
                      </a:pPr>
                      <a:r>
                        <a:rPr lang="en-US" sz="2400" b="1" dirty="0">
                          <a:solidFill>
                            <a:schemeClr val="bg1"/>
                          </a:solidFill>
                          <a:effectLst/>
                          <a:latin typeface="Arial" panose="020B0604020202020204" pitchFamily="34" charset="0"/>
                          <a:cs typeface="Arial" panose="020B0604020202020204" pitchFamily="34" charset="0"/>
                        </a:rPr>
                        <a:t>PM</a:t>
                      </a:r>
                      <a:r>
                        <a:rPr lang="en-US" sz="2400" b="1" baseline="-25000" dirty="0">
                          <a:solidFill>
                            <a:schemeClr val="bg1"/>
                          </a:solidFill>
                          <a:effectLst/>
                          <a:latin typeface="Arial" panose="020B0604020202020204" pitchFamily="34" charset="0"/>
                          <a:cs typeface="Arial" panose="020B0604020202020204" pitchFamily="34" charset="0"/>
                        </a:rPr>
                        <a:t>10</a:t>
                      </a:r>
                      <a:r>
                        <a:rPr lang="en-US" sz="2400" b="1" dirty="0">
                          <a:solidFill>
                            <a:schemeClr val="bg1"/>
                          </a:solidFill>
                          <a:effectLst/>
                          <a:latin typeface="Arial" panose="020B0604020202020204" pitchFamily="34" charset="0"/>
                          <a:cs typeface="Arial" panose="020B0604020202020204" pitchFamily="34" charset="0"/>
                        </a:rPr>
                        <a:t> 24-hour</a:t>
                      </a:r>
                      <a:endPar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solidFill>
                      <a:srgbClr val="EA7317"/>
                    </a:solidFill>
                  </a:tcP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65.7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35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100.7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150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1045" marR="61045" marT="0" marB="0" anchor="ctr"/>
                </a:tc>
                <a:extLst>
                  <a:ext uri="{0D108BD9-81ED-4DB2-BD59-A6C34878D82A}">
                    <a16:rowId xmlns:a16="http://schemas.microsoft.com/office/drawing/2014/main" val="782509447"/>
                  </a:ext>
                </a:extLst>
              </a:tr>
            </a:tbl>
          </a:graphicData>
        </a:graphic>
      </p:graphicFrame>
      <p:sp>
        <p:nvSpPr>
          <p:cNvPr id="5" name="Title 1">
            <a:extLst>
              <a:ext uri="{FF2B5EF4-FFF2-40B4-BE49-F238E27FC236}">
                <a16:creationId xmlns:a16="http://schemas.microsoft.com/office/drawing/2014/main" id="{F0DB6D40-8802-4844-AD7A-879286923BC9}"/>
              </a:ext>
            </a:extLst>
          </p:cNvPr>
          <p:cNvSpPr>
            <a:spLocks noGrp="1"/>
          </p:cNvSpPr>
          <p:nvPr>
            <p:ph type="title"/>
          </p:nvPr>
        </p:nvSpPr>
        <p:spPr>
          <a:xfrm rot="5400000">
            <a:off x="-2428875" y="2667000"/>
            <a:ext cx="6584949" cy="1524000"/>
          </a:xfrm>
        </p:spPr>
        <p:txBody>
          <a:bodyPr/>
          <a:lstStyle/>
          <a:p>
            <a:r>
              <a:rPr lang="en-US" dirty="0"/>
              <a:t>compliance</a:t>
            </a:r>
          </a:p>
        </p:txBody>
      </p:sp>
    </p:spTree>
    <p:extLst>
      <p:ext uri="{BB962C8B-B14F-4D97-AF65-F5344CB8AC3E}">
        <p14:creationId xmlns:p14="http://schemas.microsoft.com/office/powerpoint/2010/main" val="41296109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14</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400" y="228600"/>
            <a:ext cx="9652000" cy="5980588"/>
          </a:xfrm>
        </p:spPr>
        <p:txBody>
          <a:bodyPr/>
          <a:lstStyle/>
          <a:p>
            <a:pPr marL="57150" indent="0" algn="ctr">
              <a:buNone/>
            </a:pPr>
            <a:endParaRPr lang="en-US" sz="2800" b="1" dirty="0"/>
          </a:p>
          <a:p>
            <a:pPr marL="57150" indent="0" algn="ctr">
              <a:buNone/>
            </a:pPr>
            <a:r>
              <a:rPr lang="en-US" sz="4400" dirty="0"/>
              <a:t>AERMOD</a:t>
            </a:r>
            <a:endParaRPr lang="en-US" sz="4400" b="1" dirty="0"/>
          </a:p>
          <a:p>
            <a:pPr marL="57150" indent="0" algn="ctr">
              <a:buNone/>
            </a:pPr>
            <a:endParaRPr lang="en-US" sz="1000" b="0" dirty="0"/>
          </a:p>
          <a:p>
            <a:pPr marL="571500" indent="-514350"/>
            <a:r>
              <a:rPr lang="en-US" b="0" dirty="0"/>
              <a:t>U.S. EPA’s preferred air dispersion model since Nov. 2005</a:t>
            </a:r>
          </a:p>
          <a:p>
            <a:pPr marL="571500" indent="-514350"/>
            <a:r>
              <a:rPr lang="en-US" b="0" dirty="0"/>
              <a:t>Standard among all regulatory clean air agencies</a:t>
            </a:r>
          </a:p>
          <a:p>
            <a:pPr marL="571500" indent="-514350"/>
            <a:r>
              <a:rPr lang="en-US" b="0" dirty="0"/>
              <a:t>Confidence that AERMOD doesn’t underestimate</a:t>
            </a:r>
          </a:p>
          <a:p>
            <a:pPr marL="971550" lvl="1" indent="-514350"/>
            <a:r>
              <a:rPr lang="en-US" b="0" dirty="0"/>
              <a:t>EPA is concerned about underestimation</a:t>
            </a:r>
          </a:p>
          <a:p>
            <a:pPr marL="971550" lvl="1" indent="-514350"/>
            <a:r>
              <a:rPr lang="en-US" b="0" dirty="0"/>
              <a:t>LOWWIND options have not been accepted for regulatory modeling</a:t>
            </a:r>
          </a:p>
        </p:txBody>
      </p:sp>
      <p:sp>
        <p:nvSpPr>
          <p:cNvPr id="5" name="Title 1">
            <a:extLst>
              <a:ext uri="{FF2B5EF4-FFF2-40B4-BE49-F238E27FC236}">
                <a16:creationId xmlns:a16="http://schemas.microsoft.com/office/drawing/2014/main" id="{E5786936-35B9-F04E-B600-3613DD55836F}"/>
              </a:ext>
            </a:extLst>
          </p:cNvPr>
          <p:cNvSpPr>
            <a:spLocks noGrp="1"/>
          </p:cNvSpPr>
          <p:nvPr>
            <p:ph type="title"/>
          </p:nvPr>
        </p:nvSpPr>
        <p:spPr>
          <a:xfrm rot="5400000">
            <a:off x="-2428875" y="2667000"/>
            <a:ext cx="6584949" cy="1524000"/>
          </a:xfrm>
        </p:spPr>
        <p:txBody>
          <a:bodyPr/>
          <a:lstStyle/>
          <a:p>
            <a:r>
              <a:rPr lang="en-US" dirty="0"/>
              <a:t>EPA Model</a:t>
            </a:r>
          </a:p>
        </p:txBody>
      </p:sp>
      <p:pic>
        <p:nvPicPr>
          <p:cNvPr id="6" name="Picture 5">
            <a:extLst>
              <a:ext uri="{FF2B5EF4-FFF2-40B4-BE49-F238E27FC236}">
                <a16:creationId xmlns:a16="http://schemas.microsoft.com/office/drawing/2014/main" id="{4CA917A9-6BD4-3C43-ACC8-BE4BA9B98F6A}"/>
              </a:ext>
            </a:extLst>
          </p:cNvPr>
          <p:cNvPicPr>
            <a:picLocks noChangeAspect="1"/>
          </p:cNvPicPr>
          <p:nvPr/>
        </p:nvPicPr>
        <p:blipFill rotWithShape="1">
          <a:blip r:embed="rId2">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spTree>
    <p:extLst>
      <p:ext uri="{BB962C8B-B14F-4D97-AF65-F5344CB8AC3E}">
        <p14:creationId xmlns:p14="http://schemas.microsoft.com/office/powerpoint/2010/main" val="34402082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15</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400" y="228600"/>
            <a:ext cx="9652000" cy="5980588"/>
          </a:xfrm>
        </p:spPr>
        <p:txBody>
          <a:bodyPr/>
          <a:lstStyle/>
          <a:p>
            <a:pPr marL="57150" indent="0" algn="ctr">
              <a:buNone/>
            </a:pPr>
            <a:r>
              <a:rPr lang="en-US" sz="4400" dirty="0"/>
              <a:t>AERMOD Reliability</a:t>
            </a:r>
            <a:endParaRPr lang="en-US" sz="4400" b="1" dirty="0"/>
          </a:p>
          <a:p>
            <a:pPr marL="57150" indent="0" algn="ctr">
              <a:buNone/>
            </a:pPr>
            <a:endParaRPr lang="en-US" sz="1000" b="0" dirty="0"/>
          </a:p>
          <a:p>
            <a:pPr marL="57150" indent="0" algn="ctr">
              <a:buNone/>
            </a:pPr>
            <a:endParaRPr lang="en-US" sz="1000" b="0" dirty="0"/>
          </a:p>
          <a:p>
            <a:pPr marL="57150" indent="0" algn="ctr">
              <a:buNone/>
            </a:pPr>
            <a:endParaRPr lang="en-US" sz="1000" b="0" dirty="0"/>
          </a:p>
          <a:p>
            <a:pPr marL="571500" indent="-514350"/>
            <a:r>
              <a:rPr lang="en-US" b="0" dirty="0"/>
              <a:t>EPA SCRAM website</a:t>
            </a:r>
          </a:p>
          <a:p>
            <a:pPr marL="571500" indent="-514350"/>
            <a:r>
              <a:rPr lang="en-US" b="0" dirty="0"/>
              <a:t>Databases used to evaluate AERMOD performance</a:t>
            </a:r>
          </a:p>
          <a:p>
            <a:pPr marL="571500" indent="-514350"/>
            <a:r>
              <a:rPr lang="en-US" b="0" dirty="0"/>
              <a:t>Documents on AERMOD performance and </a:t>
            </a:r>
            <a:r>
              <a:rPr lang="en-US" b="0" dirty="0" smtClean="0"/>
              <a:t>formulation</a:t>
            </a:r>
          </a:p>
          <a:p>
            <a:pPr marL="571500" indent="-514350"/>
            <a:r>
              <a:rPr lang="en-US" b="0" dirty="0" smtClean="0"/>
              <a:t>Support Center for Regulatory Atmospheric Modeling (www.epa.gov/scram)</a:t>
            </a:r>
            <a:endParaRPr lang="en-US" b="0" dirty="0"/>
          </a:p>
        </p:txBody>
      </p:sp>
      <p:sp>
        <p:nvSpPr>
          <p:cNvPr id="5" name="Title 1">
            <a:extLst>
              <a:ext uri="{FF2B5EF4-FFF2-40B4-BE49-F238E27FC236}">
                <a16:creationId xmlns:a16="http://schemas.microsoft.com/office/drawing/2014/main" id="{023CF2A1-4C24-6F4A-9B19-1888E0B2CC4E}"/>
              </a:ext>
            </a:extLst>
          </p:cNvPr>
          <p:cNvSpPr>
            <a:spLocks noGrp="1"/>
          </p:cNvSpPr>
          <p:nvPr>
            <p:ph type="title"/>
          </p:nvPr>
        </p:nvSpPr>
        <p:spPr>
          <a:xfrm rot="5400000">
            <a:off x="-2428875" y="2667000"/>
            <a:ext cx="6584949" cy="1524000"/>
          </a:xfrm>
        </p:spPr>
        <p:txBody>
          <a:bodyPr/>
          <a:lstStyle/>
          <a:p>
            <a:r>
              <a:rPr lang="en-US" dirty="0"/>
              <a:t>Reliability</a:t>
            </a:r>
          </a:p>
        </p:txBody>
      </p:sp>
      <p:pic>
        <p:nvPicPr>
          <p:cNvPr id="6" name="Picture 5">
            <a:extLst>
              <a:ext uri="{FF2B5EF4-FFF2-40B4-BE49-F238E27FC236}">
                <a16:creationId xmlns:a16="http://schemas.microsoft.com/office/drawing/2014/main" id="{42C3444B-E68B-634F-A6FE-DFF0991B1078}"/>
              </a:ext>
            </a:extLst>
          </p:cNvPr>
          <p:cNvPicPr>
            <a:picLocks noChangeAspect="1"/>
          </p:cNvPicPr>
          <p:nvPr/>
        </p:nvPicPr>
        <p:blipFill rotWithShape="1">
          <a:blip r:embed="rId3">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spTree>
    <p:extLst>
      <p:ext uri="{BB962C8B-B14F-4D97-AF65-F5344CB8AC3E}">
        <p14:creationId xmlns:p14="http://schemas.microsoft.com/office/powerpoint/2010/main" val="29439931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16</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400" y="228600"/>
            <a:ext cx="9652000" cy="5980588"/>
          </a:xfrm>
        </p:spPr>
        <p:txBody>
          <a:bodyPr/>
          <a:lstStyle/>
          <a:p>
            <a:pPr marL="57150" indent="0" algn="ctr">
              <a:buNone/>
            </a:pPr>
            <a:r>
              <a:rPr lang="en-US" sz="4400" dirty="0"/>
              <a:t>Example of EPA Testing AERMOD </a:t>
            </a:r>
            <a:endParaRPr lang="en-US" sz="4400" b="1" dirty="0"/>
          </a:p>
          <a:p>
            <a:pPr marL="57150" indent="0" algn="ctr">
              <a:buNone/>
            </a:pPr>
            <a:endParaRPr lang="en-US" sz="1600" b="0" dirty="0"/>
          </a:p>
          <a:p>
            <a:pPr marL="57150" indent="0">
              <a:buNone/>
            </a:pPr>
            <a:r>
              <a:rPr lang="en-US" b="0" dirty="0"/>
              <a:t>Excerpts from description of EPA experiment:</a:t>
            </a:r>
          </a:p>
          <a:p>
            <a:pPr marL="57150" indent="0">
              <a:buNone/>
            </a:pPr>
            <a:endParaRPr lang="en-US" sz="1600" b="0" dirty="0"/>
          </a:p>
          <a:p>
            <a:pPr marL="457200" lvl="1" indent="0">
              <a:buNone/>
            </a:pPr>
            <a:r>
              <a:rPr lang="en-US" b="0" dirty="0"/>
              <a:t>	“…near-surface, non-buoyant tracer release” experiments with “surface sampling arrays positioned 50 meters to 800 meters downwind…”</a:t>
            </a:r>
          </a:p>
          <a:p>
            <a:pPr marL="571500" indent="-514350"/>
            <a:endParaRPr lang="en-US" b="0" dirty="0"/>
          </a:p>
          <a:p>
            <a:pPr marL="571500" indent="-514350"/>
            <a:r>
              <a:rPr lang="en-US" b="0" dirty="0"/>
              <a:t>Empire Abo, NM field study mentioned in </a:t>
            </a:r>
          </a:p>
          <a:p>
            <a:pPr marL="57150" indent="0">
              <a:buNone/>
            </a:pPr>
            <a:r>
              <a:rPr lang="en-US" b="0" dirty="0"/>
              <a:t>     March 1, 2011 EPA clarification memo </a:t>
            </a:r>
          </a:p>
        </p:txBody>
      </p:sp>
      <p:sp>
        <p:nvSpPr>
          <p:cNvPr id="5" name="Title 1">
            <a:extLst>
              <a:ext uri="{FF2B5EF4-FFF2-40B4-BE49-F238E27FC236}">
                <a16:creationId xmlns:a16="http://schemas.microsoft.com/office/drawing/2014/main" id="{F58410D1-15A3-1443-A78E-415DB6FA23DD}"/>
              </a:ext>
            </a:extLst>
          </p:cNvPr>
          <p:cNvSpPr>
            <a:spLocks noGrp="1"/>
          </p:cNvSpPr>
          <p:nvPr>
            <p:ph type="title"/>
          </p:nvPr>
        </p:nvSpPr>
        <p:spPr>
          <a:xfrm rot="5400000">
            <a:off x="-2428875" y="2667000"/>
            <a:ext cx="6584949" cy="1524000"/>
          </a:xfrm>
        </p:spPr>
        <p:txBody>
          <a:bodyPr/>
          <a:lstStyle/>
          <a:p>
            <a:r>
              <a:rPr lang="en-US" dirty="0"/>
              <a:t>Verification</a:t>
            </a:r>
          </a:p>
        </p:txBody>
      </p:sp>
      <p:pic>
        <p:nvPicPr>
          <p:cNvPr id="6" name="Picture 5">
            <a:extLst>
              <a:ext uri="{FF2B5EF4-FFF2-40B4-BE49-F238E27FC236}">
                <a16:creationId xmlns:a16="http://schemas.microsoft.com/office/drawing/2014/main" id="{1AEB523E-5DB5-0746-A060-51E230DD3D43}"/>
              </a:ext>
            </a:extLst>
          </p:cNvPr>
          <p:cNvPicPr>
            <a:picLocks noChangeAspect="1"/>
          </p:cNvPicPr>
          <p:nvPr/>
        </p:nvPicPr>
        <p:blipFill rotWithShape="1">
          <a:blip r:embed="rId2">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spTree>
    <p:extLst>
      <p:ext uri="{BB962C8B-B14F-4D97-AF65-F5344CB8AC3E}">
        <p14:creationId xmlns:p14="http://schemas.microsoft.com/office/powerpoint/2010/main" val="923646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17</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400" y="228600"/>
            <a:ext cx="9652000" cy="5980588"/>
          </a:xfrm>
        </p:spPr>
        <p:txBody>
          <a:bodyPr/>
          <a:lstStyle/>
          <a:p>
            <a:pPr marL="57150" indent="0" algn="ctr">
              <a:buNone/>
            </a:pPr>
            <a:r>
              <a:rPr lang="en-US" sz="4400" dirty="0"/>
              <a:t>Furthering the Margin of Safety</a:t>
            </a:r>
            <a:endParaRPr lang="en-US" sz="4400" b="1" dirty="0"/>
          </a:p>
          <a:p>
            <a:pPr marL="57150" indent="0" algn="ctr">
              <a:buNone/>
            </a:pPr>
            <a:endParaRPr lang="en-US" sz="1600" b="0" dirty="0"/>
          </a:p>
          <a:p>
            <a:pPr marL="571500" indent="-514350"/>
            <a:r>
              <a:rPr lang="en-US" b="0" dirty="0"/>
              <a:t>Rural dispersion coefficients</a:t>
            </a:r>
          </a:p>
          <a:p>
            <a:pPr marL="571500" indent="-514350"/>
            <a:endParaRPr lang="en-US" b="0" dirty="0"/>
          </a:p>
          <a:p>
            <a:pPr marL="571500" indent="-514350"/>
            <a:r>
              <a:rPr lang="en-US" b="0" dirty="0"/>
              <a:t>Continuous full bore operations for all sources on property</a:t>
            </a:r>
          </a:p>
          <a:p>
            <a:pPr marL="571500" indent="-514350"/>
            <a:endParaRPr lang="en-US" b="0" dirty="0"/>
          </a:p>
          <a:p>
            <a:pPr marL="571500" indent="-514350"/>
            <a:r>
              <a:rPr lang="en-US" b="0" dirty="0"/>
              <a:t>Lack of NO2/NOX data  often results in worst-case assumptions</a:t>
            </a:r>
          </a:p>
        </p:txBody>
      </p:sp>
      <p:sp>
        <p:nvSpPr>
          <p:cNvPr id="5" name="Title 1">
            <a:extLst>
              <a:ext uri="{FF2B5EF4-FFF2-40B4-BE49-F238E27FC236}">
                <a16:creationId xmlns:a16="http://schemas.microsoft.com/office/drawing/2014/main" id="{2BDE1A60-A12F-7E40-A143-BF07F564AA9A}"/>
              </a:ext>
            </a:extLst>
          </p:cNvPr>
          <p:cNvSpPr>
            <a:spLocks noGrp="1"/>
          </p:cNvSpPr>
          <p:nvPr>
            <p:ph type="title"/>
          </p:nvPr>
        </p:nvSpPr>
        <p:spPr>
          <a:xfrm rot="5400000">
            <a:off x="-2428875" y="2667000"/>
            <a:ext cx="6584949" cy="1524000"/>
          </a:xfrm>
        </p:spPr>
        <p:txBody>
          <a:bodyPr/>
          <a:lstStyle/>
          <a:p>
            <a:r>
              <a:rPr lang="en-US" dirty="0"/>
              <a:t>Safety</a:t>
            </a:r>
          </a:p>
        </p:txBody>
      </p:sp>
      <p:pic>
        <p:nvPicPr>
          <p:cNvPr id="6" name="Picture 5">
            <a:extLst>
              <a:ext uri="{FF2B5EF4-FFF2-40B4-BE49-F238E27FC236}">
                <a16:creationId xmlns:a16="http://schemas.microsoft.com/office/drawing/2014/main" id="{EABC21C3-D914-8245-8383-B333F0DD9831}"/>
              </a:ext>
            </a:extLst>
          </p:cNvPr>
          <p:cNvPicPr>
            <a:picLocks noChangeAspect="1"/>
          </p:cNvPicPr>
          <p:nvPr/>
        </p:nvPicPr>
        <p:blipFill rotWithShape="1">
          <a:blip r:embed="rId2">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spTree>
    <p:extLst>
      <p:ext uri="{BB962C8B-B14F-4D97-AF65-F5344CB8AC3E}">
        <p14:creationId xmlns:p14="http://schemas.microsoft.com/office/powerpoint/2010/main" val="14886397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18</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400" y="228600"/>
            <a:ext cx="9652000" cy="5980588"/>
          </a:xfrm>
        </p:spPr>
        <p:txBody>
          <a:bodyPr/>
          <a:lstStyle/>
          <a:p>
            <a:pPr marL="57150" indent="0" algn="ctr">
              <a:buNone/>
            </a:pPr>
            <a:r>
              <a:rPr lang="en-US" sz="4400" dirty="0"/>
              <a:t>Reasons EHD Rejects Modeling</a:t>
            </a:r>
            <a:endParaRPr lang="en-US" sz="4400" b="1" dirty="0"/>
          </a:p>
          <a:p>
            <a:pPr marL="57150" indent="0" algn="ctr">
              <a:buNone/>
            </a:pPr>
            <a:endParaRPr lang="en-US" sz="1050" b="0" dirty="0"/>
          </a:p>
          <a:p>
            <a:pPr marL="571500" indent="-514350"/>
            <a:r>
              <a:rPr lang="en-US" b="0" dirty="0"/>
              <a:t>Discrepancy between model &amp; application</a:t>
            </a:r>
          </a:p>
          <a:p>
            <a:pPr marL="971550" lvl="1" indent="-514350"/>
            <a:r>
              <a:rPr lang="en-US" b="0" dirty="0"/>
              <a:t>E.g. Application requests operations 7 days/</a:t>
            </a:r>
            <a:r>
              <a:rPr lang="en-US" b="0" dirty="0" err="1"/>
              <a:t>wk</a:t>
            </a:r>
            <a:r>
              <a:rPr lang="en-US" b="0" dirty="0"/>
              <a:t>; only modeled 6 days a week</a:t>
            </a:r>
          </a:p>
          <a:p>
            <a:pPr marL="571500" indent="-514350"/>
            <a:r>
              <a:rPr lang="en-US" b="0" dirty="0"/>
              <a:t>Inappropriate modeling techniques</a:t>
            </a:r>
          </a:p>
          <a:p>
            <a:pPr marL="971550" lvl="1" indent="-514350"/>
            <a:r>
              <a:rPr lang="en-US" b="0" dirty="0"/>
              <a:t>Outdated downwash algorithm</a:t>
            </a:r>
          </a:p>
          <a:p>
            <a:pPr marL="971550" lvl="1" indent="-514350"/>
            <a:r>
              <a:rPr lang="en-US" b="0" dirty="0"/>
              <a:t>Inappropriate use of urban dispersion</a:t>
            </a:r>
          </a:p>
          <a:p>
            <a:pPr marL="571500" indent="-514350"/>
            <a:r>
              <a:rPr lang="en-US" b="0" dirty="0"/>
              <a:t>Incorrect modeling</a:t>
            </a:r>
          </a:p>
          <a:p>
            <a:pPr marL="971550" lvl="1" indent="-514350"/>
            <a:r>
              <a:rPr lang="en-US" b="0" dirty="0"/>
              <a:t>Sources, roads, fence don’t match up with aerial imagery</a:t>
            </a:r>
          </a:p>
        </p:txBody>
      </p:sp>
      <p:sp>
        <p:nvSpPr>
          <p:cNvPr id="5" name="Title 1">
            <a:extLst>
              <a:ext uri="{FF2B5EF4-FFF2-40B4-BE49-F238E27FC236}">
                <a16:creationId xmlns:a16="http://schemas.microsoft.com/office/drawing/2014/main" id="{33DB96E5-5C72-5B42-A4D7-8AE87B5D4491}"/>
              </a:ext>
            </a:extLst>
          </p:cNvPr>
          <p:cNvSpPr>
            <a:spLocks noGrp="1"/>
          </p:cNvSpPr>
          <p:nvPr>
            <p:ph type="title"/>
          </p:nvPr>
        </p:nvSpPr>
        <p:spPr>
          <a:xfrm rot="5400000">
            <a:off x="-2428875" y="2667000"/>
            <a:ext cx="6584949" cy="1524000"/>
          </a:xfrm>
        </p:spPr>
        <p:txBody>
          <a:bodyPr/>
          <a:lstStyle/>
          <a:p>
            <a:r>
              <a:rPr lang="en-US" dirty="0"/>
              <a:t>Rejections</a:t>
            </a:r>
          </a:p>
        </p:txBody>
      </p:sp>
      <p:pic>
        <p:nvPicPr>
          <p:cNvPr id="6" name="Picture 5">
            <a:extLst>
              <a:ext uri="{FF2B5EF4-FFF2-40B4-BE49-F238E27FC236}">
                <a16:creationId xmlns:a16="http://schemas.microsoft.com/office/drawing/2014/main" id="{95938C24-C10A-E54A-887F-E388E8B1BDA7}"/>
              </a:ext>
            </a:extLst>
          </p:cNvPr>
          <p:cNvPicPr>
            <a:picLocks noChangeAspect="1"/>
          </p:cNvPicPr>
          <p:nvPr/>
        </p:nvPicPr>
        <p:blipFill rotWithShape="1">
          <a:blip r:embed="rId2">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spTree>
    <p:extLst>
      <p:ext uri="{BB962C8B-B14F-4D97-AF65-F5344CB8AC3E}">
        <p14:creationId xmlns:p14="http://schemas.microsoft.com/office/powerpoint/2010/main" val="12568061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37ECDF-F88A-4D81-872D-8423796C1638}"/>
              </a:ext>
            </a:extLst>
          </p:cNvPr>
          <p:cNvSpPr>
            <a:spLocks noGrp="1"/>
          </p:cNvSpPr>
          <p:nvPr>
            <p:ph type="sldNum" sz="quarter" idx="12"/>
          </p:nvPr>
        </p:nvSpPr>
        <p:spPr/>
        <p:txBody>
          <a:bodyPr/>
          <a:lstStyle/>
          <a:p>
            <a:pPr>
              <a:defRPr/>
            </a:pPr>
            <a:fld id="{6EA04586-19B0-476E-B9AC-221CFF11159F}" type="slidenum">
              <a:rPr lang="en-US" altLang="en-US" smtClean="0"/>
              <a:pPr>
                <a:defRPr/>
              </a:pPr>
              <a:t>19</a:t>
            </a:fld>
            <a:endParaRPr lang="en-US" altLang="en-US"/>
          </a:p>
        </p:txBody>
      </p:sp>
      <p:sp>
        <p:nvSpPr>
          <p:cNvPr id="5" name="Content Placeholder 2">
            <a:extLst>
              <a:ext uri="{FF2B5EF4-FFF2-40B4-BE49-F238E27FC236}">
                <a16:creationId xmlns:a16="http://schemas.microsoft.com/office/drawing/2014/main" id="{3F14B136-A89C-451C-931B-9ED580C25A2B}"/>
              </a:ext>
            </a:extLst>
          </p:cNvPr>
          <p:cNvSpPr>
            <a:spLocks noGrp="1"/>
          </p:cNvSpPr>
          <p:nvPr>
            <p:ph idx="1"/>
          </p:nvPr>
        </p:nvSpPr>
        <p:spPr>
          <a:xfrm>
            <a:off x="1930400" y="39966"/>
            <a:ext cx="9383059" cy="1143001"/>
          </a:xfrm>
        </p:spPr>
        <p:txBody>
          <a:bodyPr/>
          <a:lstStyle/>
          <a:p>
            <a:pPr marL="57150" indent="0" algn="ctr">
              <a:buNone/>
            </a:pPr>
            <a:r>
              <a:rPr lang="en-US" sz="4400" dirty="0"/>
              <a:t>Example of Incorrect Mapping</a:t>
            </a:r>
            <a:endParaRPr lang="en-US" sz="1000" b="0" dirty="0"/>
          </a:p>
        </p:txBody>
      </p:sp>
      <p:pic>
        <p:nvPicPr>
          <p:cNvPr id="3" name="Picture 2">
            <a:extLst>
              <a:ext uri="{FF2B5EF4-FFF2-40B4-BE49-F238E27FC236}">
                <a16:creationId xmlns:a16="http://schemas.microsoft.com/office/drawing/2014/main" id="{E5B95418-7FF7-4C2A-BF01-60DD9873607D}"/>
              </a:ext>
            </a:extLst>
          </p:cNvPr>
          <p:cNvPicPr>
            <a:picLocks noChangeAspect="1"/>
          </p:cNvPicPr>
          <p:nvPr/>
        </p:nvPicPr>
        <p:blipFill>
          <a:blip r:embed="rId2"/>
          <a:stretch>
            <a:fillRect/>
          </a:stretch>
        </p:blipFill>
        <p:spPr>
          <a:xfrm>
            <a:off x="2513402" y="768096"/>
            <a:ext cx="8656471" cy="6089904"/>
          </a:xfrm>
          <a:prstGeom prst="rect">
            <a:avLst/>
          </a:prstGeom>
        </p:spPr>
      </p:pic>
      <p:sp>
        <p:nvSpPr>
          <p:cNvPr id="6" name="Title 1">
            <a:extLst>
              <a:ext uri="{FF2B5EF4-FFF2-40B4-BE49-F238E27FC236}">
                <a16:creationId xmlns:a16="http://schemas.microsoft.com/office/drawing/2014/main" id="{B2269701-D8F0-CD45-8B84-AEF7ED1C3D23}"/>
              </a:ext>
            </a:extLst>
          </p:cNvPr>
          <p:cNvSpPr>
            <a:spLocks noGrp="1"/>
          </p:cNvSpPr>
          <p:nvPr>
            <p:ph type="title"/>
          </p:nvPr>
        </p:nvSpPr>
        <p:spPr>
          <a:xfrm rot="5400000">
            <a:off x="-2428875" y="2667000"/>
            <a:ext cx="6584949" cy="1524000"/>
          </a:xfrm>
        </p:spPr>
        <p:txBody>
          <a:bodyPr/>
          <a:lstStyle/>
          <a:p>
            <a:r>
              <a:rPr lang="en-US" dirty="0"/>
              <a:t>example</a:t>
            </a:r>
          </a:p>
        </p:txBody>
      </p:sp>
    </p:spTree>
    <p:extLst>
      <p:ext uri="{BB962C8B-B14F-4D97-AF65-F5344CB8AC3E}">
        <p14:creationId xmlns:p14="http://schemas.microsoft.com/office/powerpoint/2010/main" val="21842451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2</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400" y="228600"/>
            <a:ext cx="9652000" cy="5980588"/>
          </a:xfrm>
        </p:spPr>
        <p:txBody>
          <a:bodyPr/>
          <a:lstStyle/>
          <a:p>
            <a:pPr marL="57150" indent="0" algn="ctr">
              <a:buNone/>
            </a:pPr>
            <a:endParaRPr lang="en-US" sz="2800" b="1" dirty="0"/>
          </a:p>
          <a:p>
            <a:pPr marL="57150" indent="0" algn="ctr">
              <a:buNone/>
            </a:pPr>
            <a:r>
              <a:rPr lang="en-US" sz="4400" dirty="0">
                <a:solidFill>
                  <a:schemeClr val="tx1"/>
                </a:solidFill>
              </a:rPr>
              <a:t>Using Air Dispersion Modeling</a:t>
            </a:r>
            <a:endParaRPr lang="en-US" sz="4400" b="1" dirty="0">
              <a:solidFill>
                <a:schemeClr val="tx1"/>
              </a:solidFill>
            </a:endParaRPr>
          </a:p>
          <a:p>
            <a:pPr marL="57150" indent="0" algn="ctr">
              <a:buNone/>
            </a:pPr>
            <a:endParaRPr lang="en-US" sz="1000" b="0" dirty="0"/>
          </a:p>
          <a:p>
            <a:pPr marL="571500" indent="-514350">
              <a:buFont typeface="+mj-lt"/>
              <a:buAutoNum type="arabicPeriod"/>
            </a:pPr>
            <a:r>
              <a:rPr lang="en-US" b="0" dirty="0"/>
              <a:t>Models estimate impacts of pollution emitted by industry</a:t>
            </a:r>
          </a:p>
          <a:p>
            <a:pPr marL="571500" indent="-514350">
              <a:buFont typeface="+mj-lt"/>
              <a:buAutoNum type="arabicPeriod"/>
            </a:pPr>
            <a:r>
              <a:rPr lang="en-US" b="0" dirty="0"/>
              <a:t>Compare the estimated impacts to air quality standards</a:t>
            </a:r>
          </a:p>
          <a:p>
            <a:pPr marL="571500" indent="-514350">
              <a:buFont typeface="+mj-lt"/>
              <a:buAutoNum type="arabicPeriod"/>
            </a:pPr>
            <a:r>
              <a:rPr lang="en-US" b="0" dirty="0"/>
              <a:t>Air quality standards limit emissions from industry</a:t>
            </a:r>
          </a:p>
        </p:txBody>
      </p:sp>
      <p:sp>
        <p:nvSpPr>
          <p:cNvPr id="5" name="Title 1">
            <a:extLst>
              <a:ext uri="{FF2B5EF4-FFF2-40B4-BE49-F238E27FC236}">
                <a16:creationId xmlns:a16="http://schemas.microsoft.com/office/drawing/2014/main" id="{E317DDE8-93F7-9D47-940A-EB957D3CFA4D}"/>
              </a:ext>
            </a:extLst>
          </p:cNvPr>
          <p:cNvSpPr>
            <a:spLocks noGrp="1"/>
          </p:cNvSpPr>
          <p:nvPr>
            <p:ph type="title"/>
          </p:nvPr>
        </p:nvSpPr>
        <p:spPr>
          <a:xfrm rot="5400000">
            <a:off x="-2428875" y="2667000"/>
            <a:ext cx="6584949" cy="1524000"/>
          </a:xfrm>
        </p:spPr>
        <p:txBody>
          <a:bodyPr/>
          <a:lstStyle/>
          <a:p>
            <a:r>
              <a:rPr lang="en-US" dirty="0"/>
              <a:t>purpose</a:t>
            </a:r>
          </a:p>
        </p:txBody>
      </p:sp>
      <p:pic>
        <p:nvPicPr>
          <p:cNvPr id="6" name="Picture 5">
            <a:extLst>
              <a:ext uri="{FF2B5EF4-FFF2-40B4-BE49-F238E27FC236}">
                <a16:creationId xmlns:a16="http://schemas.microsoft.com/office/drawing/2014/main" id="{7F2B6DB5-9DD6-114D-9639-0C32E37DF061}"/>
              </a:ext>
            </a:extLst>
          </p:cNvPr>
          <p:cNvPicPr>
            <a:picLocks noChangeAspect="1"/>
          </p:cNvPicPr>
          <p:nvPr/>
        </p:nvPicPr>
        <p:blipFill rotWithShape="1">
          <a:blip r:embed="rId2">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spTree>
    <p:extLst>
      <p:ext uri="{BB962C8B-B14F-4D97-AF65-F5344CB8AC3E}">
        <p14:creationId xmlns:p14="http://schemas.microsoft.com/office/powerpoint/2010/main" val="31946264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20</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400" y="228600"/>
            <a:ext cx="9652000" cy="5980588"/>
          </a:xfrm>
        </p:spPr>
        <p:txBody>
          <a:bodyPr/>
          <a:lstStyle/>
          <a:p>
            <a:pPr marL="57150" indent="0" algn="ctr">
              <a:buNone/>
            </a:pPr>
            <a:endParaRPr lang="en-US" sz="1050" b="1" dirty="0"/>
          </a:p>
          <a:p>
            <a:pPr marL="57150" indent="0" algn="ctr">
              <a:buNone/>
            </a:pPr>
            <a:r>
              <a:rPr lang="en-US" sz="4400" dirty="0"/>
              <a:t>In Conclusion</a:t>
            </a:r>
            <a:endParaRPr lang="en-US" sz="4400" b="1" dirty="0"/>
          </a:p>
          <a:p>
            <a:pPr marL="57150" indent="0" algn="ctr">
              <a:buNone/>
            </a:pPr>
            <a:endParaRPr lang="en-US" sz="1000" b="0" dirty="0"/>
          </a:p>
          <a:p>
            <a:pPr marL="571500" indent="-514350"/>
            <a:r>
              <a:rPr lang="en-US" b="0" dirty="0"/>
              <a:t>AQP uses checklists for protocol reviews, preliminary reviews, final reviews, and peer reviews as a matter of quality assurance and quality </a:t>
            </a:r>
            <a:r>
              <a:rPr lang="en-US" b="0" dirty="0" smtClean="0"/>
              <a:t>control.  </a:t>
            </a:r>
            <a:endParaRPr lang="en-US" b="0" dirty="0"/>
          </a:p>
          <a:p>
            <a:pPr marL="571500" indent="-514350"/>
            <a:endParaRPr lang="en-US" sz="2400" b="0" dirty="0"/>
          </a:p>
          <a:p>
            <a:pPr marL="571500" indent="-514350"/>
            <a:r>
              <a:rPr lang="en-US" b="0" dirty="0"/>
              <a:t>AERMOD- a reliable tool for keeping Bernalillo County within the standards for particulates, H</a:t>
            </a:r>
            <a:r>
              <a:rPr lang="en-US" b="0" baseline="-25000" dirty="0"/>
              <a:t>2</a:t>
            </a:r>
            <a:r>
              <a:rPr lang="en-US" b="0" dirty="0"/>
              <a:t>S, lead, NO</a:t>
            </a:r>
            <a:r>
              <a:rPr lang="en-US" b="0" baseline="-25000" dirty="0"/>
              <a:t>2</a:t>
            </a:r>
            <a:r>
              <a:rPr lang="en-US" b="0" dirty="0"/>
              <a:t>, SO</a:t>
            </a:r>
            <a:r>
              <a:rPr lang="en-US" b="0" baseline="-25000" dirty="0"/>
              <a:t>2</a:t>
            </a:r>
            <a:r>
              <a:rPr lang="en-US" b="0" dirty="0"/>
              <a:t>, and CO</a:t>
            </a:r>
          </a:p>
        </p:txBody>
      </p:sp>
      <p:sp>
        <p:nvSpPr>
          <p:cNvPr id="5" name="Title 1">
            <a:extLst>
              <a:ext uri="{FF2B5EF4-FFF2-40B4-BE49-F238E27FC236}">
                <a16:creationId xmlns:a16="http://schemas.microsoft.com/office/drawing/2014/main" id="{A48BD958-8F96-9449-8018-FCAE8C5C1561}"/>
              </a:ext>
            </a:extLst>
          </p:cNvPr>
          <p:cNvSpPr>
            <a:spLocks noGrp="1"/>
          </p:cNvSpPr>
          <p:nvPr>
            <p:ph type="title"/>
          </p:nvPr>
        </p:nvSpPr>
        <p:spPr>
          <a:xfrm rot="5400000">
            <a:off x="-2428875" y="2667000"/>
            <a:ext cx="6584949" cy="1524000"/>
          </a:xfrm>
        </p:spPr>
        <p:txBody>
          <a:bodyPr/>
          <a:lstStyle/>
          <a:p>
            <a:r>
              <a:rPr lang="en-US" dirty="0"/>
              <a:t>conclusion</a:t>
            </a:r>
          </a:p>
        </p:txBody>
      </p:sp>
      <p:pic>
        <p:nvPicPr>
          <p:cNvPr id="6" name="Picture 5">
            <a:extLst>
              <a:ext uri="{FF2B5EF4-FFF2-40B4-BE49-F238E27FC236}">
                <a16:creationId xmlns:a16="http://schemas.microsoft.com/office/drawing/2014/main" id="{FD1286FC-4C2F-7A44-B68D-1B3240CC3FCA}"/>
              </a:ext>
            </a:extLst>
          </p:cNvPr>
          <p:cNvPicPr>
            <a:picLocks noChangeAspect="1"/>
          </p:cNvPicPr>
          <p:nvPr/>
        </p:nvPicPr>
        <p:blipFill rotWithShape="1">
          <a:blip r:embed="rId2">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spTree>
    <p:extLst>
      <p:ext uri="{BB962C8B-B14F-4D97-AF65-F5344CB8AC3E}">
        <p14:creationId xmlns:p14="http://schemas.microsoft.com/office/powerpoint/2010/main" val="12027611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F290-A76D-4EA1-A34F-6F88785865D5}"/>
              </a:ext>
            </a:extLst>
          </p:cNvPr>
          <p:cNvSpPr>
            <a:spLocks noGrp="1"/>
          </p:cNvSpPr>
          <p:nvPr>
            <p:ph type="ctrTitle"/>
          </p:nvPr>
        </p:nvSpPr>
        <p:spPr>
          <a:xfrm>
            <a:off x="304800" y="1770186"/>
            <a:ext cx="9042400" cy="1658814"/>
          </a:xfrm>
        </p:spPr>
        <p:txBody>
          <a:bodyPr/>
          <a:lstStyle/>
          <a:p>
            <a:r>
              <a:rPr lang="en-US" sz="7200" dirty="0"/>
              <a:t>Questions?</a:t>
            </a:r>
          </a:p>
        </p:txBody>
      </p:sp>
    </p:spTree>
    <p:extLst>
      <p:ext uri="{BB962C8B-B14F-4D97-AF65-F5344CB8AC3E}">
        <p14:creationId xmlns:p14="http://schemas.microsoft.com/office/powerpoint/2010/main" val="88810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D0D6-1BDB-6F4C-B3B6-5E15C5E794B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BA82E46-8220-A846-83D1-086769DC93CA}"/>
              </a:ext>
            </a:extLst>
          </p:cNvPr>
          <p:cNvSpPr>
            <a:spLocks noGrp="1"/>
          </p:cNvSpPr>
          <p:nvPr>
            <p:ph idx="1"/>
          </p:nvPr>
        </p:nvSpPr>
        <p:spPr>
          <a:xfrm>
            <a:off x="1930400" y="301207"/>
            <a:ext cx="10034292" cy="6380511"/>
          </a:xfrm>
        </p:spPr>
        <p:txBody>
          <a:bodyPr/>
          <a:lstStyle/>
          <a:p>
            <a:r>
              <a:rPr lang="en-US" dirty="0"/>
              <a:t>AERMOD User’s Guide, </a:t>
            </a:r>
            <a:r>
              <a:rPr lang="en-US" u="sng" dirty="0">
                <a:hlinkClick r:id="rId3"/>
              </a:rPr>
              <a:t>https://gaftp.epa.gov/Air/aqmg/SCRAM/models/preferred/aermod/aermod_userguide.pdf</a:t>
            </a:r>
            <a:endParaRPr lang="en-US" sz="1700" b="0" dirty="0" smtClean="0"/>
          </a:p>
          <a:p>
            <a:endParaRPr lang="en-US" sz="1700" b="0" dirty="0" smtClean="0"/>
          </a:p>
          <a:p>
            <a:r>
              <a:rPr lang="en-US" dirty="0"/>
              <a:t>AERMOD: Latest Features and Evaluation Results, EPA-454/R-03-003, June 2003, </a:t>
            </a:r>
            <a:r>
              <a:rPr lang="en-US" u="sng" dirty="0">
                <a:hlinkClick r:id="rId4"/>
              </a:rPr>
              <a:t>https://gaftp.epa.gov/Air/aqmg/SCRAM/models/preferred/aermod/aermod_mep.pdf</a:t>
            </a:r>
            <a:endParaRPr lang="en-US" sz="1700" b="0" dirty="0" smtClean="0"/>
          </a:p>
          <a:p>
            <a:endParaRPr lang="en-US" sz="1700" b="0" dirty="0"/>
          </a:p>
          <a:p>
            <a:r>
              <a:rPr lang="en-US" dirty="0"/>
              <a:t>Guideline on Air Quality Models (aka Appendix W), </a:t>
            </a:r>
            <a:r>
              <a:rPr lang="en-US" u="sng" dirty="0">
                <a:hlinkClick r:id="rId5"/>
              </a:rPr>
              <a:t>https://www.epa.gov/sites/production/files/2020-09/documents/appw_17.pdf</a:t>
            </a:r>
            <a:endParaRPr lang="en-US" sz="1700" b="0" dirty="0" smtClean="0"/>
          </a:p>
          <a:p>
            <a:endParaRPr lang="en-US" sz="1700" b="0" dirty="0"/>
          </a:p>
          <a:p>
            <a:endParaRPr lang="en-US" sz="1700" b="0" dirty="0" smtClean="0"/>
          </a:p>
          <a:p>
            <a:endParaRPr lang="en-US" sz="1700" b="0" dirty="0"/>
          </a:p>
          <a:p>
            <a:endParaRPr lang="en-US" sz="1700" b="0" dirty="0" smtClean="0"/>
          </a:p>
          <a:p>
            <a:endParaRPr lang="en-US" sz="1700" b="0" dirty="0"/>
          </a:p>
        </p:txBody>
      </p:sp>
      <p:sp>
        <p:nvSpPr>
          <p:cNvPr id="4" name="Slide Number Placeholder 3">
            <a:extLst>
              <a:ext uri="{FF2B5EF4-FFF2-40B4-BE49-F238E27FC236}">
                <a16:creationId xmlns:a16="http://schemas.microsoft.com/office/drawing/2014/main" id="{0BE322D5-1698-664B-A25D-401979C54F23}"/>
              </a:ext>
            </a:extLst>
          </p:cNvPr>
          <p:cNvSpPr>
            <a:spLocks noGrp="1"/>
          </p:cNvSpPr>
          <p:nvPr>
            <p:ph type="sldNum" sz="quarter" idx="12"/>
          </p:nvPr>
        </p:nvSpPr>
        <p:spPr/>
        <p:txBody>
          <a:bodyPr/>
          <a:lstStyle/>
          <a:p>
            <a:fld id="{8B136C50-C513-4335-B3B7-DE19EF8D9116}" type="slidenum">
              <a:rPr lang="en-US" altLang="en-US" smtClean="0"/>
              <a:pPr/>
              <a:t>22</a:t>
            </a:fld>
            <a:endParaRPr lang="en-US" altLang="en-US" dirty="0"/>
          </a:p>
        </p:txBody>
      </p:sp>
    </p:spTree>
    <p:extLst>
      <p:ext uri="{BB962C8B-B14F-4D97-AF65-F5344CB8AC3E}">
        <p14:creationId xmlns:p14="http://schemas.microsoft.com/office/powerpoint/2010/main" val="4047122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Additional Clarification Regarding Applicability of Appendix W Modeling Guidance for the 1-hour NO2 NAAQS (EPA Clarification Memo, 01Mar2011), </a:t>
            </a:r>
            <a:r>
              <a:rPr lang="en-US" u="sng" dirty="0">
                <a:hlinkClick r:id="rId2"/>
              </a:rPr>
              <a:t>https://www.epa.gov/sites/production/files/2020-10/documents/additional_clarifications_appendixw_hourly-no2-naaqs_final_03-01-2011.pdf</a:t>
            </a:r>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8B136C50-C513-4335-B3B7-DE19EF8D9116}" type="slidenum">
              <a:rPr lang="en-US" altLang="en-US" smtClean="0"/>
              <a:pPr/>
              <a:t>23</a:t>
            </a:fld>
            <a:endParaRPr lang="en-US" altLang="en-US" dirty="0"/>
          </a:p>
        </p:txBody>
      </p:sp>
    </p:spTree>
    <p:extLst>
      <p:ext uri="{BB962C8B-B14F-4D97-AF65-F5344CB8AC3E}">
        <p14:creationId xmlns:p14="http://schemas.microsoft.com/office/powerpoint/2010/main" val="29411145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City of Albuquerque Environmental Health Department Air Dispersion Modeling Guidelines, </a:t>
            </a:r>
            <a:r>
              <a:rPr lang="en-US" u="sng" dirty="0">
                <a:hlinkClick r:id="rId2"/>
              </a:rPr>
              <a:t>https://documents.cabq.gov/environmental-health/airquality/ADM/final%20COA%20Oct2019%20guidelines.pdf</a:t>
            </a:r>
            <a:endParaRPr lang="en-US" dirty="0" smtClean="0"/>
          </a:p>
          <a:p>
            <a:endParaRPr lang="en-US" dirty="0"/>
          </a:p>
          <a:p>
            <a:r>
              <a:rPr lang="en-US" dirty="0" smtClean="0"/>
              <a:t>New </a:t>
            </a:r>
            <a:r>
              <a:rPr lang="en-US" dirty="0"/>
              <a:t>Mexico Environment Department Air Dispersion Modeling Guidelines, </a:t>
            </a:r>
            <a:r>
              <a:rPr lang="en-US" u="sng" dirty="0">
                <a:hlinkClick r:id="rId3"/>
              </a:rPr>
              <a:t>https://www.env.nm.gov/air-quality/modeling-publications/</a:t>
            </a:r>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8B136C50-C513-4335-B3B7-DE19EF8D9116}" type="slidenum">
              <a:rPr lang="en-US" altLang="en-US" smtClean="0"/>
              <a:pPr/>
              <a:t>24</a:t>
            </a:fld>
            <a:endParaRPr lang="en-US" altLang="en-US" dirty="0"/>
          </a:p>
        </p:txBody>
      </p:sp>
    </p:spTree>
    <p:extLst>
      <p:ext uri="{BB962C8B-B14F-4D97-AF65-F5344CB8AC3E}">
        <p14:creationId xmlns:p14="http://schemas.microsoft.com/office/powerpoint/2010/main" val="28707315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3</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400" y="228600"/>
            <a:ext cx="9652000" cy="5980588"/>
          </a:xfrm>
        </p:spPr>
        <p:txBody>
          <a:bodyPr/>
          <a:lstStyle/>
          <a:p>
            <a:pPr marL="57150" indent="0" algn="ctr">
              <a:buNone/>
            </a:pPr>
            <a:endParaRPr lang="en-US" sz="2800" b="1" dirty="0"/>
          </a:p>
          <a:p>
            <a:pPr marL="57150" indent="0" algn="ctr">
              <a:buNone/>
            </a:pPr>
            <a:r>
              <a:rPr lang="en-US" sz="4400" dirty="0"/>
              <a:t>Connection to Permitting</a:t>
            </a:r>
            <a:endParaRPr lang="en-US" sz="4400" b="1" dirty="0"/>
          </a:p>
          <a:p>
            <a:pPr marL="57150" indent="0" algn="ctr">
              <a:buNone/>
            </a:pPr>
            <a:endParaRPr lang="en-US" sz="1000" b="0" dirty="0"/>
          </a:p>
          <a:p>
            <a:pPr marL="571500" indent="-514350"/>
            <a:r>
              <a:rPr lang="en-US" b="0" dirty="0"/>
              <a:t>Modeling used to set permit conditions</a:t>
            </a:r>
          </a:p>
          <a:p>
            <a:pPr marL="971550" lvl="1" indent="-514350"/>
            <a:r>
              <a:rPr lang="en-US" dirty="0"/>
              <a:t>Require control strategies</a:t>
            </a:r>
          </a:p>
          <a:p>
            <a:pPr marL="971550" lvl="1" indent="-514350"/>
            <a:r>
              <a:rPr lang="en-US" b="0" dirty="0"/>
              <a:t>Hours of operation</a:t>
            </a:r>
          </a:p>
          <a:p>
            <a:pPr marL="971550" lvl="1" indent="-514350"/>
            <a:r>
              <a:rPr lang="en-US" b="0" dirty="0"/>
              <a:t>Emission rates</a:t>
            </a:r>
          </a:p>
          <a:p>
            <a:pPr marL="971550" lvl="1" indent="-514350"/>
            <a:r>
              <a:rPr lang="en-US" b="0" dirty="0"/>
              <a:t>Distance of equipment from fence</a:t>
            </a:r>
          </a:p>
        </p:txBody>
      </p:sp>
      <p:sp>
        <p:nvSpPr>
          <p:cNvPr id="5" name="Title 1">
            <a:extLst>
              <a:ext uri="{FF2B5EF4-FFF2-40B4-BE49-F238E27FC236}">
                <a16:creationId xmlns:a16="http://schemas.microsoft.com/office/drawing/2014/main" id="{0C418A62-A4BC-0B4C-8A83-20373FB9A65F}"/>
              </a:ext>
            </a:extLst>
          </p:cNvPr>
          <p:cNvSpPr>
            <a:spLocks noGrp="1"/>
          </p:cNvSpPr>
          <p:nvPr>
            <p:ph type="title"/>
          </p:nvPr>
        </p:nvSpPr>
        <p:spPr>
          <a:xfrm rot="5400000">
            <a:off x="-2428875" y="2667000"/>
            <a:ext cx="6584949" cy="1524000"/>
          </a:xfrm>
        </p:spPr>
        <p:txBody>
          <a:bodyPr/>
          <a:lstStyle/>
          <a:p>
            <a:r>
              <a:rPr lang="en-US" dirty="0"/>
              <a:t>Permitting</a:t>
            </a:r>
          </a:p>
        </p:txBody>
      </p:sp>
      <p:pic>
        <p:nvPicPr>
          <p:cNvPr id="6" name="Picture 5">
            <a:extLst>
              <a:ext uri="{FF2B5EF4-FFF2-40B4-BE49-F238E27FC236}">
                <a16:creationId xmlns:a16="http://schemas.microsoft.com/office/drawing/2014/main" id="{915C1F18-F444-294A-8C3B-23203E62AAC3}"/>
              </a:ext>
            </a:extLst>
          </p:cNvPr>
          <p:cNvPicPr>
            <a:picLocks noChangeAspect="1"/>
          </p:cNvPicPr>
          <p:nvPr/>
        </p:nvPicPr>
        <p:blipFill rotWithShape="1">
          <a:blip r:embed="rId2">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spTree>
    <p:extLst>
      <p:ext uri="{BB962C8B-B14F-4D97-AF65-F5344CB8AC3E}">
        <p14:creationId xmlns:p14="http://schemas.microsoft.com/office/powerpoint/2010/main" val="19882793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4</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399" y="228600"/>
            <a:ext cx="10105887" cy="4273826"/>
          </a:xfrm>
        </p:spPr>
        <p:txBody>
          <a:bodyPr/>
          <a:lstStyle/>
          <a:p>
            <a:pPr marL="514350" indent="-457200"/>
            <a:r>
              <a:rPr lang="en-US" b="0" dirty="0"/>
              <a:t>Sprinkler system surrounded by buckets</a:t>
            </a:r>
          </a:p>
          <a:p>
            <a:pPr marL="571500" indent="-514350"/>
            <a:r>
              <a:rPr lang="en-US" b="0" dirty="0"/>
              <a:t>Wind is important in distributing water</a:t>
            </a:r>
          </a:p>
          <a:p>
            <a:pPr marL="571500" indent="-514350"/>
            <a:r>
              <a:rPr lang="en-US" b="0" dirty="0"/>
              <a:t>Depth of water in buckets ~ concentrations at receptors</a:t>
            </a:r>
          </a:p>
        </p:txBody>
      </p:sp>
      <p:sp>
        <p:nvSpPr>
          <p:cNvPr id="5" name="Title 1">
            <a:extLst>
              <a:ext uri="{FF2B5EF4-FFF2-40B4-BE49-F238E27FC236}">
                <a16:creationId xmlns:a16="http://schemas.microsoft.com/office/drawing/2014/main" id="{8A12580E-85E6-014B-A36A-A3EF9F7BEE7F}"/>
              </a:ext>
            </a:extLst>
          </p:cNvPr>
          <p:cNvSpPr>
            <a:spLocks noGrp="1"/>
          </p:cNvSpPr>
          <p:nvPr>
            <p:ph type="title"/>
          </p:nvPr>
        </p:nvSpPr>
        <p:spPr>
          <a:xfrm rot="5400000">
            <a:off x="-2428875" y="2667000"/>
            <a:ext cx="6584949" cy="1524000"/>
          </a:xfrm>
        </p:spPr>
        <p:txBody>
          <a:bodyPr/>
          <a:lstStyle/>
          <a:p>
            <a:r>
              <a:rPr lang="en-US" dirty="0"/>
              <a:t>Analogy</a:t>
            </a:r>
          </a:p>
        </p:txBody>
      </p:sp>
      <p:pic>
        <p:nvPicPr>
          <p:cNvPr id="6" name="Picture 5">
            <a:extLst>
              <a:ext uri="{FF2B5EF4-FFF2-40B4-BE49-F238E27FC236}">
                <a16:creationId xmlns:a16="http://schemas.microsoft.com/office/drawing/2014/main" id="{5541E1C7-9844-2B44-A666-4C715AF2ACB6}"/>
              </a:ext>
            </a:extLst>
          </p:cNvPr>
          <p:cNvPicPr>
            <a:picLocks noChangeAspect="1"/>
          </p:cNvPicPr>
          <p:nvPr/>
        </p:nvPicPr>
        <p:blipFill rotWithShape="1">
          <a:blip r:embed="rId3">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pic>
        <p:nvPicPr>
          <p:cNvPr id="1026" name="Picture 2" descr="File:Sprinkler Irrigation - Sprinkler head.JPG">
            <a:extLst>
              <a:ext uri="{FF2B5EF4-FFF2-40B4-BE49-F238E27FC236}">
                <a16:creationId xmlns:a16="http://schemas.microsoft.com/office/drawing/2014/main" id="{1F4CE39C-122E-4C4A-99B7-79B044A06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490" y="2562812"/>
            <a:ext cx="6131307" cy="40849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uckets collecting water">
            <a:extLst>
              <a:ext uri="{FF2B5EF4-FFF2-40B4-BE49-F238E27FC236}">
                <a16:creationId xmlns:a16="http://schemas.microsoft.com/office/drawing/2014/main" id="{B9A9EE28-79E6-0D44-BE8D-D9393CC3B7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7596" y="2562812"/>
            <a:ext cx="3752562" cy="210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8667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7DBFF"/>
        </a:solidFill>
        <a:effectLst/>
      </p:bgPr>
    </p:bg>
    <p:spTree>
      <p:nvGrpSpPr>
        <p:cNvPr id="1" name=""/>
        <p:cNvGrpSpPr/>
        <p:nvPr/>
      </p:nvGrpSpPr>
      <p:grpSpPr>
        <a:xfrm>
          <a:off x="0" y="0"/>
          <a:ext cx="0" cy="0"/>
          <a:chOff x="0" y="0"/>
          <a:chExt cx="0" cy="0"/>
        </a:xfrm>
      </p:grpSpPr>
      <p:sp>
        <p:nvSpPr>
          <p:cNvPr id="3077" name="Rectangle 5">
            <a:extLst>
              <a:ext uri="{FF2B5EF4-FFF2-40B4-BE49-F238E27FC236}">
                <a16:creationId xmlns:a16="http://schemas.microsoft.com/office/drawing/2014/main" id="{BEA6B910-1D84-4422-868A-9DD357B7FF60}"/>
              </a:ext>
            </a:extLst>
          </p:cNvPr>
          <p:cNvSpPr>
            <a:spLocks noGrp="1" noChangeArrowheads="1"/>
          </p:cNvSpPr>
          <p:nvPr>
            <p:ph type="body" idx="1"/>
          </p:nvPr>
        </p:nvSpPr>
        <p:spPr>
          <a:xfrm>
            <a:off x="3462337" y="228600"/>
            <a:ext cx="6018213" cy="685800"/>
          </a:xfrm>
          <a:extLst>
            <a:ext uri="{91240B29-F687-4F45-9708-019B960494DF}">
              <a14:hiddenLine xmlns:a14="http://schemas.microsoft.com/office/drawing/2010/main" w="25400">
                <a:solidFill>
                  <a:schemeClr val="tx1"/>
                </a:solidFill>
                <a:miter lim="800000"/>
                <a:headEnd/>
                <a:tailEnd/>
              </a14:hiddenLine>
            </a:ext>
          </a:extLst>
        </p:spPr>
        <p:txBody>
          <a:bodyPr/>
          <a:lstStyle/>
          <a:p>
            <a:pPr algn="ctr" eaLnBrk="1" hangingPunct="1">
              <a:buFontTx/>
              <a:buNone/>
            </a:pPr>
            <a:r>
              <a:rPr lang="en-US" altLang="en-US" dirty="0">
                <a:solidFill>
                  <a:schemeClr val="tx1"/>
                </a:solidFill>
              </a:rPr>
              <a:t>Dispersion Model Inputs</a:t>
            </a:r>
          </a:p>
        </p:txBody>
      </p:sp>
      <p:grpSp>
        <p:nvGrpSpPr>
          <p:cNvPr id="8195" name="Group 6">
            <a:extLst>
              <a:ext uri="{FF2B5EF4-FFF2-40B4-BE49-F238E27FC236}">
                <a16:creationId xmlns:a16="http://schemas.microsoft.com/office/drawing/2014/main" id="{79B6E089-9753-4C25-B640-8172EC76F99D}"/>
              </a:ext>
            </a:extLst>
          </p:cNvPr>
          <p:cNvGrpSpPr>
            <a:grpSpLocks/>
          </p:cNvGrpSpPr>
          <p:nvPr/>
        </p:nvGrpSpPr>
        <p:grpSpPr bwMode="auto">
          <a:xfrm>
            <a:off x="3397652" y="2756361"/>
            <a:ext cx="7639394" cy="2790823"/>
            <a:chOff x="1140" y="1639"/>
            <a:chExt cx="4158" cy="1519"/>
          </a:xfrm>
        </p:grpSpPr>
        <p:sp>
          <p:nvSpPr>
            <p:cNvPr id="8203" name="Freeform 7">
              <a:extLst>
                <a:ext uri="{FF2B5EF4-FFF2-40B4-BE49-F238E27FC236}">
                  <a16:creationId xmlns:a16="http://schemas.microsoft.com/office/drawing/2014/main" id="{D3A4ADE6-AC9D-4937-9B49-A61B4B1E40A4}"/>
                </a:ext>
              </a:extLst>
            </p:cNvPr>
            <p:cNvSpPr>
              <a:spLocks/>
            </p:cNvSpPr>
            <p:nvPr/>
          </p:nvSpPr>
          <p:spPr bwMode="auto">
            <a:xfrm>
              <a:off x="3312" y="2013"/>
              <a:ext cx="1623" cy="892"/>
            </a:xfrm>
            <a:custGeom>
              <a:avLst/>
              <a:gdLst>
                <a:gd name="T0" fmla="*/ 0 w 1504"/>
                <a:gd name="T1" fmla="*/ 400 h 892"/>
                <a:gd name="T2" fmla="*/ 189 w 1504"/>
                <a:gd name="T3" fmla="*/ 376 h 892"/>
                <a:gd name="T4" fmla="*/ 396 w 1504"/>
                <a:gd name="T5" fmla="*/ 388 h 892"/>
                <a:gd name="T6" fmla="*/ 555 w 1504"/>
                <a:gd name="T7" fmla="*/ 352 h 892"/>
                <a:gd name="T8" fmla="*/ 633 w 1504"/>
                <a:gd name="T9" fmla="*/ 356 h 892"/>
                <a:gd name="T10" fmla="*/ 782 w 1504"/>
                <a:gd name="T11" fmla="*/ 352 h 892"/>
                <a:gd name="T12" fmla="*/ 863 w 1504"/>
                <a:gd name="T13" fmla="*/ 336 h 892"/>
                <a:gd name="T14" fmla="*/ 1029 w 1504"/>
                <a:gd name="T15" fmla="*/ 328 h 892"/>
                <a:gd name="T16" fmla="*/ 1472 w 1504"/>
                <a:gd name="T17" fmla="*/ 292 h 892"/>
                <a:gd name="T18" fmla="*/ 1760 w 1504"/>
                <a:gd name="T19" fmla="*/ 272 h 892"/>
                <a:gd name="T20" fmla="*/ 1837 w 1504"/>
                <a:gd name="T21" fmla="*/ 284 h 892"/>
                <a:gd name="T22" fmla="*/ 2129 w 1504"/>
                <a:gd name="T23" fmla="*/ 280 h 892"/>
                <a:gd name="T24" fmla="*/ 2214 w 1504"/>
                <a:gd name="T25" fmla="*/ 252 h 892"/>
                <a:gd name="T26" fmla="*/ 2622 w 1504"/>
                <a:gd name="T27" fmla="*/ 232 h 892"/>
                <a:gd name="T28" fmla="*/ 2813 w 1504"/>
                <a:gd name="T29" fmla="*/ 196 h 892"/>
                <a:gd name="T30" fmla="*/ 3016 w 1504"/>
                <a:gd name="T31" fmla="*/ 184 h 892"/>
                <a:gd name="T32" fmla="*/ 3394 w 1504"/>
                <a:gd name="T33" fmla="*/ 132 h 892"/>
                <a:gd name="T34" fmla="*/ 3588 w 1504"/>
                <a:gd name="T35" fmla="*/ 132 h 892"/>
                <a:gd name="T36" fmla="*/ 3760 w 1504"/>
                <a:gd name="T37" fmla="*/ 140 h 892"/>
                <a:gd name="T38" fmla="*/ 3760 w 1504"/>
                <a:gd name="T39" fmla="*/ 84 h 892"/>
                <a:gd name="T40" fmla="*/ 3906 w 1504"/>
                <a:gd name="T41" fmla="*/ 60 h 892"/>
                <a:gd name="T42" fmla="*/ 4193 w 1504"/>
                <a:gd name="T43" fmla="*/ 80 h 892"/>
                <a:gd name="T44" fmla="*/ 4316 w 1504"/>
                <a:gd name="T45" fmla="*/ 48 h 892"/>
                <a:gd name="T46" fmla="*/ 4477 w 1504"/>
                <a:gd name="T47" fmla="*/ 36 h 892"/>
                <a:gd name="T48" fmla="*/ 4843 w 1504"/>
                <a:gd name="T49" fmla="*/ 48 h 892"/>
                <a:gd name="T50" fmla="*/ 4960 w 1504"/>
                <a:gd name="T51" fmla="*/ 0 h 892"/>
                <a:gd name="T52" fmla="*/ 4960 w 1504"/>
                <a:gd name="T53" fmla="*/ 132 h 892"/>
                <a:gd name="T54" fmla="*/ 5087 w 1504"/>
                <a:gd name="T55" fmla="*/ 188 h 892"/>
                <a:gd name="T56" fmla="*/ 4991 w 1504"/>
                <a:gd name="T57" fmla="*/ 304 h 892"/>
                <a:gd name="T58" fmla="*/ 5062 w 1504"/>
                <a:gd name="T59" fmla="*/ 452 h 892"/>
                <a:gd name="T60" fmla="*/ 5034 w 1504"/>
                <a:gd name="T61" fmla="*/ 532 h 892"/>
                <a:gd name="T62" fmla="*/ 5062 w 1504"/>
                <a:gd name="T63" fmla="*/ 640 h 892"/>
                <a:gd name="T64" fmla="*/ 5070 w 1504"/>
                <a:gd name="T65" fmla="*/ 748 h 892"/>
                <a:gd name="T66" fmla="*/ 5002 w 1504"/>
                <a:gd name="T67" fmla="*/ 824 h 892"/>
                <a:gd name="T68" fmla="*/ 5034 w 1504"/>
                <a:gd name="T69" fmla="*/ 892 h 892"/>
                <a:gd name="T70" fmla="*/ 4684 w 1504"/>
                <a:gd name="T71" fmla="*/ 868 h 892"/>
                <a:gd name="T72" fmla="*/ 4546 w 1504"/>
                <a:gd name="T73" fmla="*/ 844 h 892"/>
                <a:gd name="T74" fmla="*/ 4354 w 1504"/>
                <a:gd name="T75" fmla="*/ 840 h 892"/>
                <a:gd name="T76" fmla="*/ 4183 w 1504"/>
                <a:gd name="T77" fmla="*/ 796 h 892"/>
                <a:gd name="T78" fmla="*/ 4095 w 1504"/>
                <a:gd name="T79" fmla="*/ 756 h 892"/>
                <a:gd name="T80" fmla="*/ 3789 w 1504"/>
                <a:gd name="T81" fmla="*/ 700 h 892"/>
                <a:gd name="T82" fmla="*/ 3650 w 1504"/>
                <a:gd name="T83" fmla="*/ 700 h 892"/>
                <a:gd name="T84" fmla="*/ 3611 w 1504"/>
                <a:gd name="T85" fmla="*/ 648 h 892"/>
                <a:gd name="T86" fmla="*/ 3463 w 1504"/>
                <a:gd name="T87" fmla="*/ 640 h 892"/>
                <a:gd name="T88" fmla="*/ 3178 w 1504"/>
                <a:gd name="T89" fmla="*/ 640 h 892"/>
                <a:gd name="T90" fmla="*/ 2813 w 1504"/>
                <a:gd name="T91" fmla="*/ 604 h 892"/>
                <a:gd name="T92" fmla="*/ 2689 w 1504"/>
                <a:gd name="T93" fmla="*/ 568 h 892"/>
                <a:gd name="T94" fmla="*/ 2389 w 1504"/>
                <a:gd name="T95" fmla="*/ 556 h 892"/>
                <a:gd name="T96" fmla="*/ 2275 w 1504"/>
                <a:gd name="T97" fmla="*/ 560 h 892"/>
                <a:gd name="T98" fmla="*/ 1760 w 1504"/>
                <a:gd name="T99" fmla="*/ 560 h 892"/>
                <a:gd name="T100" fmla="*/ 1472 w 1504"/>
                <a:gd name="T101" fmla="*/ 516 h 892"/>
                <a:gd name="T102" fmla="*/ 1423 w 1504"/>
                <a:gd name="T103" fmla="*/ 484 h 892"/>
                <a:gd name="T104" fmla="*/ 1179 w 1504"/>
                <a:gd name="T105" fmla="*/ 484 h 892"/>
                <a:gd name="T106" fmla="*/ 1018 w 1504"/>
                <a:gd name="T107" fmla="*/ 496 h 892"/>
                <a:gd name="T108" fmla="*/ 812 w 1504"/>
                <a:gd name="T109" fmla="*/ 468 h 892"/>
                <a:gd name="T110" fmla="*/ 687 w 1504"/>
                <a:gd name="T111" fmla="*/ 468 h 892"/>
                <a:gd name="T112" fmla="*/ 543 w 1504"/>
                <a:gd name="T113" fmla="*/ 472 h 892"/>
                <a:gd name="T114" fmla="*/ 465 w 1504"/>
                <a:gd name="T115" fmla="*/ 444 h 892"/>
                <a:gd name="T116" fmla="*/ 284 w 1504"/>
                <a:gd name="T117" fmla="*/ 444 h 892"/>
                <a:gd name="T118" fmla="*/ 175 w 1504"/>
                <a:gd name="T119" fmla="*/ 460 h 892"/>
                <a:gd name="T120" fmla="*/ 123 w 1504"/>
                <a:gd name="T121" fmla="*/ 424 h 892"/>
                <a:gd name="T122" fmla="*/ 0 w 1504"/>
                <a:gd name="T123" fmla="*/ 400 h 8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892">
                  <a:moveTo>
                    <a:pt x="0" y="400"/>
                  </a:moveTo>
                  <a:lnTo>
                    <a:pt x="56" y="376"/>
                  </a:lnTo>
                  <a:lnTo>
                    <a:pt x="116" y="388"/>
                  </a:lnTo>
                  <a:lnTo>
                    <a:pt x="164" y="352"/>
                  </a:lnTo>
                  <a:lnTo>
                    <a:pt x="188" y="356"/>
                  </a:lnTo>
                  <a:lnTo>
                    <a:pt x="232" y="352"/>
                  </a:lnTo>
                  <a:lnTo>
                    <a:pt x="256" y="336"/>
                  </a:lnTo>
                  <a:lnTo>
                    <a:pt x="304" y="328"/>
                  </a:lnTo>
                  <a:lnTo>
                    <a:pt x="436" y="292"/>
                  </a:lnTo>
                  <a:lnTo>
                    <a:pt x="520" y="272"/>
                  </a:lnTo>
                  <a:lnTo>
                    <a:pt x="544" y="284"/>
                  </a:lnTo>
                  <a:lnTo>
                    <a:pt x="628" y="280"/>
                  </a:lnTo>
                  <a:lnTo>
                    <a:pt x="656" y="252"/>
                  </a:lnTo>
                  <a:lnTo>
                    <a:pt x="776" y="232"/>
                  </a:lnTo>
                  <a:lnTo>
                    <a:pt x="832" y="196"/>
                  </a:lnTo>
                  <a:lnTo>
                    <a:pt x="892" y="184"/>
                  </a:lnTo>
                  <a:lnTo>
                    <a:pt x="1004" y="132"/>
                  </a:lnTo>
                  <a:lnTo>
                    <a:pt x="1060" y="132"/>
                  </a:lnTo>
                  <a:lnTo>
                    <a:pt x="1112" y="140"/>
                  </a:lnTo>
                  <a:lnTo>
                    <a:pt x="1112" y="84"/>
                  </a:lnTo>
                  <a:lnTo>
                    <a:pt x="1156" y="60"/>
                  </a:lnTo>
                  <a:lnTo>
                    <a:pt x="1240" y="80"/>
                  </a:lnTo>
                  <a:lnTo>
                    <a:pt x="1276" y="48"/>
                  </a:lnTo>
                  <a:lnTo>
                    <a:pt x="1324" y="36"/>
                  </a:lnTo>
                  <a:lnTo>
                    <a:pt x="1432" y="48"/>
                  </a:lnTo>
                  <a:lnTo>
                    <a:pt x="1468" y="0"/>
                  </a:lnTo>
                  <a:lnTo>
                    <a:pt x="1468" y="132"/>
                  </a:lnTo>
                  <a:lnTo>
                    <a:pt x="1504" y="188"/>
                  </a:lnTo>
                  <a:lnTo>
                    <a:pt x="1476" y="304"/>
                  </a:lnTo>
                  <a:lnTo>
                    <a:pt x="1496" y="452"/>
                  </a:lnTo>
                  <a:lnTo>
                    <a:pt x="1488" y="532"/>
                  </a:lnTo>
                  <a:lnTo>
                    <a:pt x="1496" y="640"/>
                  </a:lnTo>
                  <a:lnTo>
                    <a:pt x="1500" y="748"/>
                  </a:lnTo>
                  <a:lnTo>
                    <a:pt x="1480" y="824"/>
                  </a:lnTo>
                  <a:lnTo>
                    <a:pt x="1488" y="892"/>
                  </a:lnTo>
                  <a:lnTo>
                    <a:pt x="1384" y="868"/>
                  </a:lnTo>
                  <a:lnTo>
                    <a:pt x="1344" y="844"/>
                  </a:lnTo>
                  <a:lnTo>
                    <a:pt x="1288" y="840"/>
                  </a:lnTo>
                  <a:lnTo>
                    <a:pt x="1236" y="796"/>
                  </a:lnTo>
                  <a:lnTo>
                    <a:pt x="1212" y="756"/>
                  </a:lnTo>
                  <a:lnTo>
                    <a:pt x="1120" y="700"/>
                  </a:lnTo>
                  <a:lnTo>
                    <a:pt x="1080" y="700"/>
                  </a:lnTo>
                  <a:lnTo>
                    <a:pt x="1068" y="648"/>
                  </a:lnTo>
                  <a:lnTo>
                    <a:pt x="1024" y="640"/>
                  </a:lnTo>
                  <a:lnTo>
                    <a:pt x="940" y="640"/>
                  </a:lnTo>
                  <a:lnTo>
                    <a:pt x="832" y="604"/>
                  </a:lnTo>
                  <a:lnTo>
                    <a:pt x="796" y="568"/>
                  </a:lnTo>
                  <a:lnTo>
                    <a:pt x="708" y="556"/>
                  </a:lnTo>
                  <a:lnTo>
                    <a:pt x="672" y="560"/>
                  </a:lnTo>
                  <a:lnTo>
                    <a:pt x="520" y="560"/>
                  </a:lnTo>
                  <a:lnTo>
                    <a:pt x="436" y="516"/>
                  </a:lnTo>
                  <a:lnTo>
                    <a:pt x="420" y="484"/>
                  </a:lnTo>
                  <a:lnTo>
                    <a:pt x="348" y="484"/>
                  </a:lnTo>
                  <a:lnTo>
                    <a:pt x="300" y="496"/>
                  </a:lnTo>
                  <a:lnTo>
                    <a:pt x="240" y="468"/>
                  </a:lnTo>
                  <a:lnTo>
                    <a:pt x="204" y="468"/>
                  </a:lnTo>
                  <a:lnTo>
                    <a:pt x="160" y="472"/>
                  </a:lnTo>
                  <a:lnTo>
                    <a:pt x="136" y="444"/>
                  </a:lnTo>
                  <a:lnTo>
                    <a:pt x="84" y="444"/>
                  </a:lnTo>
                  <a:lnTo>
                    <a:pt x="52" y="460"/>
                  </a:lnTo>
                  <a:lnTo>
                    <a:pt x="36" y="424"/>
                  </a:lnTo>
                  <a:lnTo>
                    <a:pt x="0" y="400"/>
                  </a:lnTo>
                  <a:close/>
                </a:path>
              </a:pathLst>
            </a:custGeom>
            <a:gradFill rotWithShape="0">
              <a:gsLst>
                <a:gs pos="0">
                  <a:srgbClr val="5F5F5F"/>
                </a:gs>
                <a:gs pos="100000">
                  <a:srgbClr val="9CB9E0"/>
                </a:gs>
              </a:gsLst>
              <a:lin ang="0" scaled="1"/>
            </a:grad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8204" name="Group 8">
              <a:extLst>
                <a:ext uri="{FF2B5EF4-FFF2-40B4-BE49-F238E27FC236}">
                  <a16:creationId xmlns:a16="http://schemas.microsoft.com/office/drawing/2014/main" id="{EAA451F2-0B37-4A42-B8FB-A1506D0F2A82}"/>
                </a:ext>
              </a:extLst>
            </p:cNvPr>
            <p:cNvGrpSpPr>
              <a:grpSpLocks/>
            </p:cNvGrpSpPr>
            <p:nvPr/>
          </p:nvGrpSpPr>
          <p:grpSpPr bwMode="auto">
            <a:xfrm>
              <a:off x="1666" y="1639"/>
              <a:ext cx="610" cy="1416"/>
              <a:chOff x="1502" y="1788"/>
              <a:chExt cx="610" cy="1416"/>
            </a:xfrm>
          </p:grpSpPr>
          <p:sp>
            <p:nvSpPr>
              <p:cNvPr id="8269" name="Line 9">
                <a:extLst>
                  <a:ext uri="{FF2B5EF4-FFF2-40B4-BE49-F238E27FC236}">
                    <a16:creationId xmlns:a16="http://schemas.microsoft.com/office/drawing/2014/main" id="{EABA5A17-8305-49E4-9C21-820A681FF876}"/>
                  </a:ext>
                </a:extLst>
              </p:cNvPr>
              <p:cNvSpPr>
                <a:spLocks noChangeShapeType="1"/>
              </p:cNvSpPr>
              <p:nvPr/>
            </p:nvSpPr>
            <p:spPr bwMode="auto">
              <a:xfrm>
                <a:off x="1512" y="1788"/>
                <a:ext cx="0" cy="141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70" name="Line 10">
                <a:extLst>
                  <a:ext uri="{FF2B5EF4-FFF2-40B4-BE49-F238E27FC236}">
                    <a16:creationId xmlns:a16="http://schemas.microsoft.com/office/drawing/2014/main" id="{D48908AB-3C32-4F55-BE23-9FEAA0CCB8FB}"/>
                  </a:ext>
                </a:extLst>
              </p:cNvPr>
              <p:cNvSpPr>
                <a:spLocks noChangeShapeType="1"/>
              </p:cNvSpPr>
              <p:nvPr/>
            </p:nvSpPr>
            <p:spPr bwMode="auto">
              <a:xfrm>
                <a:off x="1504" y="1892"/>
                <a:ext cx="584"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71" name="Line 11">
                <a:extLst>
                  <a:ext uri="{FF2B5EF4-FFF2-40B4-BE49-F238E27FC236}">
                    <a16:creationId xmlns:a16="http://schemas.microsoft.com/office/drawing/2014/main" id="{13656DD9-B932-4467-AA20-CEE174985EE0}"/>
                  </a:ext>
                </a:extLst>
              </p:cNvPr>
              <p:cNvSpPr>
                <a:spLocks noChangeShapeType="1"/>
              </p:cNvSpPr>
              <p:nvPr/>
            </p:nvSpPr>
            <p:spPr bwMode="auto">
              <a:xfrm>
                <a:off x="1504" y="2180"/>
                <a:ext cx="528"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72" name="Line 12">
                <a:extLst>
                  <a:ext uri="{FF2B5EF4-FFF2-40B4-BE49-F238E27FC236}">
                    <a16:creationId xmlns:a16="http://schemas.microsoft.com/office/drawing/2014/main" id="{A59C7A8B-31B7-4770-BE9C-DD544A246B10}"/>
                  </a:ext>
                </a:extLst>
              </p:cNvPr>
              <p:cNvSpPr>
                <a:spLocks noChangeShapeType="1"/>
              </p:cNvSpPr>
              <p:nvPr/>
            </p:nvSpPr>
            <p:spPr bwMode="auto">
              <a:xfrm>
                <a:off x="1520" y="2468"/>
                <a:ext cx="448"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73" name="Line 13">
                <a:extLst>
                  <a:ext uri="{FF2B5EF4-FFF2-40B4-BE49-F238E27FC236}">
                    <a16:creationId xmlns:a16="http://schemas.microsoft.com/office/drawing/2014/main" id="{792BEC40-F829-4DC3-BE0D-67D0C9B5FDA8}"/>
                  </a:ext>
                </a:extLst>
              </p:cNvPr>
              <p:cNvSpPr>
                <a:spLocks noChangeShapeType="1"/>
              </p:cNvSpPr>
              <p:nvPr/>
            </p:nvSpPr>
            <p:spPr bwMode="auto">
              <a:xfrm>
                <a:off x="1520" y="2756"/>
                <a:ext cx="368"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74" name="Line 14">
                <a:extLst>
                  <a:ext uri="{FF2B5EF4-FFF2-40B4-BE49-F238E27FC236}">
                    <a16:creationId xmlns:a16="http://schemas.microsoft.com/office/drawing/2014/main" id="{943F34E9-9FEF-467C-AB8B-965F0C1866FF}"/>
                  </a:ext>
                </a:extLst>
              </p:cNvPr>
              <p:cNvSpPr>
                <a:spLocks noChangeShapeType="1"/>
              </p:cNvSpPr>
              <p:nvPr/>
            </p:nvSpPr>
            <p:spPr bwMode="auto">
              <a:xfrm>
                <a:off x="1516" y="3036"/>
                <a:ext cx="208"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75" name="Freeform 15">
                <a:extLst>
                  <a:ext uri="{FF2B5EF4-FFF2-40B4-BE49-F238E27FC236}">
                    <a16:creationId xmlns:a16="http://schemas.microsoft.com/office/drawing/2014/main" id="{FEB7B147-20CA-4B24-9A5E-41A1E6FBE6BE}"/>
                  </a:ext>
                </a:extLst>
              </p:cNvPr>
              <p:cNvSpPr>
                <a:spLocks/>
              </p:cNvSpPr>
              <p:nvPr/>
            </p:nvSpPr>
            <p:spPr bwMode="auto">
              <a:xfrm>
                <a:off x="1512" y="1836"/>
                <a:ext cx="600" cy="1368"/>
              </a:xfrm>
              <a:custGeom>
                <a:avLst/>
                <a:gdLst>
                  <a:gd name="T0" fmla="*/ 0 w 600"/>
                  <a:gd name="T1" fmla="*/ 1368 h 1368"/>
                  <a:gd name="T2" fmla="*/ 208 w 600"/>
                  <a:gd name="T3" fmla="*/ 1208 h 1368"/>
                  <a:gd name="T4" fmla="*/ 400 w 600"/>
                  <a:gd name="T5" fmla="*/ 888 h 1368"/>
                  <a:gd name="T6" fmla="*/ 520 w 600"/>
                  <a:gd name="T7" fmla="*/ 352 h 1368"/>
                  <a:gd name="T8" fmla="*/ 600 w 600"/>
                  <a:gd name="T9" fmla="*/ 0 h 1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1368">
                    <a:moveTo>
                      <a:pt x="0" y="1368"/>
                    </a:moveTo>
                    <a:cubicBezTo>
                      <a:pt x="35" y="1341"/>
                      <a:pt x="141" y="1288"/>
                      <a:pt x="208" y="1208"/>
                    </a:cubicBezTo>
                    <a:cubicBezTo>
                      <a:pt x="275" y="1128"/>
                      <a:pt x="348" y="1031"/>
                      <a:pt x="400" y="888"/>
                    </a:cubicBezTo>
                    <a:cubicBezTo>
                      <a:pt x="452" y="745"/>
                      <a:pt x="487" y="500"/>
                      <a:pt x="520" y="352"/>
                    </a:cubicBezTo>
                    <a:cubicBezTo>
                      <a:pt x="553" y="204"/>
                      <a:pt x="576" y="102"/>
                      <a:pt x="600" y="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76" name="Text Box 16">
                <a:extLst>
                  <a:ext uri="{FF2B5EF4-FFF2-40B4-BE49-F238E27FC236}">
                    <a16:creationId xmlns:a16="http://schemas.microsoft.com/office/drawing/2014/main" id="{0F08745C-D483-45B7-84E4-3222B0A2A40B}"/>
                  </a:ext>
                </a:extLst>
              </p:cNvPr>
              <p:cNvSpPr txBox="1">
                <a:spLocks noChangeArrowheads="1"/>
              </p:cNvSpPr>
              <p:nvPr/>
            </p:nvSpPr>
            <p:spPr bwMode="auto">
              <a:xfrm>
                <a:off x="1502" y="2057"/>
                <a:ext cx="58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b="1" dirty="0"/>
                  <a:t>WIND PROFILE</a:t>
                </a:r>
              </a:p>
            </p:txBody>
          </p:sp>
        </p:grpSp>
        <p:grpSp>
          <p:nvGrpSpPr>
            <p:cNvPr id="8205" name="Group 17">
              <a:extLst>
                <a:ext uri="{FF2B5EF4-FFF2-40B4-BE49-F238E27FC236}">
                  <a16:creationId xmlns:a16="http://schemas.microsoft.com/office/drawing/2014/main" id="{35191EFD-AD2C-492E-A33B-C563FE8E052A}"/>
                </a:ext>
              </a:extLst>
            </p:cNvPr>
            <p:cNvGrpSpPr>
              <a:grpSpLocks/>
            </p:cNvGrpSpPr>
            <p:nvPr/>
          </p:nvGrpSpPr>
          <p:grpSpPr bwMode="auto">
            <a:xfrm>
              <a:off x="1966" y="1991"/>
              <a:ext cx="2238" cy="1046"/>
              <a:chOff x="1802" y="2140"/>
              <a:chExt cx="2238" cy="1046"/>
            </a:xfrm>
          </p:grpSpPr>
          <p:grpSp>
            <p:nvGrpSpPr>
              <p:cNvPr id="8223" name="Group 18">
                <a:extLst>
                  <a:ext uri="{FF2B5EF4-FFF2-40B4-BE49-F238E27FC236}">
                    <a16:creationId xmlns:a16="http://schemas.microsoft.com/office/drawing/2014/main" id="{DE4EEAA4-EB3F-4F43-B538-3E89A051C73D}"/>
                  </a:ext>
                </a:extLst>
              </p:cNvPr>
              <p:cNvGrpSpPr>
                <a:grpSpLocks/>
              </p:cNvGrpSpPr>
              <p:nvPr/>
            </p:nvGrpSpPr>
            <p:grpSpPr bwMode="auto">
              <a:xfrm>
                <a:off x="1892" y="2582"/>
                <a:ext cx="1130" cy="259"/>
                <a:chOff x="1892" y="2582"/>
                <a:chExt cx="1130" cy="259"/>
              </a:xfrm>
            </p:grpSpPr>
            <p:sp>
              <p:nvSpPr>
                <p:cNvPr id="8264" name="Line 19">
                  <a:extLst>
                    <a:ext uri="{FF2B5EF4-FFF2-40B4-BE49-F238E27FC236}">
                      <a16:creationId xmlns:a16="http://schemas.microsoft.com/office/drawing/2014/main" id="{8491E020-3A9E-4847-B10B-75174A676F8B}"/>
                    </a:ext>
                  </a:extLst>
                </p:cNvPr>
                <p:cNvSpPr>
                  <a:spLocks noChangeShapeType="1"/>
                </p:cNvSpPr>
                <p:nvPr/>
              </p:nvSpPr>
              <p:spPr bwMode="auto">
                <a:xfrm>
                  <a:off x="1892" y="2840"/>
                  <a:ext cx="96" cy="1"/>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65" name="Freeform 20">
                  <a:extLst>
                    <a:ext uri="{FF2B5EF4-FFF2-40B4-BE49-F238E27FC236}">
                      <a16:creationId xmlns:a16="http://schemas.microsoft.com/office/drawing/2014/main" id="{551125B6-4D7A-4B2A-A0E9-90E81C4C59E9}"/>
                    </a:ext>
                  </a:extLst>
                </p:cNvPr>
                <p:cNvSpPr>
                  <a:spLocks/>
                </p:cNvSpPr>
                <p:nvPr/>
              </p:nvSpPr>
              <p:spPr bwMode="auto">
                <a:xfrm>
                  <a:off x="1990" y="2828"/>
                  <a:ext cx="246" cy="10"/>
                </a:xfrm>
                <a:custGeom>
                  <a:avLst/>
                  <a:gdLst>
                    <a:gd name="T0" fmla="*/ 0 w 246"/>
                    <a:gd name="T1" fmla="*/ 10 h 10"/>
                    <a:gd name="T2" fmla="*/ 220 w 246"/>
                    <a:gd name="T3" fmla="*/ 10 h 10"/>
                    <a:gd name="T4" fmla="*/ 246 w 246"/>
                    <a:gd name="T5" fmla="*/ 0 h 10"/>
                    <a:gd name="T6" fmla="*/ 0 60000 65536"/>
                    <a:gd name="T7" fmla="*/ 0 60000 65536"/>
                    <a:gd name="T8" fmla="*/ 0 60000 65536"/>
                  </a:gdLst>
                  <a:ahLst/>
                  <a:cxnLst>
                    <a:cxn ang="T6">
                      <a:pos x="T0" y="T1"/>
                    </a:cxn>
                    <a:cxn ang="T7">
                      <a:pos x="T2" y="T3"/>
                    </a:cxn>
                    <a:cxn ang="T8">
                      <a:pos x="T4" y="T5"/>
                    </a:cxn>
                  </a:cxnLst>
                  <a:rect l="0" t="0" r="r" b="b"/>
                  <a:pathLst>
                    <a:path w="246" h="10">
                      <a:moveTo>
                        <a:pt x="0" y="10"/>
                      </a:moveTo>
                      <a:lnTo>
                        <a:pt x="220" y="10"/>
                      </a:lnTo>
                      <a:lnTo>
                        <a:pt x="246" y="0"/>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66" name="Freeform 21">
                  <a:extLst>
                    <a:ext uri="{FF2B5EF4-FFF2-40B4-BE49-F238E27FC236}">
                      <a16:creationId xmlns:a16="http://schemas.microsoft.com/office/drawing/2014/main" id="{32227664-51D2-4BF9-A9D0-FF2A83043DCB}"/>
                    </a:ext>
                  </a:extLst>
                </p:cNvPr>
                <p:cNvSpPr>
                  <a:spLocks/>
                </p:cNvSpPr>
                <p:nvPr/>
              </p:nvSpPr>
              <p:spPr bwMode="auto">
                <a:xfrm>
                  <a:off x="2244" y="2614"/>
                  <a:ext cx="240" cy="216"/>
                </a:xfrm>
                <a:custGeom>
                  <a:avLst/>
                  <a:gdLst>
                    <a:gd name="T0" fmla="*/ 0 w 240"/>
                    <a:gd name="T1" fmla="*/ 216 h 216"/>
                    <a:gd name="T2" fmla="*/ 34 w 240"/>
                    <a:gd name="T3" fmla="*/ 196 h 216"/>
                    <a:gd name="T4" fmla="*/ 72 w 240"/>
                    <a:gd name="T5" fmla="*/ 162 h 216"/>
                    <a:gd name="T6" fmla="*/ 96 w 240"/>
                    <a:gd name="T7" fmla="*/ 138 h 216"/>
                    <a:gd name="T8" fmla="*/ 122 w 240"/>
                    <a:gd name="T9" fmla="*/ 96 h 216"/>
                    <a:gd name="T10" fmla="*/ 144 w 240"/>
                    <a:gd name="T11" fmla="*/ 68 h 216"/>
                    <a:gd name="T12" fmla="*/ 182 w 240"/>
                    <a:gd name="T13" fmla="*/ 34 h 216"/>
                    <a:gd name="T14" fmla="*/ 240 w 240"/>
                    <a:gd name="T15" fmla="*/ 0 h 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0" h="216">
                      <a:moveTo>
                        <a:pt x="0" y="216"/>
                      </a:moveTo>
                      <a:lnTo>
                        <a:pt x="34" y="196"/>
                      </a:lnTo>
                      <a:lnTo>
                        <a:pt x="72" y="162"/>
                      </a:lnTo>
                      <a:lnTo>
                        <a:pt x="96" y="138"/>
                      </a:lnTo>
                      <a:lnTo>
                        <a:pt x="122" y="96"/>
                      </a:lnTo>
                      <a:lnTo>
                        <a:pt x="144" y="68"/>
                      </a:lnTo>
                      <a:lnTo>
                        <a:pt x="182" y="34"/>
                      </a:lnTo>
                      <a:lnTo>
                        <a:pt x="240" y="0"/>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67" name="Freeform 22">
                  <a:extLst>
                    <a:ext uri="{FF2B5EF4-FFF2-40B4-BE49-F238E27FC236}">
                      <a16:creationId xmlns:a16="http://schemas.microsoft.com/office/drawing/2014/main" id="{9E4C97A2-3A5D-4F41-AEF8-1B93C2A3880A}"/>
                    </a:ext>
                  </a:extLst>
                </p:cNvPr>
                <p:cNvSpPr>
                  <a:spLocks/>
                </p:cNvSpPr>
                <p:nvPr/>
              </p:nvSpPr>
              <p:spPr bwMode="auto">
                <a:xfrm>
                  <a:off x="2482" y="2582"/>
                  <a:ext cx="318" cy="62"/>
                </a:xfrm>
                <a:custGeom>
                  <a:avLst/>
                  <a:gdLst>
                    <a:gd name="T0" fmla="*/ 0 w 318"/>
                    <a:gd name="T1" fmla="*/ 34 h 62"/>
                    <a:gd name="T2" fmla="*/ 56 w 318"/>
                    <a:gd name="T3" fmla="*/ 14 h 62"/>
                    <a:gd name="T4" fmla="*/ 86 w 318"/>
                    <a:gd name="T5" fmla="*/ 2 h 62"/>
                    <a:gd name="T6" fmla="*/ 140 w 318"/>
                    <a:gd name="T7" fmla="*/ 0 h 62"/>
                    <a:gd name="T8" fmla="*/ 200 w 318"/>
                    <a:gd name="T9" fmla="*/ 12 h 62"/>
                    <a:gd name="T10" fmla="*/ 252 w 318"/>
                    <a:gd name="T11" fmla="*/ 26 h 62"/>
                    <a:gd name="T12" fmla="*/ 318 w 318"/>
                    <a:gd name="T13" fmla="*/ 62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62">
                      <a:moveTo>
                        <a:pt x="0" y="34"/>
                      </a:moveTo>
                      <a:lnTo>
                        <a:pt x="56" y="14"/>
                      </a:lnTo>
                      <a:lnTo>
                        <a:pt x="86" y="2"/>
                      </a:lnTo>
                      <a:lnTo>
                        <a:pt x="140" y="0"/>
                      </a:lnTo>
                      <a:lnTo>
                        <a:pt x="200" y="12"/>
                      </a:lnTo>
                      <a:lnTo>
                        <a:pt x="252" y="26"/>
                      </a:lnTo>
                      <a:lnTo>
                        <a:pt x="318" y="62"/>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68" name="Freeform 23">
                  <a:extLst>
                    <a:ext uri="{FF2B5EF4-FFF2-40B4-BE49-F238E27FC236}">
                      <a16:creationId xmlns:a16="http://schemas.microsoft.com/office/drawing/2014/main" id="{6932ADF3-2407-476A-A0E4-6371815483AF}"/>
                    </a:ext>
                  </a:extLst>
                </p:cNvPr>
                <p:cNvSpPr>
                  <a:spLocks/>
                </p:cNvSpPr>
                <p:nvPr/>
              </p:nvSpPr>
              <p:spPr bwMode="auto">
                <a:xfrm>
                  <a:off x="2808" y="2644"/>
                  <a:ext cx="214" cy="116"/>
                </a:xfrm>
                <a:custGeom>
                  <a:avLst/>
                  <a:gdLst>
                    <a:gd name="T0" fmla="*/ 0 w 214"/>
                    <a:gd name="T1" fmla="*/ 0 h 116"/>
                    <a:gd name="T2" fmla="*/ 94 w 214"/>
                    <a:gd name="T3" fmla="*/ 48 h 116"/>
                    <a:gd name="T4" fmla="*/ 166 w 214"/>
                    <a:gd name="T5" fmla="*/ 88 h 116"/>
                    <a:gd name="T6" fmla="*/ 214 w 214"/>
                    <a:gd name="T7" fmla="*/ 116 h 1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 h="116">
                      <a:moveTo>
                        <a:pt x="0" y="0"/>
                      </a:moveTo>
                      <a:lnTo>
                        <a:pt x="94" y="48"/>
                      </a:lnTo>
                      <a:lnTo>
                        <a:pt x="166" y="88"/>
                      </a:lnTo>
                      <a:lnTo>
                        <a:pt x="214" y="116"/>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24" name="Group 24">
                <a:extLst>
                  <a:ext uri="{FF2B5EF4-FFF2-40B4-BE49-F238E27FC236}">
                    <a16:creationId xmlns:a16="http://schemas.microsoft.com/office/drawing/2014/main" id="{18AF5D2F-5463-42A5-B3A5-A0DADD9E0863}"/>
                  </a:ext>
                </a:extLst>
              </p:cNvPr>
              <p:cNvGrpSpPr>
                <a:grpSpLocks/>
              </p:cNvGrpSpPr>
              <p:nvPr/>
            </p:nvGrpSpPr>
            <p:grpSpPr bwMode="auto">
              <a:xfrm>
                <a:off x="1802" y="2140"/>
                <a:ext cx="2238" cy="1046"/>
                <a:chOff x="1802" y="2140"/>
                <a:chExt cx="2238" cy="1046"/>
              </a:xfrm>
            </p:grpSpPr>
            <p:grpSp>
              <p:nvGrpSpPr>
                <p:cNvPr id="8225" name="Group 25">
                  <a:extLst>
                    <a:ext uri="{FF2B5EF4-FFF2-40B4-BE49-F238E27FC236}">
                      <a16:creationId xmlns:a16="http://schemas.microsoft.com/office/drawing/2014/main" id="{BBD038EB-37D1-4D9A-ACE5-1696640B58D6}"/>
                    </a:ext>
                  </a:extLst>
                </p:cNvPr>
                <p:cNvGrpSpPr>
                  <a:grpSpLocks/>
                </p:cNvGrpSpPr>
                <p:nvPr/>
              </p:nvGrpSpPr>
              <p:grpSpPr bwMode="auto">
                <a:xfrm>
                  <a:off x="1802" y="2980"/>
                  <a:ext cx="506" cy="202"/>
                  <a:chOff x="1802" y="2980"/>
                  <a:chExt cx="506" cy="202"/>
                </a:xfrm>
              </p:grpSpPr>
              <p:sp>
                <p:nvSpPr>
                  <p:cNvPr id="8257" name="Text Box 26">
                    <a:extLst>
                      <a:ext uri="{FF2B5EF4-FFF2-40B4-BE49-F238E27FC236}">
                        <a16:creationId xmlns:a16="http://schemas.microsoft.com/office/drawing/2014/main" id="{4EC7C692-52BA-4037-AB05-5141DD640BA1}"/>
                      </a:ext>
                    </a:extLst>
                  </p:cNvPr>
                  <p:cNvSpPr txBox="1">
                    <a:spLocks noChangeArrowheads="1"/>
                  </p:cNvSpPr>
                  <p:nvPr/>
                </p:nvSpPr>
                <p:spPr bwMode="auto">
                  <a:xfrm>
                    <a:off x="1802" y="3001"/>
                    <a:ext cx="38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b="1"/>
                      <a:t>VORTEX</a:t>
                    </a:r>
                  </a:p>
                </p:txBody>
              </p:sp>
              <p:grpSp>
                <p:nvGrpSpPr>
                  <p:cNvPr id="8258" name="Group 27">
                    <a:extLst>
                      <a:ext uri="{FF2B5EF4-FFF2-40B4-BE49-F238E27FC236}">
                        <a16:creationId xmlns:a16="http://schemas.microsoft.com/office/drawing/2014/main" id="{54312B77-ECA5-4AE5-9A30-5B0428527326}"/>
                      </a:ext>
                    </a:extLst>
                  </p:cNvPr>
                  <p:cNvGrpSpPr>
                    <a:grpSpLocks/>
                  </p:cNvGrpSpPr>
                  <p:nvPr/>
                </p:nvGrpSpPr>
                <p:grpSpPr bwMode="auto">
                  <a:xfrm>
                    <a:off x="1808" y="2980"/>
                    <a:ext cx="500" cy="202"/>
                    <a:chOff x="1808" y="2980"/>
                    <a:chExt cx="500" cy="202"/>
                  </a:xfrm>
                </p:grpSpPr>
                <p:sp>
                  <p:nvSpPr>
                    <p:cNvPr id="8259" name="Line 28">
                      <a:extLst>
                        <a:ext uri="{FF2B5EF4-FFF2-40B4-BE49-F238E27FC236}">
                          <a16:creationId xmlns:a16="http://schemas.microsoft.com/office/drawing/2014/main" id="{EDD3C41E-1B07-454C-B67C-1B44B794B395}"/>
                        </a:ext>
                      </a:extLst>
                    </p:cNvPr>
                    <p:cNvSpPr>
                      <a:spLocks noChangeShapeType="1"/>
                    </p:cNvSpPr>
                    <p:nvPr/>
                  </p:nvSpPr>
                  <p:spPr bwMode="auto">
                    <a:xfrm>
                      <a:off x="1808" y="2980"/>
                      <a:ext cx="96" cy="1"/>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60" name="Line 29">
                      <a:extLst>
                        <a:ext uri="{FF2B5EF4-FFF2-40B4-BE49-F238E27FC236}">
                          <a16:creationId xmlns:a16="http://schemas.microsoft.com/office/drawing/2014/main" id="{4E125685-3079-40CD-A301-14B7F8032D17}"/>
                        </a:ext>
                      </a:extLst>
                    </p:cNvPr>
                    <p:cNvSpPr>
                      <a:spLocks noChangeShapeType="1"/>
                    </p:cNvSpPr>
                    <p:nvPr/>
                  </p:nvSpPr>
                  <p:spPr bwMode="auto">
                    <a:xfrm>
                      <a:off x="1890" y="2980"/>
                      <a:ext cx="220" cy="1"/>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61" name="Freeform 30">
                      <a:extLst>
                        <a:ext uri="{FF2B5EF4-FFF2-40B4-BE49-F238E27FC236}">
                          <a16:creationId xmlns:a16="http://schemas.microsoft.com/office/drawing/2014/main" id="{E8BB6618-1A8E-461A-9097-8777E389255F}"/>
                        </a:ext>
                      </a:extLst>
                    </p:cNvPr>
                    <p:cNvSpPr>
                      <a:spLocks/>
                    </p:cNvSpPr>
                    <p:nvPr/>
                  </p:nvSpPr>
                  <p:spPr bwMode="auto">
                    <a:xfrm>
                      <a:off x="2102" y="2980"/>
                      <a:ext cx="206" cy="122"/>
                    </a:xfrm>
                    <a:custGeom>
                      <a:avLst/>
                      <a:gdLst>
                        <a:gd name="T0" fmla="*/ 0 w 206"/>
                        <a:gd name="T1" fmla="*/ 0 h 122"/>
                        <a:gd name="T2" fmla="*/ 134 w 206"/>
                        <a:gd name="T3" fmla="*/ 2 h 122"/>
                        <a:gd name="T4" fmla="*/ 162 w 206"/>
                        <a:gd name="T5" fmla="*/ 12 h 122"/>
                        <a:gd name="T6" fmla="*/ 194 w 206"/>
                        <a:gd name="T7" fmla="*/ 30 h 122"/>
                        <a:gd name="T8" fmla="*/ 204 w 206"/>
                        <a:gd name="T9" fmla="*/ 50 h 122"/>
                        <a:gd name="T10" fmla="*/ 206 w 206"/>
                        <a:gd name="T11" fmla="*/ 74 h 122"/>
                        <a:gd name="T12" fmla="*/ 206 w 206"/>
                        <a:gd name="T13" fmla="*/ 96 h 122"/>
                        <a:gd name="T14" fmla="*/ 198 w 206"/>
                        <a:gd name="T15" fmla="*/ 122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6" h="122">
                          <a:moveTo>
                            <a:pt x="0" y="0"/>
                          </a:moveTo>
                          <a:lnTo>
                            <a:pt x="134" y="2"/>
                          </a:lnTo>
                          <a:lnTo>
                            <a:pt x="162" y="12"/>
                          </a:lnTo>
                          <a:lnTo>
                            <a:pt x="194" y="30"/>
                          </a:lnTo>
                          <a:lnTo>
                            <a:pt x="204" y="50"/>
                          </a:lnTo>
                          <a:lnTo>
                            <a:pt x="206" y="74"/>
                          </a:lnTo>
                          <a:lnTo>
                            <a:pt x="206" y="96"/>
                          </a:lnTo>
                          <a:lnTo>
                            <a:pt x="198" y="122"/>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62" name="Freeform 31">
                      <a:extLst>
                        <a:ext uri="{FF2B5EF4-FFF2-40B4-BE49-F238E27FC236}">
                          <a16:creationId xmlns:a16="http://schemas.microsoft.com/office/drawing/2014/main" id="{0A516EE2-B8F6-429E-9AC4-B32811C2466B}"/>
                        </a:ext>
                      </a:extLst>
                    </p:cNvPr>
                    <p:cNvSpPr>
                      <a:spLocks/>
                    </p:cNvSpPr>
                    <p:nvPr/>
                  </p:nvSpPr>
                  <p:spPr bwMode="auto">
                    <a:xfrm>
                      <a:off x="2226" y="3100"/>
                      <a:ext cx="74" cy="68"/>
                    </a:xfrm>
                    <a:custGeom>
                      <a:avLst/>
                      <a:gdLst>
                        <a:gd name="T0" fmla="*/ 74 w 74"/>
                        <a:gd name="T1" fmla="*/ 0 h 68"/>
                        <a:gd name="T2" fmla="*/ 56 w 74"/>
                        <a:gd name="T3" fmla="*/ 26 h 68"/>
                        <a:gd name="T4" fmla="*/ 20 w 74"/>
                        <a:gd name="T5" fmla="*/ 62 h 68"/>
                        <a:gd name="T6" fmla="*/ 0 w 74"/>
                        <a:gd name="T7" fmla="*/ 68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68">
                          <a:moveTo>
                            <a:pt x="74" y="0"/>
                          </a:moveTo>
                          <a:lnTo>
                            <a:pt x="56" y="26"/>
                          </a:lnTo>
                          <a:lnTo>
                            <a:pt x="20" y="62"/>
                          </a:lnTo>
                          <a:lnTo>
                            <a:pt x="0" y="68"/>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63" name="Freeform 32">
                      <a:extLst>
                        <a:ext uri="{FF2B5EF4-FFF2-40B4-BE49-F238E27FC236}">
                          <a16:creationId xmlns:a16="http://schemas.microsoft.com/office/drawing/2014/main" id="{E7A2329F-F83B-429B-8762-E2E90412B991}"/>
                        </a:ext>
                      </a:extLst>
                    </p:cNvPr>
                    <p:cNvSpPr>
                      <a:spLocks/>
                    </p:cNvSpPr>
                    <p:nvPr/>
                  </p:nvSpPr>
                  <p:spPr bwMode="auto">
                    <a:xfrm>
                      <a:off x="2120" y="3094"/>
                      <a:ext cx="114" cy="88"/>
                    </a:xfrm>
                    <a:custGeom>
                      <a:avLst/>
                      <a:gdLst>
                        <a:gd name="T0" fmla="*/ 114 w 114"/>
                        <a:gd name="T1" fmla="*/ 70 h 88"/>
                        <a:gd name="T2" fmla="*/ 78 w 114"/>
                        <a:gd name="T3" fmla="*/ 88 h 88"/>
                        <a:gd name="T4" fmla="*/ 36 w 114"/>
                        <a:gd name="T5" fmla="*/ 84 h 88"/>
                        <a:gd name="T6" fmla="*/ 16 w 114"/>
                        <a:gd name="T7" fmla="*/ 82 h 88"/>
                        <a:gd name="T8" fmla="*/ 6 w 114"/>
                        <a:gd name="T9" fmla="*/ 66 h 88"/>
                        <a:gd name="T10" fmla="*/ 0 w 114"/>
                        <a:gd name="T11" fmla="*/ 42 h 88"/>
                        <a:gd name="T12" fmla="*/ 2 w 114"/>
                        <a:gd name="T13" fmla="*/ 24 h 88"/>
                        <a:gd name="T14" fmla="*/ 14 w 114"/>
                        <a:gd name="T15" fmla="*/ 6 h 88"/>
                        <a:gd name="T16" fmla="*/ 36 w 114"/>
                        <a:gd name="T17" fmla="*/ 0 h 88"/>
                        <a:gd name="T18" fmla="*/ 68 w 114"/>
                        <a:gd name="T19" fmla="*/ 2 h 88"/>
                        <a:gd name="T20" fmla="*/ 80 w 114"/>
                        <a:gd name="T21" fmla="*/ 20 h 88"/>
                        <a:gd name="T22" fmla="*/ 84 w 114"/>
                        <a:gd name="T23" fmla="*/ 42 h 88"/>
                        <a:gd name="T24" fmla="*/ 76 w 114"/>
                        <a:gd name="T25" fmla="*/ 62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88">
                          <a:moveTo>
                            <a:pt x="114" y="70"/>
                          </a:moveTo>
                          <a:lnTo>
                            <a:pt x="78" y="88"/>
                          </a:lnTo>
                          <a:lnTo>
                            <a:pt x="36" y="84"/>
                          </a:lnTo>
                          <a:lnTo>
                            <a:pt x="16" y="82"/>
                          </a:lnTo>
                          <a:lnTo>
                            <a:pt x="6" y="66"/>
                          </a:lnTo>
                          <a:lnTo>
                            <a:pt x="0" y="42"/>
                          </a:lnTo>
                          <a:lnTo>
                            <a:pt x="2" y="24"/>
                          </a:lnTo>
                          <a:lnTo>
                            <a:pt x="14" y="6"/>
                          </a:lnTo>
                          <a:lnTo>
                            <a:pt x="36" y="0"/>
                          </a:lnTo>
                          <a:lnTo>
                            <a:pt x="68" y="2"/>
                          </a:lnTo>
                          <a:lnTo>
                            <a:pt x="80" y="20"/>
                          </a:lnTo>
                          <a:lnTo>
                            <a:pt x="84" y="42"/>
                          </a:lnTo>
                          <a:lnTo>
                            <a:pt x="76" y="62"/>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8226" name="Group 33">
                  <a:extLst>
                    <a:ext uri="{FF2B5EF4-FFF2-40B4-BE49-F238E27FC236}">
                      <a16:creationId xmlns:a16="http://schemas.microsoft.com/office/drawing/2014/main" id="{54DC5D1E-5AF3-412D-92C5-F9855759A9DD}"/>
                    </a:ext>
                  </a:extLst>
                </p:cNvPr>
                <p:cNvGrpSpPr>
                  <a:grpSpLocks/>
                </p:cNvGrpSpPr>
                <p:nvPr/>
              </p:nvGrpSpPr>
              <p:grpSpPr bwMode="auto">
                <a:xfrm>
                  <a:off x="2068" y="2140"/>
                  <a:ext cx="1968" cy="116"/>
                  <a:chOff x="2068" y="2140"/>
                  <a:chExt cx="1968" cy="116"/>
                </a:xfrm>
              </p:grpSpPr>
              <p:sp>
                <p:nvSpPr>
                  <p:cNvPr id="8251" name="Line 34">
                    <a:extLst>
                      <a:ext uri="{FF2B5EF4-FFF2-40B4-BE49-F238E27FC236}">
                        <a16:creationId xmlns:a16="http://schemas.microsoft.com/office/drawing/2014/main" id="{94550E16-3F7D-481B-8427-A2650540EEA4}"/>
                      </a:ext>
                    </a:extLst>
                  </p:cNvPr>
                  <p:cNvSpPr>
                    <a:spLocks noChangeShapeType="1"/>
                  </p:cNvSpPr>
                  <p:nvPr/>
                </p:nvSpPr>
                <p:spPr bwMode="auto">
                  <a:xfrm>
                    <a:off x="2068" y="2188"/>
                    <a:ext cx="7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52" name="Freeform 35">
                    <a:extLst>
                      <a:ext uri="{FF2B5EF4-FFF2-40B4-BE49-F238E27FC236}">
                        <a16:creationId xmlns:a16="http://schemas.microsoft.com/office/drawing/2014/main" id="{004D126E-41C2-4FB9-A6ED-80BAB30163FE}"/>
                      </a:ext>
                    </a:extLst>
                  </p:cNvPr>
                  <p:cNvSpPr>
                    <a:spLocks/>
                  </p:cNvSpPr>
                  <p:nvPr/>
                </p:nvSpPr>
                <p:spPr bwMode="auto">
                  <a:xfrm>
                    <a:off x="2140" y="2156"/>
                    <a:ext cx="264" cy="36"/>
                  </a:xfrm>
                  <a:custGeom>
                    <a:avLst/>
                    <a:gdLst>
                      <a:gd name="T0" fmla="*/ 0 w 264"/>
                      <a:gd name="T1" fmla="*/ 36 h 36"/>
                      <a:gd name="T2" fmla="*/ 76 w 264"/>
                      <a:gd name="T3" fmla="*/ 28 h 36"/>
                      <a:gd name="T4" fmla="*/ 216 w 264"/>
                      <a:gd name="T5" fmla="*/ 12 h 36"/>
                      <a:gd name="T6" fmla="*/ 264 w 264"/>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4" h="36">
                        <a:moveTo>
                          <a:pt x="0" y="36"/>
                        </a:moveTo>
                        <a:lnTo>
                          <a:pt x="76" y="28"/>
                        </a:lnTo>
                        <a:lnTo>
                          <a:pt x="216" y="12"/>
                        </a:lnTo>
                        <a:lnTo>
                          <a:pt x="264" y="0"/>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53" name="Freeform 36">
                    <a:extLst>
                      <a:ext uri="{FF2B5EF4-FFF2-40B4-BE49-F238E27FC236}">
                        <a16:creationId xmlns:a16="http://schemas.microsoft.com/office/drawing/2014/main" id="{FA80788D-20EC-4A0A-8E9C-9B9FFE41919E}"/>
                      </a:ext>
                    </a:extLst>
                  </p:cNvPr>
                  <p:cNvSpPr>
                    <a:spLocks/>
                  </p:cNvSpPr>
                  <p:nvPr/>
                </p:nvSpPr>
                <p:spPr bwMode="auto">
                  <a:xfrm>
                    <a:off x="2404" y="2140"/>
                    <a:ext cx="448" cy="20"/>
                  </a:xfrm>
                  <a:custGeom>
                    <a:avLst/>
                    <a:gdLst>
                      <a:gd name="T0" fmla="*/ 0 w 448"/>
                      <a:gd name="T1" fmla="*/ 20 h 20"/>
                      <a:gd name="T2" fmla="*/ 116 w 448"/>
                      <a:gd name="T3" fmla="*/ 0 h 20"/>
                      <a:gd name="T4" fmla="*/ 208 w 448"/>
                      <a:gd name="T5" fmla="*/ 0 h 20"/>
                      <a:gd name="T6" fmla="*/ 316 w 448"/>
                      <a:gd name="T7" fmla="*/ 0 h 20"/>
                      <a:gd name="T8" fmla="*/ 448 w 448"/>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8" h="20">
                        <a:moveTo>
                          <a:pt x="0" y="20"/>
                        </a:moveTo>
                        <a:lnTo>
                          <a:pt x="116" y="0"/>
                        </a:lnTo>
                        <a:lnTo>
                          <a:pt x="208" y="0"/>
                        </a:lnTo>
                        <a:lnTo>
                          <a:pt x="316" y="0"/>
                        </a:lnTo>
                        <a:lnTo>
                          <a:pt x="448" y="0"/>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54" name="Freeform 37">
                    <a:extLst>
                      <a:ext uri="{FF2B5EF4-FFF2-40B4-BE49-F238E27FC236}">
                        <a16:creationId xmlns:a16="http://schemas.microsoft.com/office/drawing/2014/main" id="{A5C18C12-343A-4457-B4D9-839E7109BA03}"/>
                      </a:ext>
                    </a:extLst>
                  </p:cNvPr>
                  <p:cNvSpPr>
                    <a:spLocks/>
                  </p:cNvSpPr>
                  <p:nvPr/>
                </p:nvSpPr>
                <p:spPr bwMode="auto">
                  <a:xfrm>
                    <a:off x="2856" y="2148"/>
                    <a:ext cx="448" cy="48"/>
                  </a:xfrm>
                  <a:custGeom>
                    <a:avLst/>
                    <a:gdLst>
                      <a:gd name="T0" fmla="*/ 0 w 448"/>
                      <a:gd name="T1" fmla="*/ 0 h 48"/>
                      <a:gd name="T2" fmla="*/ 148 w 448"/>
                      <a:gd name="T3" fmla="*/ 16 h 48"/>
                      <a:gd name="T4" fmla="*/ 448 w 448"/>
                      <a:gd name="T5" fmla="*/ 48 h 48"/>
                      <a:gd name="T6" fmla="*/ 0 60000 65536"/>
                      <a:gd name="T7" fmla="*/ 0 60000 65536"/>
                      <a:gd name="T8" fmla="*/ 0 60000 65536"/>
                    </a:gdLst>
                    <a:ahLst/>
                    <a:cxnLst>
                      <a:cxn ang="T6">
                        <a:pos x="T0" y="T1"/>
                      </a:cxn>
                      <a:cxn ang="T7">
                        <a:pos x="T2" y="T3"/>
                      </a:cxn>
                      <a:cxn ang="T8">
                        <a:pos x="T4" y="T5"/>
                      </a:cxn>
                    </a:cxnLst>
                    <a:rect l="0" t="0" r="r" b="b"/>
                    <a:pathLst>
                      <a:path w="448" h="48">
                        <a:moveTo>
                          <a:pt x="0" y="0"/>
                        </a:moveTo>
                        <a:lnTo>
                          <a:pt x="148" y="16"/>
                        </a:lnTo>
                        <a:lnTo>
                          <a:pt x="448" y="48"/>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55" name="Freeform 38">
                    <a:extLst>
                      <a:ext uri="{FF2B5EF4-FFF2-40B4-BE49-F238E27FC236}">
                        <a16:creationId xmlns:a16="http://schemas.microsoft.com/office/drawing/2014/main" id="{9542E736-DB67-49DE-A542-17E4B29DA072}"/>
                      </a:ext>
                    </a:extLst>
                  </p:cNvPr>
                  <p:cNvSpPr>
                    <a:spLocks/>
                  </p:cNvSpPr>
                  <p:nvPr/>
                </p:nvSpPr>
                <p:spPr bwMode="auto">
                  <a:xfrm>
                    <a:off x="3312" y="2200"/>
                    <a:ext cx="424" cy="48"/>
                  </a:xfrm>
                  <a:custGeom>
                    <a:avLst/>
                    <a:gdLst>
                      <a:gd name="T0" fmla="*/ 0 w 424"/>
                      <a:gd name="T1" fmla="*/ 0 h 48"/>
                      <a:gd name="T2" fmla="*/ 84 w 424"/>
                      <a:gd name="T3" fmla="*/ 4 h 48"/>
                      <a:gd name="T4" fmla="*/ 236 w 424"/>
                      <a:gd name="T5" fmla="*/ 28 h 48"/>
                      <a:gd name="T6" fmla="*/ 352 w 424"/>
                      <a:gd name="T7" fmla="*/ 36 h 48"/>
                      <a:gd name="T8" fmla="*/ 424 w 424"/>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48">
                        <a:moveTo>
                          <a:pt x="0" y="0"/>
                        </a:moveTo>
                        <a:lnTo>
                          <a:pt x="84" y="4"/>
                        </a:lnTo>
                        <a:lnTo>
                          <a:pt x="236" y="28"/>
                        </a:lnTo>
                        <a:lnTo>
                          <a:pt x="352" y="36"/>
                        </a:lnTo>
                        <a:lnTo>
                          <a:pt x="424" y="48"/>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56" name="Freeform 39">
                    <a:extLst>
                      <a:ext uri="{FF2B5EF4-FFF2-40B4-BE49-F238E27FC236}">
                        <a16:creationId xmlns:a16="http://schemas.microsoft.com/office/drawing/2014/main" id="{F400393D-C847-4A2E-937B-ECD5F386E70C}"/>
                      </a:ext>
                    </a:extLst>
                  </p:cNvPr>
                  <p:cNvSpPr>
                    <a:spLocks/>
                  </p:cNvSpPr>
                  <p:nvPr/>
                </p:nvSpPr>
                <p:spPr bwMode="auto">
                  <a:xfrm>
                    <a:off x="3724" y="2240"/>
                    <a:ext cx="312" cy="16"/>
                  </a:xfrm>
                  <a:custGeom>
                    <a:avLst/>
                    <a:gdLst>
                      <a:gd name="T0" fmla="*/ 0 w 312"/>
                      <a:gd name="T1" fmla="*/ 0 h 16"/>
                      <a:gd name="T2" fmla="*/ 100 w 312"/>
                      <a:gd name="T3" fmla="*/ 16 h 16"/>
                      <a:gd name="T4" fmla="*/ 172 w 312"/>
                      <a:gd name="T5" fmla="*/ 16 h 16"/>
                      <a:gd name="T6" fmla="*/ 312 w 312"/>
                      <a:gd name="T7" fmla="*/ 1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2" h="16">
                        <a:moveTo>
                          <a:pt x="0" y="0"/>
                        </a:moveTo>
                        <a:lnTo>
                          <a:pt x="100" y="16"/>
                        </a:lnTo>
                        <a:lnTo>
                          <a:pt x="172" y="16"/>
                        </a:lnTo>
                        <a:lnTo>
                          <a:pt x="312" y="16"/>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27" name="Group 40">
                  <a:extLst>
                    <a:ext uri="{FF2B5EF4-FFF2-40B4-BE49-F238E27FC236}">
                      <a16:creationId xmlns:a16="http://schemas.microsoft.com/office/drawing/2014/main" id="{5C498C70-EFF0-4195-9648-B57C50775942}"/>
                    </a:ext>
                  </a:extLst>
                </p:cNvPr>
                <p:cNvGrpSpPr>
                  <a:grpSpLocks/>
                </p:cNvGrpSpPr>
                <p:nvPr/>
              </p:nvGrpSpPr>
              <p:grpSpPr bwMode="auto">
                <a:xfrm>
                  <a:off x="1984" y="2336"/>
                  <a:ext cx="2056" cy="224"/>
                  <a:chOff x="1984" y="2336"/>
                  <a:chExt cx="2056" cy="224"/>
                </a:xfrm>
              </p:grpSpPr>
              <p:sp>
                <p:nvSpPr>
                  <p:cNvPr id="8245" name="Freeform 41">
                    <a:extLst>
                      <a:ext uri="{FF2B5EF4-FFF2-40B4-BE49-F238E27FC236}">
                        <a16:creationId xmlns:a16="http://schemas.microsoft.com/office/drawing/2014/main" id="{598FC883-3F95-4A14-A94D-800FB806FD09}"/>
                      </a:ext>
                    </a:extLst>
                  </p:cNvPr>
                  <p:cNvSpPr>
                    <a:spLocks/>
                  </p:cNvSpPr>
                  <p:nvPr/>
                </p:nvSpPr>
                <p:spPr bwMode="auto">
                  <a:xfrm>
                    <a:off x="1984" y="2472"/>
                    <a:ext cx="96" cy="8"/>
                  </a:xfrm>
                  <a:custGeom>
                    <a:avLst/>
                    <a:gdLst>
                      <a:gd name="T0" fmla="*/ 0 w 96"/>
                      <a:gd name="T1" fmla="*/ 8 h 8"/>
                      <a:gd name="T2" fmla="*/ 40 w 96"/>
                      <a:gd name="T3" fmla="*/ 8 h 8"/>
                      <a:gd name="T4" fmla="*/ 96 w 96"/>
                      <a:gd name="T5" fmla="*/ 0 h 8"/>
                      <a:gd name="T6" fmla="*/ 0 60000 65536"/>
                      <a:gd name="T7" fmla="*/ 0 60000 65536"/>
                      <a:gd name="T8" fmla="*/ 0 60000 65536"/>
                    </a:gdLst>
                    <a:ahLst/>
                    <a:cxnLst>
                      <a:cxn ang="T6">
                        <a:pos x="T0" y="T1"/>
                      </a:cxn>
                      <a:cxn ang="T7">
                        <a:pos x="T2" y="T3"/>
                      </a:cxn>
                      <a:cxn ang="T8">
                        <a:pos x="T4" y="T5"/>
                      </a:cxn>
                    </a:cxnLst>
                    <a:rect l="0" t="0" r="r" b="b"/>
                    <a:pathLst>
                      <a:path w="96" h="8">
                        <a:moveTo>
                          <a:pt x="0" y="8"/>
                        </a:moveTo>
                        <a:lnTo>
                          <a:pt x="40" y="8"/>
                        </a:lnTo>
                        <a:lnTo>
                          <a:pt x="96" y="0"/>
                        </a:lnTo>
                      </a:path>
                    </a:pathLst>
                  </a:custGeom>
                  <a:noFill/>
                  <a:ln w="12700" cap="flat" cmpd="sng">
                    <a:solidFill>
                      <a:schemeClr val="tx1"/>
                    </a:solidFill>
                    <a:prstDash val="solid"/>
                    <a:round/>
                    <a:headEn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6" name="Freeform 42">
                    <a:extLst>
                      <a:ext uri="{FF2B5EF4-FFF2-40B4-BE49-F238E27FC236}">
                        <a16:creationId xmlns:a16="http://schemas.microsoft.com/office/drawing/2014/main" id="{B3629AD8-0D1B-4608-971B-D1A98D9778E2}"/>
                      </a:ext>
                    </a:extLst>
                  </p:cNvPr>
                  <p:cNvSpPr>
                    <a:spLocks/>
                  </p:cNvSpPr>
                  <p:nvPr/>
                </p:nvSpPr>
                <p:spPr bwMode="auto">
                  <a:xfrm>
                    <a:off x="2076" y="2400"/>
                    <a:ext cx="304" cy="84"/>
                  </a:xfrm>
                  <a:custGeom>
                    <a:avLst/>
                    <a:gdLst>
                      <a:gd name="T0" fmla="*/ 0 w 304"/>
                      <a:gd name="T1" fmla="*/ 84 h 84"/>
                      <a:gd name="T2" fmla="*/ 76 w 304"/>
                      <a:gd name="T3" fmla="*/ 72 h 84"/>
                      <a:gd name="T4" fmla="*/ 148 w 304"/>
                      <a:gd name="T5" fmla="*/ 56 h 84"/>
                      <a:gd name="T6" fmla="*/ 208 w 304"/>
                      <a:gd name="T7" fmla="*/ 28 h 84"/>
                      <a:gd name="T8" fmla="*/ 304 w 30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84">
                        <a:moveTo>
                          <a:pt x="0" y="84"/>
                        </a:moveTo>
                        <a:lnTo>
                          <a:pt x="76" y="72"/>
                        </a:lnTo>
                        <a:lnTo>
                          <a:pt x="148" y="56"/>
                        </a:lnTo>
                        <a:lnTo>
                          <a:pt x="208" y="28"/>
                        </a:lnTo>
                        <a:lnTo>
                          <a:pt x="304" y="0"/>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7" name="Freeform 43">
                    <a:extLst>
                      <a:ext uri="{FF2B5EF4-FFF2-40B4-BE49-F238E27FC236}">
                        <a16:creationId xmlns:a16="http://schemas.microsoft.com/office/drawing/2014/main" id="{B22CA8BE-9568-4A9F-AD16-4E6B7FED2BDD}"/>
                      </a:ext>
                    </a:extLst>
                  </p:cNvPr>
                  <p:cNvSpPr>
                    <a:spLocks/>
                  </p:cNvSpPr>
                  <p:nvPr/>
                </p:nvSpPr>
                <p:spPr bwMode="auto">
                  <a:xfrm>
                    <a:off x="2380" y="2336"/>
                    <a:ext cx="432" cy="56"/>
                  </a:xfrm>
                  <a:custGeom>
                    <a:avLst/>
                    <a:gdLst>
                      <a:gd name="T0" fmla="*/ 0 w 432"/>
                      <a:gd name="T1" fmla="*/ 56 h 56"/>
                      <a:gd name="T2" fmla="*/ 84 w 432"/>
                      <a:gd name="T3" fmla="*/ 32 h 56"/>
                      <a:gd name="T4" fmla="*/ 168 w 432"/>
                      <a:gd name="T5" fmla="*/ 12 h 56"/>
                      <a:gd name="T6" fmla="*/ 228 w 432"/>
                      <a:gd name="T7" fmla="*/ 0 h 56"/>
                      <a:gd name="T8" fmla="*/ 264 w 432"/>
                      <a:gd name="T9" fmla="*/ 4 h 56"/>
                      <a:gd name="T10" fmla="*/ 340 w 432"/>
                      <a:gd name="T11" fmla="*/ 12 h 56"/>
                      <a:gd name="T12" fmla="*/ 396 w 432"/>
                      <a:gd name="T13" fmla="*/ 16 h 56"/>
                      <a:gd name="T14" fmla="*/ 432 w 432"/>
                      <a:gd name="T15" fmla="*/ 24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2" h="56">
                        <a:moveTo>
                          <a:pt x="0" y="56"/>
                        </a:moveTo>
                        <a:lnTo>
                          <a:pt x="84" y="32"/>
                        </a:lnTo>
                        <a:lnTo>
                          <a:pt x="168" y="12"/>
                        </a:lnTo>
                        <a:lnTo>
                          <a:pt x="228" y="0"/>
                        </a:lnTo>
                        <a:lnTo>
                          <a:pt x="264" y="4"/>
                        </a:lnTo>
                        <a:lnTo>
                          <a:pt x="340" y="12"/>
                        </a:lnTo>
                        <a:lnTo>
                          <a:pt x="396" y="16"/>
                        </a:lnTo>
                        <a:lnTo>
                          <a:pt x="432" y="24"/>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8" name="Freeform 44">
                    <a:extLst>
                      <a:ext uri="{FF2B5EF4-FFF2-40B4-BE49-F238E27FC236}">
                        <a16:creationId xmlns:a16="http://schemas.microsoft.com/office/drawing/2014/main" id="{949DF487-5F71-47F8-9AE9-6ABF2701503D}"/>
                      </a:ext>
                    </a:extLst>
                  </p:cNvPr>
                  <p:cNvSpPr>
                    <a:spLocks/>
                  </p:cNvSpPr>
                  <p:nvPr/>
                </p:nvSpPr>
                <p:spPr bwMode="auto">
                  <a:xfrm>
                    <a:off x="2808" y="2356"/>
                    <a:ext cx="404" cy="64"/>
                  </a:xfrm>
                  <a:custGeom>
                    <a:avLst/>
                    <a:gdLst>
                      <a:gd name="T0" fmla="*/ 0 w 404"/>
                      <a:gd name="T1" fmla="*/ 0 h 64"/>
                      <a:gd name="T2" fmla="*/ 128 w 404"/>
                      <a:gd name="T3" fmla="*/ 24 h 64"/>
                      <a:gd name="T4" fmla="*/ 244 w 404"/>
                      <a:gd name="T5" fmla="*/ 36 h 64"/>
                      <a:gd name="T6" fmla="*/ 332 w 404"/>
                      <a:gd name="T7" fmla="*/ 52 h 64"/>
                      <a:gd name="T8" fmla="*/ 404 w 404"/>
                      <a:gd name="T9" fmla="*/ 64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 h="64">
                        <a:moveTo>
                          <a:pt x="0" y="0"/>
                        </a:moveTo>
                        <a:lnTo>
                          <a:pt x="128" y="24"/>
                        </a:lnTo>
                        <a:lnTo>
                          <a:pt x="244" y="36"/>
                        </a:lnTo>
                        <a:lnTo>
                          <a:pt x="332" y="52"/>
                        </a:lnTo>
                        <a:lnTo>
                          <a:pt x="404" y="64"/>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9" name="Freeform 45">
                    <a:extLst>
                      <a:ext uri="{FF2B5EF4-FFF2-40B4-BE49-F238E27FC236}">
                        <a16:creationId xmlns:a16="http://schemas.microsoft.com/office/drawing/2014/main" id="{EAAA673C-4ED8-4DB8-9100-122EE73B99CD}"/>
                      </a:ext>
                    </a:extLst>
                  </p:cNvPr>
                  <p:cNvSpPr>
                    <a:spLocks/>
                  </p:cNvSpPr>
                  <p:nvPr/>
                </p:nvSpPr>
                <p:spPr bwMode="auto">
                  <a:xfrm>
                    <a:off x="3220" y="2428"/>
                    <a:ext cx="436" cy="72"/>
                  </a:xfrm>
                  <a:custGeom>
                    <a:avLst/>
                    <a:gdLst>
                      <a:gd name="T0" fmla="*/ 0 w 436"/>
                      <a:gd name="T1" fmla="*/ 0 h 72"/>
                      <a:gd name="T2" fmla="*/ 192 w 436"/>
                      <a:gd name="T3" fmla="*/ 24 h 72"/>
                      <a:gd name="T4" fmla="*/ 396 w 436"/>
                      <a:gd name="T5" fmla="*/ 64 h 72"/>
                      <a:gd name="T6" fmla="*/ 436 w 436"/>
                      <a:gd name="T7" fmla="*/ 72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6" h="72">
                        <a:moveTo>
                          <a:pt x="0" y="0"/>
                        </a:moveTo>
                        <a:lnTo>
                          <a:pt x="192" y="24"/>
                        </a:lnTo>
                        <a:lnTo>
                          <a:pt x="396" y="64"/>
                        </a:lnTo>
                        <a:lnTo>
                          <a:pt x="436" y="72"/>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50" name="Line 46">
                    <a:extLst>
                      <a:ext uri="{FF2B5EF4-FFF2-40B4-BE49-F238E27FC236}">
                        <a16:creationId xmlns:a16="http://schemas.microsoft.com/office/drawing/2014/main" id="{828B4C85-A8E7-4C9C-BB85-3704ED98EB9C}"/>
                      </a:ext>
                    </a:extLst>
                  </p:cNvPr>
                  <p:cNvSpPr>
                    <a:spLocks noChangeShapeType="1"/>
                  </p:cNvSpPr>
                  <p:nvPr/>
                </p:nvSpPr>
                <p:spPr bwMode="auto">
                  <a:xfrm>
                    <a:off x="3656" y="2504"/>
                    <a:ext cx="384" cy="56"/>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28" name="Group 47">
                  <a:extLst>
                    <a:ext uri="{FF2B5EF4-FFF2-40B4-BE49-F238E27FC236}">
                      <a16:creationId xmlns:a16="http://schemas.microsoft.com/office/drawing/2014/main" id="{A86E82C1-85A9-4459-8DF5-138873EF67BE}"/>
                    </a:ext>
                  </a:extLst>
                </p:cNvPr>
                <p:cNvGrpSpPr>
                  <a:grpSpLocks/>
                </p:cNvGrpSpPr>
                <p:nvPr/>
              </p:nvGrpSpPr>
              <p:grpSpPr bwMode="auto">
                <a:xfrm>
                  <a:off x="1912" y="2508"/>
                  <a:ext cx="1676" cy="264"/>
                  <a:chOff x="1912" y="2508"/>
                  <a:chExt cx="1676" cy="264"/>
                </a:xfrm>
              </p:grpSpPr>
              <p:sp>
                <p:nvSpPr>
                  <p:cNvPr id="8239" name="Line 48">
                    <a:extLst>
                      <a:ext uri="{FF2B5EF4-FFF2-40B4-BE49-F238E27FC236}">
                        <a16:creationId xmlns:a16="http://schemas.microsoft.com/office/drawing/2014/main" id="{F06AA151-4005-4937-BE69-164D1B6F802F}"/>
                      </a:ext>
                    </a:extLst>
                  </p:cNvPr>
                  <p:cNvSpPr>
                    <a:spLocks noChangeShapeType="1"/>
                  </p:cNvSpPr>
                  <p:nvPr/>
                </p:nvSpPr>
                <p:spPr bwMode="auto">
                  <a:xfrm>
                    <a:off x="1912" y="2764"/>
                    <a:ext cx="96" cy="1"/>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0" name="Freeform 49">
                    <a:extLst>
                      <a:ext uri="{FF2B5EF4-FFF2-40B4-BE49-F238E27FC236}">
                        <a16:creationId xmlns:a16="http://schemas.microsoft.com/office/drawing/2014/main" id="{99978F34-E1BE-410B-9C6F-8A84B86B079D}"/>
                      </a:ext>
                    </a:extLst>
                  </p:cNvPr>
                  <p:cNvSpPr>
                    <a:spLocks/>
                  </p:cNvSpPr>
                  <p:nvPr/>
                </p:nvSpPr>
                <p:spPr bwMode="auto">
                  <a:xfrm>
                    <a:off x="2012" y="2736"/>
                    <a:ext cx="256" cy="36"/>
                  </a:xfrm>
                  <a:custGeom>
                    <a:avLst/>
                    <a:gdLst>
                      <a:gd name="T0" fmla="*/ 0 w 256"/>
                      <a:gd name="T1" fmla="*/ 36 h 36"/>
                      <a:gd name="T2" fmla="*/ 144 w 256"/>
                      <a:gd name="T3" fmla="*/ 32 h 36"/>
                      <a:gd name="T4" fmla="*/ 196 w 256"/>
                      <a:gd name="T5" fmla="*/ 24 h 36"/>
                      <a:gd name="T6" fmla="*/ 256 w 25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6" h="36">
                        <a:moveTo>
                          <a:pt x="0" y="36"/>
                        </a:moveTo>
                        <a:lnTo>
                          <a:pt x="144" y="32"/>
                        </a:lnTo>
                        <a:lnTo>
                          <a:pt x="196" y="24"/>
                        </a:lnTo>
                        <a:lnTo>
                          <a:pt x="256" y="0"/>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1" name="Freeform 50">
                    <a:extLst>
                      <a:ext uri="{FF2B5EF4-FFF2-40B4-BE49-F238E27FC236}">
                        <a16:creationId xmlns:a16="http://schemas.microsoft.com/office/drawing/2014/main" id="{2FD9CAF8-65B4-4294-B354-DD33D7F8C3DA}"/>
                      </a:ext>
                    </a:extLst>
                  </p:cNvPr>
                  <p:cNvSpPr>
                    <a:spLocks/>
                  </p:cNvSpPr>
                  <p:nvPr/>
                </p:nvSpPr>
                <p:spPr bwMode="auto">
                  <a:xfrm>
                    <a:off x="2268" y="2576"/>
                    <a:ext cx="228" cy="148"/>
                  </a:xfrm>
                  <a:custGeom>
                    <a:avLst/>
                    <a:gdLst>
                      <a:gd name="T0" fmla="*/ 0 w 228"/>
                      <a:gd name="T1" fmla="*/ 148 h 148"/>
                      <a:gd name="T2" fmla="*/ 96 w 228"/>
                      <a:gd name="T3" fmla="*/ 88 h 148"/>
                      <a:gd name="T4" fmla="*/ 160 w 228"/>
                      <a:gd name="T5" fmla="*/ 40 h 148"/>
                      <a:gd name="T6" fmla="*/ 228 w 228"/>
                      <a:gd name="T7" fmla="*/ 0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148">
                        <a:moveTo>
                          <a:pt x="0" y="148"/>
                        </a:moveTo>
                        <a:lnTo>
                          <a:pt x="96" y="88"/>
                        </a:lnTo>
                        <a:lnTo>
                          <a:pt x="160" y="40"/>
                        </a:lnTo>
                        <a:lnTo>
                          <a:pt x="228" y="0"/>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2" name="Freeform 51">
                    <a:extLst>
                      <a:ext uri="{FF2B5EF4-FFF2-40B4-BE49-F238E27FC236}">
                        <a16:creationId xmlns:a16="http://schemas.microsoft.com/office/drawing/2014/main" id="{EE397100-9F13-4426-AA35-915C9C16B40F}"/>
                      </a:ext>
                    </a:extLst>
                  </p:cNvPr>
                  <p:cNvSpPr>
                    <a:spLocks/>
                  </p:cNvSpPr>
                  <p:nvPr/>
                </p:nvSpPr>
                <p:spPr bwMode="auto">
                  <a:xfrm>
                    <a:off x="2492" y="2508"/>
                    <a:ext cx="332" cy="76"/>
                  </a:xfrm>
                  <a:custGeom>
                    <a:avLst/>
                    <a:gdLst>
                      <a:gd name="T0" fmla="*/ 0 w 332"/>
                      <a:gd name="T1" fmla="*/ 76 h 76"/>
                      <a:gd name="T2" fmla="*/ 64 w 332"/>
                      <a:gd name="T3" fmla="*/ 36 h 76"/>
                      <a:gd name="T4" fmla="*/ 140 w 332"/>
                      <a:gd name="T5" fmla="*/ 8 h 76"/>
                      <a:gd name="T6" fmla="*/ 200 w 332"/>
                      <a:gd name="T7" fmla="*/ 0 h 76"/>
                      <a:gd name="T8" fmla="*/ 260 w 332"/>
                      <a:gd name="T9" fmla="*/ 0 h 76"/>
                      <a:gd name="T10" fmla="*/ 332 w 332"/>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76">
                        <a:moveTo>
                          <a:pt x="0" y="76"/>
                        </a:moveTo>
                        <a:lnTo>
                          <a:pt x="64" y="36"/>
                        </a:lnTo>
                        <a:lnTo>
                          <a:pt x="140" y="8"/>
                        </a:lnTo>
                        <a:lnTo>
                          <a:pt x="200" y="0"/>
                        </a:lnTo>
                        <a:lnTo>
                          <a:pt x="260" y="0"/>
                        </a:lnTo>
                        <a:lnTo>
                          <a:pt x="332" y="0"/>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3" name="Freeform 52">
                    <a:extLst>
                      <a:ext uri="{FF2B5EF4-FFF2-40B4-BE49-F238E27FC236}">
                        <a16:creationId xmlns:a16="http://schemas.microsoft.com/office/drawing/2014/main" id="{84658815-3AF0-4AD6-855F-5639329ED12C}"/>
                      </a:ext>
                    </a:extLst>
                  </p:cNvPr>
                  <p:cNvSpPr>
                    <a:spLocks/>
                  </p:cNvSpPr>
                  <p:nvPr/>
                </p:nvSpPr>
                <p:spPr bwMode="auto">
                  <a:xfrm>
                    <a:off x="2820" y="2508"/>
                    <a:ext cx="324" cy="92"/>
                  </a:xfrm>
                  <a:custGeom>
                    <a:avLst/>
                    <a:gdLst>
                      <a:gd name="T0" fmla="*/ 0 w 324"/>
                      <a:gd name="T1" fmla="*/ 0 h 92"/>
                      <a:gd name="T2" fmla="*/ 132 w 324"/>
                      <a:gd name="T3" fmla="*/ 28 h 92"/>
                      <a:gd name="T4" fmla="*/ 208 w 324"/>
                      <a:gd name="T5" fmla="*/ 44 h 92"/>
                      <a:gd name="T6" fmla="*/ 280 w 324"/>
                      <a:gd name="T7" fmla="*/ 72 h 92"/>
                      <a:gd name="T8" fmla="*/ 324 w 324"/>
                      <a:gd name="T9" fmla="*/ 92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92">
                        <a:moveTo>
                          <a:pt x="0" y="0"/>
                        </a:moveTo>
                        <a:lnTo>
                          <a:pt x="132" y="28"/>
                        </a:lnTo>
                        <a:lnTo>
                          <a:pt x="208" y="44"/>
                        </a:lnTo>
                        <a:lnTo>
                          <a:pt x="280" y="72"/>
                        </a:lnTo>
                        <a:lnTo>
                          <a:pt x="324" y="92"/>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44" name="Freeform 53">
                    <a:extLst>
                      <a:ext uri="{FF2B5EF4-FFF2-40B4-BE49-F238E27FC236}">
                        <a16:creationId xmlns:a16="http://schemas.microsoft.com/office/drawing/2014/main" id="{829B57DA-CD00-44B8-8CF6-1C62359E2EFC}"/>
                      </a:ext>
                    </a:extLst>
                  </p:cNvPr>
                  <p:cNvSpPr>
                    <a:spLocks/>
                  </p:cNvSpPr>
                  <p:nvPr/>
                </p:nvSpPr>
                <p:spPr bwMode="auto">
                  <a:xfrm>
                    <a:off x="3142" y="2600"/>
                    <a:ext cx="446" cy="102"/>
                  </a:xfrm>
                  <a:custGeom>
                    <a:avLst/>
                    <a:gdLst>
                      <a:gd name="T0" fmla="*/ 0 w 446"/>
                      <a:gd name="T1" fmla="*/ 0 h 102"/>
                      <a:gd name="T2" fmla="*/ 80 w 446"/>
                      <a:gd name="T3" fmla="*/ 20 h 102"/>
                      <a:gd name="T4" fmla="*/ 152 w 446"/>
                      <a:gd name="T5" fmla="*/ 50 h 102"/>
                      <a:gd name="T6" fmla="*/ 260 w 446"/>
                      <a:gd name="T7" fmla="*/ 74 h 102"/>
                      <a:gd name="T8" fmla="*/ 358 w 446"/>
                      <a:gd name="T9" fmla="*/ 90 h 102"/>
                      <a:gd name="T10" fmla="*/ 446 w 446"/>
                      <a:gd name="T11" fmla="*/ 102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6" h="102">
                        <a:moveTo>
                          <a:pt x="0" y="0"/>
                        </a:moveTo>
                        <a:lnTo>
                          <a:pt x="80" y="20"/>
                        </a:lnTo>
                        <a:lnTo>
                          <a:pt x="152" y="50"/>
                        </a:lnTo>
                        <a:lnTo>
                          <a:pt x="260" y="74"/>
                        </a:lnTo>
                        <a:lnTo>
                          <a:pt x="358" y="90"/>
                        </a:lnTo>
                        <a:lnTo>
                          <a:pt x="446" y="102"/>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29" name="Group 54">
                  <a:extLst>
                    <a:ext uri="{FF2B5EF4-FFF2-40B4-BE49-F238E27FC236}">
                      <a16:creationId xmlns:a16="http://schemas.microsoft.com/office/drawing/2014/main" id="{F524C60D-D777-4189-8338-A69FF3EC583F}"/>
                    </a:ext>
                  </a:extLst>
                </p:cNvPr>
                <p:cNvGrpSpPr>
                  <a:grpSpLocks/>
                </p:cNvGrpSpPr>
                <p:nvPr/>
              </p:nvGrpSpPr>
              <p:grpSpPr bwMode="auto">
                <a:xfrm>
                  <a:off x="1866" y="2895"/>
                  <a:ext cx="420" cy="2"/>
                  <a:chOff x="1866" y="2895"/>
                  <a:chExt cx="420" cy="2"/>
                </a:xfrm>
              </p:grpSpPr>
              <p:sp>
                <p:nvSpPr>
                  <p:cNvPr id="8236" name="Line 55">
                    <a:extLst>
                      <a:ext uri="{FF2B5EF4-FFF2-40B4-BE49-F238E27FC236}">
                        <a16:creationId xmlns:a16="http://schemas.microsoft.com/office/drawing/2014/main" id="{F72FEA89-AEFA-4CB9-8390-0127FDCF9904}"/>
                      </a:ext>
                    </a:extLst>
                  </p:cNvPr>
                  <p:cNvSpPr>
                    <a:spLocks noChangeShapeType="1"/>
                  </p:cNvSpPr>
                  <p:nvPr/>
                </p:nvSpPr>
                <p:spPr bwMode="auto">
                  <a:xfrm>
                    <a:off x="1866" y="2896"/>
                    <a:ext cx="96" cy="1"/>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37" name="Line 56">
                    <a:extLst>
                      <a:ext uri="{FF2B5EF4-FFF2-40B4-BE49-F238E27FC236}">
                        <a16:creationId xmlns:a16="http://schemas.microsoft.com/office/drawing/2014/main" id="{2E7CF12E-F38B-4569-AF56-5C928D91AEBA}"/>
                      </a:ext>
                    </a:extLst>
                  </p:cNvPr>
                  <p:cNvSpPr>
                    <a:spLocks noChangeShapeType="1"/>
                  </p:cNvSpPr>
                  <p:nvPr/>
                </p:nvSpPr>
                <p:spPr bwMode="auto">
                  <a:xfrm>
                    <a:off x="1954" y="2896"/>
                    <a:ext cx="152" cy="1"/>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38" name="Line 57">
                    <a:extLst>
                      <a:ext uri="{FF2B5EF4-FFF2-40B4-BE49-F238E27FC236}">
                        <a16:creationId xmlns:a16="http://schemas.microsoft.com/office/drawing/2014/main" id="{1E2467E8-A057-4578-8F6F-9EA0CC5ACCFE}"/>
                      </a:ext>
                    </a:extLst>
                  </p:cNvPr>
                  <p:cNvSpPr>
                    <a:spLocks noChangeShapeType="1"/>
                  </p:cNvSpPr>
                  <p:nvPr/>
                </p:nvSpPr>
                <p:spPr bwMode="auto">
                  <a:xfrm flipV="1">
                    <a:off x="2098" y="2895"/>
                    <a:ext cx="188" cy="1"/>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8230" name="Freeform 58">
                  <a:extLst>
                    <a:ext uri="{FF2B5EF4-FFF2-40B4-BE49-F238E27FC236}">
                      <a16:creationId xmlns:a16="http://schemas.microsoft.com/office/drawing/2014/main" id="{5A0E02A5-7B91-4AE5-AA66-0DF6C9B79255}"/>
                    </a:ext>
                  </a:extLst>
                </p:cNvPr>
                <p:cNvSpPr>
                  <a:spLocks/>
                </p:cNvSpPr>
                <p:nvPr/>
              </p:nvSpPr>
              <p:spPr bwMode="auto">
                <a:xfrm>
                  <a:off x="2276" y="3142"/>
                  <a:ext cx="48" cy="44"/>
                </a:xfrm>
                <a:custGeom>
                  <a:avLst/>
                  <a:gdLst>
                    <a:gd name="T0" fmla="*/ 48 w 48"/>
                    <a:gd name="T1" fmla="*/ 0 h 44"/>
                    <a:gd name="T2" fmla="*/ 42 w 48"/>
                    <a:gd name="T3" fmla="*/ 32 h 44"/>
                    <a:gd name="T4" fmla="*/ 22 w 48"/>
                    <a:gd name="T5" fmla="*/ 44 h 44"/>
                    <a:gd name="T6" fmla="*/ 6 w 48"/>
                    <a:gd name="T7" fmla="*/ 40 h 44"/>
                    <a:gd name="T8" fmla="*/ 0 w 48"/>
                    <a:gd name="T9" fmla="*/ 28 h 44"/>
                    <a:gd name="T10" fmla="*/ 12 w 48"/>
                    <a:gd name="T11" fmla="*/ 16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4">
                      <a:moveTo>
                        <a:pt x="48" y="0"/>
                      </a:moveTo>
                      <a:lnTo>
                        <a:pt x="42" y="32"/>
                      </a:lnTo>
                      <a:lnTo>
                        <a:pt x="22" y="44"/>
                      </a:lnTo>
                      <a:lnTo>
                        <a:pt x="6" y="40"/>
                      </a:lnTo>
                      <a:lnTo>
                        <a:pt x="0" y="28"/>
                      </a:lnTo>
                      <a:lnTo>
                        <a:pt x="12" y="16"/>
                      </a:ln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8231" name="Group 59">
                  <a:extLst>
                    <a:ext uri="{FF2B5EF4-FFF2-40B4-BE49-F238E27FC236}">
                      <a16:creationId xmlns:a16="http://schemas.microsoft.com/office/drawing/2014/main" id="{23FF257F-016E-4BF4-86A1-414C14282DED}"/>
                    </a:ext>
                  </a:extLst>
                </p:cNvPr>
                <p:cNvGrpSpPr>
                  <a:grpSpLocks/>
                </p:cNvGrpSpPr>
                <p:nvPr/>
              </p:nvGrpSpPr>
              <p:grpSpPr bwMode="auto">
                <a:xfrm>
                  <a:off x="2408" y="2632"/>
                  <a:ext cx="408" cy="116"/>
                  <a:chOff x="2408" y="2632"/>
                  <a:chExt cx="408" cy="116"/>
                </a:xfrm>
              </p:grpSpPr>
              <p:sp>
                <p:nvSpPr>
                  <p:cNvPr id="8232" name="Line 60">
                    <a:extLst>
                      <a:ext uri="{FF2B5EF4-FFF2-40B4-BE49-F238E27FC236}">
                        <a16:creationId xmlns:a16="http://schemas.microsoft.com/office/drawing/2014/main" id="{B2C236AA-7993-45ED-B973-7B6B0966D63A}"/>
                      </a:ext>
                    </a:extLst>
                  </p:cNvPr>
                  <p:cNvSpPr>
                    <a:spLocks noChangeShapeType="1"/>
                  </p:cNvSpPr>
                  <p:nvPr/>
                </p:nvSpPr>
                <p:spPr bwMode="auto">
                  <a:xfrm flipV="1">
                    <a:off x="2408" y="2668"/>
                    <a:ext cx="66" cy="68"/>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33" name="Freeform 61">
                    <a:extLst>
                      <a:ext uri="{FF2B5EF4-FFF2-40B4-BE49-F238E27FC236}">
                        <a16:creationId xmlns:a16="http://schemas.microsoft.com/office/drawing/2014/main" id="{4825BAB6-D9BC-4225-BE7F-40CE30826622}"/>
                      </a:ext>
                    </a:extLst>
                  </p:cNvPr>
                  <p:cNvSpPr>
                    <a:spLocks/>
                  </p:cNvSpPr>
                  <p:nvPr/>
                </p:nvSpPr>
                <p:spPr bwMode="auto">
                  <a:xfrm>
                    <a:off x="2476" y="2632"/>
                    <a:ext cx="216" cy="36"/>
                  </a:xfrm>
                  <a:custGeom>
                    <a:avLst/>
                    <a:gdLst>
                      <a:gd name="T0" fmla="*/ 0 w 216"/>
                      <a:gd name="T1" fmla="*/ 36 h 36"/>
                      <a:gd name="T2" fmla="*/ 36 w 216"/>
                      <a:gd name="T3" fmla="*/ 16 h 36"/>
                      <a:gd name="T4" fmla="*/ 76 w 216"/>
                      <a:gd name="T5" fmla="*/ 6 h 36"/>
                      <a:gd name="T6" fmla="*/ 106 w 216"/>
                      <a:gd name="T7" fmla="*/ 0 h 36"/>
                      <a:gd name="T8" fmla="*/ 154 w 216"/>
                      <a:gd name="T9" fmla="*/ 0 h 36"/>
                      <a:gd name="T10" fmla="*/ 198 w 216"/>
                      <a:gd name="T11" fmla="*/ 8 h 36"/>
                      <a:gd name="T12" fmla="*/ 216 w 216"/>
                      <a:gd name="T13" fmla="*/ 12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36">
                        <a:moveTo>
                          <a:pt x="0" y="36"/>
                        </a:moveTo>
                        <a:lnTo>
                          <a:pt x="36" y="16"/>
                        </a:lnTo>
                        <a:lnTo>
                          <a:pt x="76" y="6"/>
                        </a:lnTo>
                        <a:lnTo>
                          <a:pt x="106" y="0"/>
                        </a:lnTo>
                        <a:lnTo>
                          <a:pt x="154" y="0"/>
                        </a:lnTo>
                        <a:lnTo>
                          <a:pt x="198" y="8"/>
                        </a:lnTo>
                        <a:lnTo>
                          <a:pt x="216" y="12"/>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34" name="Freeform 62">
                    <a:extLst>
                      <a:ext uri="{FF2B5EF4-FFF2-40B4-BE49-F238E27FC236}">
                        <a16:creationId xmlns:a16="http://schemas.microsoft.com/office/drawing/2014/main" id="{C41257D0-4C5C-41C1-9446-B08B074586B1}"/>
                      </a:ext>
                    </a:extLst>
                  </p:cNvPr>
                  <p:cNvSpPr>
                    <a:spLocks/>
                  </p:cNvSpPr>
                  <p:nvPr/>
                </p:nvSpPr>
                <p:spPr bwMode="auto">
                  <a:xfrm>
                    <a:off x="2684" y="2644"/>
                    <a:ext cx="132" cy="104"/>
                  </a:xfrm>
                  <a:custGeom>
                    <a:avLst/>
                    <a:gdLst>
                      <a:gd name="T0" fmla="*/ 12 w 132"/>
                      <a:gd name="T1" fmla="*/ 0 h 104"/>
                      <a:gd name="T2" fmla="*/ 66 w 132"/>
                      <a:gd name="T3" fmla="*/ 26 h 104"/>
                      <a:gd name="T4" fmla="*/ 110 w 132"/>
                      <a:gd name="T5" fmla="*/ 48 h 104"/>
                      <a:gd name="T6" fmla="*/ 130 w 132"/>
                      <a:gd name="T7" fmla="*/ 64 h 104"/>
                      <a:gd name="T8" fmla="*/ 132 w 132"/>
                      <a:gd name="T9" fmla="*/ 96 h 104"/>
                      <a:gd name="T10" fmla="*/ 112 w 132"/>
                      <a:gd name="T11" fmla="*/ 104 h 104"/>
                      <a:gd name="T12" fmla="*/ 84 w 132"/>
                      <a:gd name="T13" fmla="*/ 104 h 104"/>
                      <a:gd name="T14" fmla="*/ 58 w 132"/>
                      <a:gd name="T15" fmla="*/ 104 h 104"/>
                      <a:gd name="T16" fmla="*/ 0 w 132"/>
                      <a:gd name="T17" fmla="*/ 10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104">
                        <a:moveTo>
                          <a:pt x="12" y="0"/>
                        </a:moveTo>
                        <a:lnTo>
                          <a:pt x="66" y="26"/>
                        </a:lnTo>
                        <a:lnTo>
                          <a:pt x="110" y="48"/>
                        </a:lnTo>
                        <a:lnTo>
                          <a:pt x="130" y="64"/>
                        </a:lnTo>
                        <a:lnTo>
                          <a:pt x="132" y="96"/>
                        </a:lnTo>
                        <a:lnTo>
                          <a:pt x="112" y="104"/>
                        </a:lnTo>
                        <a:lnTo>
                          <a:pt x="84" y="104"/>
                        </a:lnTo>
                        <a:lnTo>
                          <a:pt x="58" y="104"/>
                        </a:lnTo>
                        <a:lnTo>
                          <a:pt x="0" y="100"/>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35" name="Line 63">
                    <a:extLst>
                      <a:ext uri="{FF2B5EF4-FFF2-40B4-BE49-F238E27FC236}">
                        <a16:creationId xmlns:a16="http://schemas.microsoft.com/office/drawing/2014/main" id="{98E4E3CA-6943-45EE-A0FD-4C5118368482}"/>
                      </a:ext>
                    </a:extLst>
                  </p:cNvPr>
                  <p:cNvSpPr>
                    <a:spLocks noChangeShapeType="1"/>
                  </p:cNvSpPr>
                  <p:nvPr/>
                </p:nvSpPr>
                <p:spPr bwMode="auto">
                  <a:xfrm flipH="1" flipV="1">
                    <a:off x="2470" y="2746"/>
                    <a:ext cx="86" cy="2"/>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grpSp>
          <p:nvGrpSpPr>
            <p:cNvPr id="8206" name="Group 64">
              <a:extLst>
                <a:ext uri="{FF2B5EF4-FFF2-40B4-BE49-F238E27FC236}">
                  <a16:creationId xmlns:a16="http://schemas.microsoft.com/office/drawing/2014/main" id="{40E7DF2B-A9B3-48FE-8000-5FBADAD0620D}"/>
                </a:ext>
              </a:extLst>
            </p:cNvPr>
            <p:cNvGrpSpPr>
              <a:grpSpLocks/>
            </p:cNvGrpSpPr>
            <p:nvPr/>
          </p:nvGrpSpPr>
          <p:grpSpPr bwMode="auto">
            <a:xfrm>
              <a:off x="4198" y="2686"/>
              <a:ext cx="322" cy="370"/>
              <a:chOff x="4034" y="2790"/>
              <a:chExt cx="322" cy="370"/>
            </a:xfrm>
          </p:grpSpPr>
          <p:grpSp>
            <p:nvGrpSpPr>
              <p:cNvPr id="8218" name="Group 65">
                <a:extLst>
                  <a:ext uri="{FF2B5EF4-FFF2-40B4-BE49-F238E27FC236}">
                    <a16:creationId xmlns:a16="http://schemas.microsoft.com/office/drawing/2014/main" id="{39CA340C-E181-489F-84E5-9DB592571A6B}"/>
                  </a:ext>
                </a:extLst>
              </p:cNvPr>
              <p:cNvGrpSpPr>
                <a:grpSpLocks/>
              </p:cNvGrpSpPr>
              <p:nvPr/>
            </p:nvGrpSpPr>
            <p:grpSpPr bwMode="auto">
              <a:xfrm>
                <a:off x="4034" y="2790"/>
                <a:ext cx="262" cy="370"/>
                <a:chOff x="4034" y="2790"/>
                <a:chExt cx="262" cy="370"/>
              </a:xfrm>
            </p:grpSpPr>
            <p:sp>
              <p:nvSpPr>
                <p:cNvPr id="8220" name="Freeform 66">
                  <a:extLst>
                    <a:ext uri="{FF2B5EF4-FFF2-40B4-BE49-F238E27FC236}">
                      <a16:creationId xmlns:a16="http://schemas.microsoft.com/office/drawing/2014/main" id="{F16130F9-85F7-4218-9347-67E72B97A90B}"/>
                    </a:ext>
                  </a:extLst>
                </p:cNvPr>
                <p:cNvSpPr>
                  <a:spLocks/>
                </p:cNvSpPr>
                <p:nvPr/>
              </p:nvSpPr>
              <p:spPr bwMode="auto">
                <a:xfrm>
                  <a:off x="4074" y="3034"/>
                  <a:ext cx="212" cy="126"/>
                </a:xfrm>
                <a:custGeom>
                  <a:avLst/>
                  <a:gdLst>
                    <a:gd name="T0" fmla="*/ 212 w 212"/>
                    <a:gd name="T1" fmla="*/ 126 h 126"/>
                    <a:gd name="T2" fmla="*/ 126 w 212"/>
                    <a:gd name="T3" fmla="*/ 100 h 126"/>
                    <a:gd name="T4" fmla="*/ 72 w 212"/>
                    <a:gd name="T5" fmla="*/ 64 h 126"/>
                    <a:gd name="T6" fmla="*/ 26 w 212"/>
                    <a:gd name="T7" fmla="*/ 28 h 126"/>
                    <a:gd name="T8" fmla="*/ 0 w 212"/>
                    <a:gd name="T9" fmla="*/ 0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26">
                      <a:moveTo>
                        <a:pt x="212" y="126"/>
                      </a:moveTo>
                      <a:lnTo>
                        <a:pt x="126" y="100"/>
                      </a:lnTo>
                      <a:lnTo>
                        <a:pt x="72" y="64"/>
                      </a:lnTo>
                      <a:lnTo>
                        <a:pt x="26" y="28"/>
                      </a:lnTo>
                      <a:lnTo>
                        <a:pt x="0" y="0"/>
                      </a:lnTo>
                    </a:path>
                  </a:pathLst>
                </a:custGeom>
                <a:noFill/>
                <a:ln w="12700" cap="flat" cmpd="sng">
                  <a:solidFill>
                    <a:schemeClr val="tx1"/>
                  </a:solidFill>
                  <a:prstDash val="solid"/>
                  <a:round/>
                  <a:headEn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21" name="Freeform 67">
                  <a:extLst>
                    <a:ext uri="{FF2B5EF4-FFF2-40B4-BE49-F238E27FC236}">
                      <a16:creationId xmlns:a16="http://schemas.microsoft.com/office/drawing/2014/main" id="{9E9CD613-3F16-4D2A-AFB4-7E8F6E5747C9}"/>
                    </a:ext>
                  </a:extLst>
                </p:cNvPr>
                <p:cNvSpPr>
                  <a:spLocks/>
                </p:cNvSpPr>
                <p:nvPr/>
              </p:nvSpPr>
              <p:spPr bwMode="auto">
                <a:xfrm>
                  <a:off x="4034" y="2822"/>
                  <a:ext cx="52" cy="218"/>
                </a:xfrm>
                <a:custGeom>
                  <a:avLst/>
                  <a:gdLst>
                    <a:gd name="T0" fmla="*/ 52 w 52"/>
                    <a:gd name="T1" fmla="*/ 218 h 218"/>
                    <a:gd name="T2" fmla="*/ 8 w 52"/>
                    <a:gd name="T3" fmla="*/ 160 h 218"/>
                    <a:gd name="T4" fmla="*/ 0 w 52"/>
                    <a:gd name="T5" fmla="*/ 124 h 218"/>
                    <a:gd name="T6" fmla="*/ 0 w 52"/>
                    <a:gd name="T7" fmla="*/ 102 h 218"/>
                    <a:gd name="T8" fmla="*/ 0 w 52"/>
                    <a:gd name="T9" fmla="*/ 54 h 218"/>
                    <a:gd name="T10" fmla="*/ 0 w 52"/>
                    <a:gd name="T11" fmla="*/ 40 h 218"/>
                    <a:gd name="T12" fmla="*/ 8 w 52"/>
                    <a:gd name="T13" fmla="*/ 16 h 218"/>
                    <a:gd name="T14" fmla="*/ 20 w 52"/>
                    <a:gd name="T15" fmla="*/ 0 h 2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218">
                      <a:moveTo>
                        <a:pt x="52" y="218"/>
                      </a:moveTo>
                      <a:lnTo>
                        <a:pt x="8" y="160"/>
                      </a:lnTo>
                      <a:lnTo>
                        <a:pt x="0" y="124"/>
                      </a:lnTo>
                      <a:lnTo>
                        <a:pt x="0" y="102"/>
                      </a:lnTo>
                      <a:lnTo>
                        <a:pt x="0" y="54"/>
                      </a:lnTo>
                      <a:lnTo>
                        <a:pt x="0" y="40"/>
                      </a:lnTo>
                      <a:lnTo>
                        <a:pt x="8" y="16"/>
                      </a:lnTo>
                      <a:lnTo>
                        <a:pt x="20" y="0"/>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22" name="Freeform 68">
                  <a:extLst>
                    <a:ext uri="{FF2B5EF4-FFF2-40B4-BE49-F238E27FC236}">
                      <a16:creationId xmlns:a16="http://schemas.microsoft.com/office/drawing/2014/main" id="{EBB836ED-772F-4608-B2FF-34D69DA64A3E}"/>
                    </a:ext>
                  </a:extLst>
                </p:cNvPr>
                <p:cNvSpPr>
                  <a:spLocks/>
                </p:cNvSpPr>
                <p:nvPr/>
              </p:nvSpPr>
              <p:spPr bwMode="auto">
                <a:xfrm>
                  <a:off x="4054" y="2790"/>
                  <a:ext cx="242" cy="82"/>
                </a:xfrm>
                <a:custGeom>
                  <a:avLst/>
                  <a:gdLst>
                    <a:gd name="T0" fmla="*/ 0 w 242"/>
                    <a:gd name="T1" fmla="*/ 38 h 82"/>
                    <a:gd name="T2" fmla="*/ 24 w 242"/>
                    <a:gd name="T3" fmla="*/ 12 h 82"/>
                    <a:gd name="T4" fmla="*/ 44 w 242"/>
                    <a:gd name="T5" fmla="*/ 0 h 82"/>
                    <a:gd name="T6" fmla="*/ 68 w 242"/>
                    <a:gd name="T7" fmla="*/ 0 h 82"/>
                    <a:gd name="T8" fmla="*/ 102 w 242"/>
                    <a:gd name="T9" fmla="*/ 10 h 82"/>
                    <a:gd name="T10" fmla="*/ 242 w 242"/>
                    <a:gd name="T11" fmla="*/ 82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 h="82">
                      <a:moveTo>
                        <a:pt x="0" y="38"/>
                      </a:moveTo>
                      <a:lnTo>
                        <a:pt x="24" y="12"/>
                      </a:lnTo>
                      <a:lnTo>
                        <a:pt x="44" y="0"/>
                      </a:lnTo>
                      <a:lnTo>
                        <a:pt x="68" y="0"/>
                      </a:lnTo>
                      <a:lnTo>
                        <a:pt x="102" y="10"/>
                      </a:lnTo>
                      <a:lnTo>
                        <a:pt x="242" y="82"/>
                      </a:lnTo>
                    </a:path>
                  </a:pathLst>
                </a:custGeom>
                <a:noFill/>
                <a:ln w="12700" cap="flat" cmpd="sng">
                  <a:solidFill>
                    <a:schemeClr val="tx1"/>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8219" name="Freeform 69">
                <a:extLst>
                  <a:ext uri="{FF2B5EF4-FFF2-40B4-BE49-F238E27FC236}">
                    <a16:creationId xmlns:a16="http://schemas.microsoft.com/office/drawing/2014/main" id="{65075CF9-07AD-459A-BDC5-8BA9802691AC}"/>
                  </a:ext>
                </a:extLst>
              </p:cNvPr>
              <p:cNvSpPr>
                <a:spLocks/>
              </p:cNvSpPr>
              <p:nvPr/>
            </p:nvSpPr>
            <p:spPr bwMode="auto">
              <a:xfrm>
                <a:off x="4262" y="2978"/>
                <a:ext cx="94" cy="96"/>
              </a:xfrm>
              <a:custGeom>
                <a:avLst/>
                <a:gdLst>
                  <a:gd name="T0" fmla="*/ 88 w 94"/>
                  <a:gd name="T1" fmla="*/ 90 h 96"/>
                  <a:gd name="T2" fmla="*/ 60 w 94"/>
                  <a:gd name="T3" fmla="*/ 96 h 96"/>
                  <a:gd name="T4" fmla="*/ 44 w 94"/>
                  <a:gd name="T5" fmla="*/ 88 h 96"/>
                  <a:gd name="T6" fmla="*/ 14 w 94"/>
                  <a:gd name="T7" fmla="*/ 64 h 96"/>
                  <a:gd name="T8" fmla="*/ 0 w 94"/>
                  <a:gd name="T9" fmla="*/ 52 h 96"/>
                  <a:gd name="T10" fmla="*/ 0 w 94"/>
                  <a:gd name="T11" fmla="*/ 28 h 96"/>
                  <a:gd name="T12" fmla="*/ 0 w 94"/>
                  <a:gd name="T13" fmla="*/ 16 h 96"/>
                  <a:gd name="T14" fmla="*/ 22 w 94"/>
                  <a:gd name="T15" fmla="*/ 0 h 96"/>
                  <a:gd name="T16" fmla="*/ 44 w 94"/>
                  <a:gd name="T17" fmla="*/ 0 h 96"/>
                  <a:gd name="T18" fmla="*/ 62 w 94"/>
                  <a:gd name="T19" fmla="*/ 6 h 96"/>
                  <a:gd name="T20" fmla="*/ 74 w 94"/>
                  <a:gd name="T21" fmla="*/ 24 h 96"/>
                  <a:gd name="T22" fmla="*/ 86 w 94"/>
                  <a:gd name="T23" fmla="*/ 36 h 96"/>
                  <a:gd name="T24" fmla="*/ 94 w 94"/>
                  <a:gd name="T25" fmla="*/ 48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96">
                    <a:moveTo>
                      <a:pt x="88" y="90"/>
                    </a:moveTo>
                    <a:lnTo>
                      <a:pt x="60" y="96"/>
                    </a:lnTo>
                    <a:lnTo>
                      <a:pt x="44" y="88"/>
                    </a:lnTo>
                    <a:lnTo>
                      <a:pt x="14" y="64"/>
                    </a:lnTo>
                    <a:lnTo>
                      <a:pt x="0" y="52"/>
                    </a:lnTo>
                    <a:lnTo>
                      <a:pt x="0" y="28"/>
                    </a:lnTo>
                    <a:lnTo>
                      <a:pt x="0" y="16"/>
                    </a:lnTo>
                    <a:lnTo>
                      <a:pt x="22" y="0"/>
                    </a:lnTo>
                    <a:lnTo>
                      <a:pt x="44" y="0"/>
                    </a:lnTo>
                    <a:lnTo>
                      <a:pt x="62" y="6"/>
                    </a:lnTo>
                    <a:lnTo>
                      <a:pt x="74" y="24"/>
                    </a:lnTo>
                    <a:lnTo>
                      <a:pt x="86" y="36"/>
                    </a:lnTo>
                    <a:lnTo>
                      <a:pt x="94" y="48"/>
                    </a:lnTo>
                  </a:path>
                </a:pathLst>
              </a:custGeom>
              <a:noFill/>
              <a:ln w="12700" cap="flat" cmpd="sng">
                <a:solidFill>
                  <a:schemeClr val="tx1"/>
                </a:solidFill>
                <a:prstDash val="solid"/>
                <a:round/>
                <a:headEn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207" name="Group 70">
              <a:extLst>
                <a:ext uri="{FF2B5EF4-FFF2-40B4-BE49-F238E27FC236}">
                  <a16:creationId xmlns:a16="http://schemas.microsoft.com/office/drawing/2014/main" id="{7446C872-1532-4495-9BF4-97BE95DB5A8B}"/>
                </a:ext>
              </a:extLst>
            </p:cNvPr>
            <p:cNvGrpSpPr>
              <a:grpSpLocks/>
            </p:cNvGrpSpPr>
            <p:nvPr/>
          </p:nvGrpSpPr>
          <p:grpSpPr bwMode="auto">
            <a:xfrm>
              <a:off x="1140" y="2429"/>
              <a:ext cx="4000" cy="729"/>
              <a:chOff x="1140" y="2213"/>
              <a:chExt cx="4000" cy="729"/>
            </a:xfrm>
          </p:grpSpPr>
          <p:grpSp>
            <p:nvGrpSpPr>
              <p:cNvPr id="8214" name="Group 71">
                <a:extLst>
                  <a:ext uri="{FF2B5EF4-FFF2-40B4-BE49-F238E27FC236}">
                    <a16:creationId xmlns:a16="http://schemas.microsoft.com/office/drawing/2014/main" id="{5C13E0D4-7D48-4D54-9CFE-702454290A2F}"/>
                  </a:ext>
                </a:extLst>
              </p:cNvPr>
              <p:cNvGrpSpPr>
                <a:grpSpLocks/>
              </p:cNvGrpSpPr>
              <p:nvPr/>
            </p:nvGrpSpPr>
            <p:grpSpPr bwMode="auto">
              <a:xfrm>
                <a:off x="2506" y="2213"/>
                <a:ext cx="1624" cy="657"/>
                <a:chOff x="2336" y="2535"/>
                <a:chExt cx="1624" cy="657"/>
              </a:xfrm>
            </p:grpSpPr>
            <p:sp>
              <p:nvSpPr>
                <p:cNvPr id="8216" name="AutoShape 72">
                  <a:extLst>
                    <a:ext uri="{FF2B5EF4-FFF2-40B4-BE49-F238E27FC236}">
                      <a16:creationId xmlns:a16="http://schemas.microsoft.com/office/drawing/2014/main" id="{31C15CB8-0440-4305-89FC-74CF8129AEE7}"/>
                    </a:ext>
                  </a:extLst>
                </p:cNvPr>
                <p:cNvSpPr>
                  <a:spLocks noChangeArrowheads="1"/>
                </p:cNvSpPr>
                <p:nvPr/>
              </p:nvSpPr>
              <p:spPr bwMode="auto">
                <a:xfrm flipV="1">
                  <a:off x="3144" y="2535"/>
                  <a:ext cx="56"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29 w 21600"/>
                    <a:gd name="T13" fmla="*/ 4500 h 21600"/>
                    <a:gd name="T14" fmla="*/ 16971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7" name="Rectangle 73">
                  <a:extLst>
                    <a:ext uri="{FF2B5EF4-FFF2-40B4-BE49-F238E27FC236}">
                      <a16:creationId xmlns:a16="http://schemas.microsoft.com/office/drawing/2014/main" id="{6062ECCD-5549-44B5-B6AB-5E912FBB426C}"/>
                    </a:ext>
                  </a:extLst>
                </p:cNvPr>
                <p:cNvSpPr>
                  <a:spLocks noChangeArrowheads="1"/>
                </p:cNvSpPr>
                <p:nvPr/>
              </p:nvSpPr>
              <p:spPr bwMode="auto">
                <a:xfrm>
                  <a:off x="2336" y="2768"/>
                  <a:ext cx="1624" cy="42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200" b="1"/>
                    <a:t>Building</a:t>
                  </a:r>
                </a:p>
              </p:txBody>
            </p:sp>
          </p:grpSp>
          <p:sp>
            <p:nvSpPr>
              <p:cNvPr id="8215" name="Rectangle 74" descr="Trellis">
                <a:extLst>
                  <a:ext uri="{FF2B5EF4-FFF2-40B4-BE49-F238E27FC236}">
                    <a16:creationId xmlns:a16="http://schemas.microsoft.com/office/drawing/2014/main" id="{59341BBE-55E8-445A-8B9C-221A4419F0E8}"/>
                  </a:ext>
                </a:extLst>
              </p:cNvPr>
              <p:cNvSpPr>
                <a:spLocks noChangeArrowheads="1"/>
              </p:cNvSpPr>
              <p:nvPr/>
            </p:nvSpPr>
            <p:spPr bwMode="auto">
              <a:xfrm>
                <a:off x="1140" y="2862"/>
                <a:ext cx="4000" cy="80"/>
              </a:xfrm>
              <a:prstGeom prst="rect">
                <a:avLst/>
              </a:prstGeom>
              <a:blipFill dpi="0" rotWithShape="0">
                <a:blip r:embed="rId2"/>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pSp>
        <p:grpSp>
          <p:nvGrpSpPr>
            <p:cNvPr id="8208" name="Group 75">
              <a:extLst>
                <a:ext uri="{FF2B5EF4-FFF2-40B4-BE49-F238E27FC236}">
                  <a16:creationId xmlns:a16="http://schemas.microsoft.com/office/drawing/2014/main" id="{2F998376-2947-4948-9E48-613107EB54FE}"/>
                </a:ext>
              </a:extLst>
            </p:cNvPr>
            <p:cNvGrpSpPr>
              <a:grpSpLocks/>
            </p:cNvGrpSpPr>
            <p:nvPr/>
          </p:nvGrpSpPr>
          <p:grpSpPr bwMode="auto">
            <a:xfrm>
              <a:off x="3350" y="2162"/>
              <a:ext cx="1948" cy="440"/>
              <a:chOff x="2604" y="2312"/>
              <a:chExt cx="1948" cy="440"/>
            </a:xfrm>
          </p:grpSpPr>
          <p:grpSp>
            <p:nvGrpSpPr>
              <p:cNvPr id="8209" name="Group 76">
                <a:extLst>
                  <a:ext uri="{FF2B5EF4-FFF2-40B4-BE49-F238E27FC236}">
                    <a16:creationId xmlns:a16="http://schemas.microsoft.com/office/drawing/2014/main" id="{883B4D5B-A89B-45C8-A5A1-688DFAD7F7A5}"/>
                  </a:ext>
                </a:extLst>
              </p:cNvPr>
              <p:cNvGrpSpPr>
                <a:grpSpLocks/>
              </p:cNvGrpSpPr>
              <p:nvPr/>
            </p:nvGrpSpPr>
            <p:grpSpPr bwMode="auto">
              <a:xfrm>
                <a:off x="2604" y="2312"/>
                <a:ext cx="1948" cy="440"/>
                <a:chOff x="2604" y="2312"/>
                <a:chExt cx="1948" cy="440"/>
              </a:xfrm>
            </p:grpSpPr>
            <p:sp>
              <p:nvSpPr>
                <p:cNvPr id="8211" name="Freeform 77">
                  <a:extLst>
                    <a:ext uri="{FF2B5EF4-FFF2-40B4-BE49-F238E27FC236}">
                      <a16:creationId xmlns:a16="http://schemas.microsoft.com/office/drawing/2014/main" id="{FB46FB2E-9D31-486C-B63F-983D2CC4527C}"/>
                    </a:ext>
                  </a:extLst>
                </p:cNvPr>
                <p:cNvSpPr>
                  <a:spLocks/>
                </p:cNvSpPr>
                <p:nvPr/>
              </p:nvSpPr>
              <p:spPr bwMode="auto">
                <a:xfrm>
                  <a:off x="2604" y="2312"/>
                  <a:ext cx="1788" cy="256"/>
                </a:xfrm>
                <a:custGeom>
                  <a:avLst/>
                  <a:gdLst>
                    <a:gd name="T0" fmla="*/ 0 w 1932"/>
                    <a:gd name="T1" fmla="*/ 161 h 264"/>
                    <a:gd name="T2" fmla="*/ 247 w 1932"/>
                    <a:gd name="T3" fmla="*/ 67 h 264"/>
                    <a:gd name="T4" fmla="*/ 512 w 1932"/>
                    <a:gd name="T5" fmla="*/ 16 h 264"/>
                    <a:gd name="T6" fmla="*/ 532 w 1932"/>
                    <a:gd name="T7" fmla="*/ 12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2" h="264">
                      <a:moveTo>
                        <a:pt x="0" y="264"/>
                      </a:moveTo>
                      <a:cubicBezTo>
                        <a:pt x="278" y="206"/>
                        <a:pt x="557" y="149"/>
                        <a:pt x="852" y="108"/>
                      </a:cubicBezTo>
                      <a:cubicBezTo>
                        <a:pt x="1147" y="67"/>
                        <a:pt x="1604" y="32"/>
                        <a:pt x="1768" y="16"/>
                      </a:cubicBezTo>
                      <a:cubicBezTo>
                        <a:pt x="1932" y="0"/>
                        <a:pt x="1884" y="6"/>
                        <a:pt x="1836" y="12"/>
                      </a:cubicBezTo>
                    </a:path>
                  </a:pathLst>
                </a:custGeom>
                <a:noFill/>
                <a:ln w="12700" cap="flat" cmpd="sng">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12" name="Freeform 78">
                  <a:extLst>
                    <a:ext uri="{FF2B5EF4-FFF2-40B4-BE49-F238E27FC236}">
                      <a16:creationId xmlns:a16="http://schemas.microsoft.com/office/drawing/2014/main" id="{A21E9827-0578-417C-AF51-348ED8B7C557}"/>
                    </a:ext>
                  </a:extLst>
                </p:cNvPr>
                <p:cNvSpPr>
                  <a:spLocks/>
                </p:cNvSpPr>
                <p:nvPr/>
              </p:nvSpPr>
              <p:spPr bwMode="auto">
                <a:xfrm>
                  <a:off x="2632" y="2592"/>
                  <a:ext cx="1724" cy="160"/>
                </a:xfrm>
                <a:custGeom>
                  <a:avLst/>
                  <a:gdLst>
                    <a:gd name="T0" fmla="*/ 0 w 1724"/>
                    <a:gd name="T1" fmla="*/ 0 h 160"/>
                    <a:gd name="T2" fmla="*/ 896 w 1724"/>
                    <a:gd name="T3" fmla="*/ 80 h 160"/>
                    <a:gd name="T4" fmla="*/ 1724 w 1724"/>
                    <a:gd name="T5" fmla="*/ 160 h 160"/>
                    <a:gd name="T6" fmla="*/ 0 60000 65536"/>
                    <a:gd name="T7" fmla="*/ 0 60000 65536"/>
                    <a:gd name="T8" fmla="*/ 0 60000 65536"/>
                  </a:gdLst>
                  <a:ahLst/>
                  <a:cxnLst>
                    <a:cxn ang="T6">
                      <a:pos x="T0" y="T1"/>
                    </a:cxn>
                    <a:cxn ang="T7">
                      <a:pos x="T2" y="T3"/>
                    </a:cxn>
                    <a:cxn ang="T8">
                      <a:pos x="T4" y="T5"/>
                    </a:cxn>
                  </a:cxnLst>
                  <a:rect l="0" t="0" r="r" b="b"/>
                  <a:pathLst>
                    <a:path w="1724" h="160">
                      <a:moveTo>
                        <a:pt x="0" y="0"/>
                      </a:moveTo>
                      <a:cubicBezTo>
                        <a:pt x="304" y="26"/>
                        <a:pt x="609" y="53"/>
                        <a:pt x="896" y="80"/>
                      </a:cubicBezTo>
                      <a:cubicBezTo>
                        <a:pt x="1183" y="107"/>
                        <a:pt x="1588" y="148"/>
                        <a:pt x="1724" y="160"/>
                      </a:cubicBezTo>
                    </a:path>
                  </a:pathLst>
                </a:custGeom>
                <a:noFill/>
                <a:ln w="12700" cap="flat" cmpd="sng">
                  <a:solidFill>
                    <a:schemeClr val="bg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13" name="Freeform 79">
                  <a:extLst>
                    <a:ext uri="{FF2B5EF4-FFF2-40B4-BE49-F238E27FC236}">
                      <a16:creationId xmlns:a16="http://schemas.microsoft.com/office/drawing/2014/main" id="{D9BD5971-0561-4C52-9239-1A844897E56D}"/>
                    </a:ext>
                  </a:extLst>
                </p:cNvPr>
                <p:cNvSpPr>
                  <a:spLocks/>
                </p:cNvSpPr>
                <p:nvPr/>
              </p:nvSpPr>
              <p:spPr bwMode="auto">
                <a:xfrm>
                  <a:off x="3180" y="2568"/>
                  <a:ext cx="1372" cy="4"/>
                </a:xfrm>
                <a:custGeom>
                  <a:avLst/>
                  <a:gdLst>
                    <a:gd name="T0" fmla="*/ 0 w 1372"/>
                    <a:gd name="T1" fmla="*/ 4 h 4"/>
                    <a:gd name="T2" fmla="*/ 1372 w 1372"/>
                    <a:gd name="T3" fmla="*/ 0 h 4"/>
                    <a:gd name="T4" fmla="*/ 0 60000 65536"/>
                    <a:gd name="T5" fmla="*/ 0 60000 65536"/>
                  </a:gdLst>
                  <a:ahLst/>
                  <a:cxnLst>
                    <a:cxn ang="T4">
                      <a:pos x="T0" y="T1"/>
                    </a:cxn>
                    <a:cxn ang="T5">
                      <a:pos x="T2" y="T3"/>
                    </a:cxn>
                  </a:cxnLst>
                  <a:rect l="0" t="0" r="r" b="b"/>
                  <a:pathLst>
                    <a:path w="1372" h="4">
                      <a:moveTo>
                        <a:pt x="0" y="4"/>
                      </a:moveTo>
                      <a:cubicBezTo>
                        <a:pt x="0" y="4"/>
                        <a:pt x="686" y="2"/>
                        <a:pt x="1372" y="0"/>
                      </a:cubicBezTo>
                    </a:path>
                  </a:pathLst>
                </a:custGeom>
                <a:noFill/>
                <a:ln w="12700" cap="flat" cmpd="sng">
                  <a:solidFill>
                    <a:schemeClr val="bg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8210" name="Text Box 80">
                <a:extLst>
                  <a:ext uri="{FF2B5EF4-FFF2-40B4-BE49-F238E27FC236}">
                    <a16:creationId xmlns:a16="http://schemas.microsoft.com/office/drawing/2014/main" id="{60D29D14-4523-4572-B10B-28C4CD59BFFA}"/>
                  </a:ext>
                </a:extLst>
              </p:cNvPr>
              <p:cNvSpPr txBox="1">
                <a:spLocks noChangeArrowheads="1"/>
              </p:cNvSpPr>
              <p:nvPr/>
            </p:nvSpPr>
            <p:spPr bwMode="auto">
              <a:xfrm>
                <a:off x="4038" y="2469"/>
                <a:ext cx="455"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CENTERLINE</a:t>
                </a:r>
              </a:p>
            </p:txBody>
          </p:sp>
        </p:grpSp>
      </p:grpSp>
      <p:sp>
        <p:nvSpPr>
          <p:cNvPr id="8196" name="Text Box 82">
            <a:extLst>
              <a:ext uri="{FF2B5EF4-FFF2-40B4-BE49-F238E27FC236}">
                <a16:creationId xmlns:a16="http://schemas.microsoft.com/office/drawing/2014/main" id="{55811176-4BA3-4306-89D0-379A95BF92C8}"/>
              </a:ext>
            </a:extLst>
          </p:cNvPr>
          <p:cNvSpPr txBox="1">
            <a:spLocks noChangeArrowheads="1"/>
          </p:cNvSpPr>
          <p:nvPr/>
        </p:nvSpPr>
        <p:spPr bwMode="auto">
          <a:xfrm>
            <a:off x="2107207" y="1212850"/>
            <a:ext cx="1752600" cy="10931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b="1" u="sng"/>
              <a:t>Meteorology</a:t>
            </a:r>
          </a:p>
          <a:p>
            <a:pPr eaLnBrk="1" hangingPunct="1">
              <a:lnSpc>
                <a:spcPct val="50000"/>
              </a:lnSpc>
              <a:spcBef>
                <a:spcPct val="50000"/>
              </a:spcBef>
              <a:buClrTx/>
            </a:pPr>
            <a:r>
              <a:rPr lang="en-US" altLang="en-US" sz="1600"/>
              <a:t> Wind speed</a:t>
            </a:r>
          </a:p>
          <a:p>
            <a:pPr eaLnBrk="1" hangingPunct="1">
              <a:lnSpc>
                <a:spcPct val="50000"/>
              </a:lnSpc>
              <a:spcBef>
                <a:spcPct val="50000"/>
              </a:spcBef>
              <a:buClrTx/>
            </a:pPr>
            <a:r>
              <a:rPr lang="en-US" altLang="en-US" sz="1600"/>
              <a:t> Wind direction</a:t>
            </a:r>
          </a:p>
          <a:p>
            <a:pPr eaLnBrk="1" hangingPunct="1">
              <a:lnSpc>
                <a:spcPct val="50000"/>
              </a:lnSpc>
              <a:spcBef>
                <a:spcPct val="50000"/>
              </a:spcBef>
              <a:buClrTx/>
            </a:pPr>
            <a:r>
              <a:rPr lang="en-US" altLang="en-US" sz="1600"/>
              <a:t> Temperature</a:t>
            </a:r>
          </a:p>
        </p:txBody>
      </p:sp>
      <p:sp>
        <p:nvSpPr>
          <p:cNvPr id="8197" name="Text Box 83">
            <a:extLst>
              <a:ext uri="{FF2B5EF4-FFF2-40B4-BE49-F238E27FC236}">
                <a16:creationId xmlns:a16="http://schemas.microsoft.com/office/drawing/2014/main" id="{051EDAAA-FB27-4086-9AFB-780C68CC86AE}"/>
              </a:ext>
            </a:extLst>
          </p:cNvPr>
          <p:cNvSpPr txBox="1">
            <a:spLocks noChangeArrowheads="1"/>
          </p:cNvSpPr>
          <p:nvPr/>
        </p:nvSpPr>
        <p:spPr bwMode="auto">
          <a:xfrm>
            <a:off x="8659258" y="1212851"/>
            <a:ext cx="1524000" cy="8468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b="1" u="sng"/>
              <a:t>Sources</a:t>
            </a:r>
          </a:p>
          <a:p>
            <a:pPr eaLnBrk="1" hangingPunct="1">
              <a:lnSpc>
                <a:spcPct val="50000"/>
              </a:lnSpc>
              <a:spcBef>
                <a:spcPct val="50000"/>
              </a:spcBef>
              <a:buClrTx/>
            </a:pPr>
            <a:r>
              <a:rPr lang="en-US" altLang="en-US" sz="1600"/>
              <a:t> Source type</a:t>
            </a:r>
          </a:p>
          <a:p>
            <a:pPr eaLnBrk="1" hangingPunct="1">
              <a:lnSpc>
                <a:spcPct val="50000"/>
              </a:lnSpc>
              <a:spcBef>
                <a:spcPct val="50000"/>
              </a:spcBef>
              <a:buClrTx/>
            </a:pPr>
            <a:r>
              <a:rPr lang="en-US" altLang="en-US" sz="1600"/>
              <a:t> Parameters</a:t>
            </a:r>
          </a:p>
        </p:txBody>
      </p:sp>
      <p:sp>
        <p:nvSpPr>
          <p:cNvPr id="8198" name="Text Box 84">
            <a:extLst>
              <a:ext uri="{FF2B5EF4-FFF2-40B4-BE49-F238E27FC236}">
                <a16:creationId xmlns:a16="http://schemas.microsoft.com/office/drawing/2014/main" id="{E6F5D5EB-1745-4C13-AD48-2676176A6319}"/>
              </a:ext>
            </a:extLst>
          </p:cNvPr>
          <p:cNvSpPr txBox="1">
            <a:spLocks noChangeArrowheads="1"/>
          </p:cNvSpPr>
          <p:nvPr/>
        </p:nvSpPr>
        <p:spPr bwMode="auto">
          <a:xfrm>
            <a:off x="6595070" y="1212850"/>
            <a:ext cx="1828800" cy="87767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b="1" u="sng"/>
              <a:t>Emissions</a:t>
            </a:r>
          </a:p>
          <a:p>
            <a:pPr eaLnBrk="1" hangingPunct="1">
              <a:lnSpc>
                <a:spcPct val="50000"/>
              </a:lnSpc>
              <a:spcBef>
                <a:spcPct val="50000"/>
              </a:spcBef>
              <a:buClrTx/>
            </a:pPr>
            <a:r>
              <a:rPr lang="en-US" altLang="en-US" sz="1800"/>
              <a:t> </a:t>
            </a:r>
            <a:r>
              <a:rPr lang="en-US" altLang="en-US" sz="1600"/>
              <a:t>Rates</a:t>
            </a:r>
          </a:p>
          <a:p>
            <a:pPr eaLnBrk="1" hangingPunct="1">
              <a:lnSpc>
                <a:spcPct val="50000"/>
              </a:lnSpc>
              <a:spcBef>
                <a:spcPct val="50000"/>
              </a:spcBef>
              <a:buClrTx/>
            </a:pPr>
            <a:r>
              <a:rPr lang="en-US" altLang="en-US" sz="1600"/>
              <a:t> Hrs of operation</a:t>
            </a:r>
          </a:p>
        </p:txBody>
      </p:sp>
      <p:sp>
        <p:nvSpPr>
          <p:cNvPr id="8199" name="Text Box 85">
            <a:extLst>
              <a:ext uri="{FF2B5EF4-FFF2-40B4-BE49-F238E27FC236}">
                <a16:creationId xmlns:a16="http://schemas.microsoft.com/office/drawing/2014/main" id="{0F470AEE-1665-4FF5-A407-00D3C1317D77}"/>
              </a:ext>
            </a:extLst>
          </p:cNvPr>
          <p:cNvSpPr txBox="1">
            <a:spLocks noChangeArrowheads="1"/>
          </p:cNvSpPr>
          <p:nvPr/>
        </p:nvSpPr>
        <p:spPr bwMode="auto">
          <a:xfrm>
            <a:off x="4213820" y="1212851"/>
            <a:ext cx="2057400" cy="8468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b="1" u="sng"/>
              <a:t>Terrain &amp; Land Use</a:t>
            </a:r>
          </a:p>
          <a:p>
            <a:pPr eaLnBrk="1" hangingPunct="1">
              <a:lnSpc>
                <a:spcPct val="50000"/>
              </a:lnSpc>
              <a:spcBef>
                <a:spcPct val="50000"/>
              </a:spcBef>
              <a:buClrTx/>
            </a:pPr>
            <a:r>
              <a:rPr lang="en-US" altLang="en-US" sz="1600"/>
              <a:t> Rural or urban</a:t>
            </a:r>
          </a:p>
          <a:p>
            <a:pPr eaLnBrk="1" hangingPunct="1">
              <a:lnSpc>
                <a:spcPct val="50000"/>
              </a:lnSpc>
              <a:spcBef>
                <a:spcPct val="50000"/>
              </a:spcBef>
              <a:buClrTx/>
            </a:pPr>
            <a:r>
              <a:rPr lang="en-US" altLang="en-US" sz="1600"/>
              <a:t> Elevations</a:t>
            </a:r>
          </a:p>
        </p:txBody>
      </p:sp>
      <p:sp>
        <p:nvSpPr>
          <p:cNvPr id="8200" name="Text Box 86">
            <a:extLst>
              <a:ext uri="{FF2B5EF4-FFF2-40B4-BE49-F238E27FC236}">
                <a16:creationId xmlns:a16="http://schemas.microsoft.com/office/drawing/2014/main" id="{4161C0AD-7BD9-42D4-BDE9-40E5A3C64D8E}"/>
              </a:ext>
            </a:extLst>
          </p:cNvPr>
          <p:cNvSpPr txBox="1">
            <a:spLocks noChangeArrowheads="1"/>
          </p:cNvSpPr>
          <p:nvPr/>
        </p:nvSpPr>
        <p:spPr bwMode="auto">
          <a:xfrm>
            <a:off x="2107207" y="3605213"/>
            <a:ext cx="1752600" cy="10931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b="1" u="sng"/>
              <a:t>Gravitational Settling</a:t>
            </a:r>
          </a:p>
          <a:p>
            <a:pPr eaLnBrk="1" hangingPunct="1">
              <a:lnSpc>
                <a:spcPct val="50000"/>
              </a:lnSpc>
              <a:spcBef>
                <a:spcPct val="50000"/>
              </a:spcBef>
              <a:buClrTx/>
            </a:pPr>
            <a:r>
              <a:rPr lang="en-US" altLang="en-US" sz="1600"/>
              <a:t> Particle Size</a:t>
            </a:r>
          </a:p>
          <a:p>
            <a:pPr eaLnBrk="1" hangingPunct="1">
              <a:lnSpc>
                <a:spcPct val="50000"/>
              </a:lnSpc>
              <a:spcBef>
                <a:spcPct val="50000"/>
              </a:spcBef>
              <a:buClrTx/>
            </a:pPr>
            <a:r>
              <a:rPr lang="en-US" altLang="en-US" sz="1600"/>
              <a:t> Density</a:t>
            </a:r>
          </a:p>
        </p:txBody>
      </p:sp>
      <p:sp>
        <p:nvSpPr>
          <p:cNvPr id="8201" name="Text Box 87">
            <a:extLst>
              <a:ext uri="{FF2B5EF4-FFF2-40B4-BE49-F238E27FC236}">
                <a16:creationId xmlns:a16="http://schemas.microsoft.com/office/drawing/2014/main" id="{78C60AAD-77DD-404C-87C6-6DE6F8D28BB2}"/>
              </a:ext>
            </a:extLst>
          </p:cNvPr>
          <p:cNvSpPr txBox="1">
            <a:spLocks noChangeArrowheads="1"/>
          </p:cNvSpPr>
          <p:nvPr/>
        </p:nvSpPr>
        <p:spPr bwMode="auto">
          <a:xfrm>
            <a:off x="2107207" y="2641601"/>
            <a:ext cx="1752600" cy="60067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b="1" u="sng"/>
              <a:t>Downwash</a:t>
            </a:r>
          </a:p>
          <a:p>
            <a:pPr eaLnBrk="1" hangingPunct="1">
              <a:lnSpc>
                <a:spcPct val="50000"/>
              </a:lnSpc>
              <a:spcBef>
                <a:spcPct val="50000"/>
              </a:spcBef>
              <a:buClrTx/>
            </a:pPr>
            <a:r>
              <a:rPr lang="en-US" altLang="en-US" sz="1600"/>
              <a:t> Buildings</a:t>
            </a:r>
          </a:p>
        </p:txBody>
      </p:sp>
      <p:sp>
        <p:nvSpPr>
          <p:cNvPr id="2" name="Slide Number Placeholder 1">
            <a:extLst>
              <a:ext uri="{FF2B5EF4-FFF2-40B4-BE49-F238E27FC236}">
                <a16:creationId xmlns:a16="http://schemas.microsoft.com/office/drawing/2014/main" id="{3951F9C8-3880-4363-AC66-AEBBC822D2C2}"/>
              </a:ext>
            </a:extLst>
          </p:cNvPr>
          <p:cNvSpPr>
            <a:spLocks noGrp="1"/>
          </p:cNvSpPr>
          <p:nvPr>
            <p:ph type="sldNum" sz="quarter" idx="12"/>
          </p:nvPr>
        </p:nvSpPr>
        <p:spPr/>
        <p:txBody>
          <a:bodyPr/>
          <a:lstStyle/>
          <a:p>
            <a:pPr>
              <a:defRPr/>
            </a:pPr>
            <a:fld id="{D11C7E92-1280-4784-8012-7F165B1654C2}" type="slidenum">
              <a:rPr lang="en-US" altLang="en-US" smtClean="0"/>
              <a:pPr>
                <a:defRPr/>
              </a:pPr>
              <a:t>5</a:t>
            </a:fld>
            <a:endParaRPr lang="en-US" altLang="en-US"/>
          </a:p>
        </p:txBody>
      </p:sp>
      <p:sp>
        <p:nvSpPr>
          <p:cNvPr id="85" name="Title 1">
            <a:extLst>
              <a:ext uri="{FF2B5EF4-FFF2-40B4-BE49-F238E27FC236}">
                <a16:creationId xmlns:a16="http://schemas.microsoft.com/office/drawing/2014/main" id="{F1789C7E-0F78-0B4C-8FDE-26A4707CBBF7}"/>
              </a:ext>
            </a:extLst>
          </p:cNvPr>
          <p:cNvSpPr>
            <a:spLocks noGrp="1"/>
          </p:cNvSpPr>
          <p:nvPr>
            <p:ph type="title"/>
          </p:nvPr>
        </p:nvSpPr>
        <p:spPr>
          <a:xfrm rot="5400000">
            <a:off x="-2428875" y="2667000"/>
            <a:ext cx="6584949" cy="1524000"/>
          </a:xfrm>
        </p:spPr>
        <p:txBody>
          <a:bodyPr/>
          <a:lstStyle/>
          <a:p>
            <a:r>
              <a:rPr lang="en-US" dirty="0"/>
              <a:t>inputs</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ox(out)">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
            <a:extLst>
              <a:ext uri="{FF2B5EF4-FFF2-40B4-BE49-F238E27FC236}">
                <a16:creationId xmlns:a16="http://schemas.microsoft.com/office/drawing/2014/main" id="{37D67233-0CA7-45A8-BAD1-1809EE9755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146176"/>
            <a:ext cx="34353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437ECDF-F88A-4D81-872D-8423796C1638}"/>
              </a:ext>
            </a:extLst>
          </p:cNvPr>
          <p:cNvSpPr>
            <a:spLocks noGrp="1"/>
          </p:cNvSpPr>
          <p:nvPr>
            <p:ph type="sldNum" sz="quarter" idx="12"/>
          </p:nvPr>
        </p:nvSpPr>
        <p:spPr/>
        <p:txBody>
          <a:bodyPr/>
          <a:lstStyle/>
          <a:p>
            <a:pPr>
              <a:defRPr/>
            </a:pPr>
            <a:fld id="{6EA04586-19B0-476E-B9AC-221CFF11159F}" type="slidenum">
              <a:rPr lang="en-US" altLang="en-US" smtClean="0"/>
              <a:pPr>
                <a:defRPr/>
              </a:pPr>
              <a:t>6</a:t>
            </a:fld>
            <a:endParaRPr lang="en-US" altLang="en-US"/>
          </a:p>
        </p:txBody>
      </p:sp>
      <p:sp>
        <p:nvSpPr>
          <p:cNvPr id="5" name="Content Placeholder 2">
            <a:extLst>
              <a:ext uri="{FF2B5EF4-FFF2-40B4-BE49-F238E27FC236}">
                <a16:creationId xmlns:a16="http://schemas.microsoft.com/office/drawing/2014/main" id="{3F14B136-A89C-451C-931B-9ED580C25A2B}"/>
              </a:ext>
            </a:extLst>
          </p:cNvPr>
          <p:cNvSpPr>
            <a:spLocks noGrp="1"/>
          </p:cNvSpPr>
          <p:nvPr>
            <p:ph idx="1"/>
          </p:nvPr>
        </p:nvSpPr>
        <p:spPr>
          <a:xfrm>
            <a:off x="1961931" y="228600"/>
            <a:ext cx="8558924" cy="1143001"/>
          </a:xfrm>
        </p:spPr>
        <p:txBody>
          <a:bodyPr/>
          <a:lstStyle/>
          <a:p>
            <a:pPr marL="57150" indent="0" algn="ctr">
              <a:buNone/>
            </a:pPr>
            <a:r>
              <a:rPr lang="en-US" sz="4400" dirty="0"/>
              <a:t>Point Source</a:t>
            </a:r>
            <a:endParaRPr lang="en-US" sz="1000" b="0" dirty="0"/>
          </a:p>
        </p:txBody>
      </p:sp>
      <p:sp>
        <p:nvSpPr>
          <p:cNvPr id="6" name="Title 1">
            <a:extLst>
              <a:ext uri="{FF2B5EF4-FFF2-40B4-BE49-F238E27FC236}">
                <a16:creationId xmlns:a16="http://schemas.microsoft.com/office/drawing/2014/main" id="{0A5CBD1E-05B5-3E41-83ED-78C08C549D93}"/>
              </a:ext>
            </a:extLst>
          </p:cNvPr>
          <p:cNvSpPr>
            <a:spLocks noGrp="1"/>
          </p:cNvSpPr>
          <p:nvPr>
            <p:ph type="title"/>
          </p:nvPr>
        </p:nvSpPr>
        <p:spPr>
          <a:xfrm rot="5400000">
            <a:off x="-2428875" y="2667000"/>
            <a:ext cx="6584949" cy="1524000"/>
          </a:xfrm>
        </p:spPr>
        <p:txBody>
          <a:bodyPr/>
          <a:lstStyle/>
          <a:p>
            <a:r>
              <a:rPr lang="en-US" dirty="0"/>
              <a:t>Source type</a:t>
            </a:r>
          </a:p>
        </p:txBody>
      </p:sp>
      <p:pic>
        <p:nvPicPr>
          <p:cNvPr id="7" name="Picture 6">
            <a:extLst>
              <a:ext uri="{FF2B5EF4-FFF2-40B4-BE49-F238E27FC236}">
                <a16:creationId xmlns:a16="http://schemas.microsoft.com/office/drawing/2014/main" id="{C79DEBDF-423B-3949-BF35-D62880FDE544}"/>
              </a:ext>
            </a:extLst>
          </p:cNvPr>
          <p:cNvPicPr>
            <a:picLocks noChangeAspect="1"/>
          </p:cNvPicPr>
          <p:nvPr/>
        </p:nvPicPr>
        <p:blipFill rotWithShape="1">
          <a:blip r:embed="rId3">
            <a:extLst>
              <a:ext uri="{28A0092B-C50C-407E-A947-70E740481C1C}">
                <a14:useLocalDpi xmlns:a14="http://schemas.microsoft.com/office/drawing/2010/main" val="0"/>
              </a:ext>
            </a:extLst>
          </a:blip>
          <a:srcRect t="24737" b="26856"/>
          <a:stretch/>
        </p:blipFill>
        <p:spPr>
          <a:xfrm>
            <a:off x="8090972" y="5279922"/>
            <a:ext cx="4222135" cy="15780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37ECDF-F88A-4D81-872D-8423796C1638}"/>
              </a:ext>
            </a:extLst>
          </p:cNvPr>
          <p:cNvSpPr>
            <a:spLocks noGrp="1"/>
          </p:cNvSpPr>
          <p:nvPr>
            <p:ph type="sldNum" sz="quarter" idx="12"/>
          </p:nvPr>
        </p:nvSpPr>
        <p:spPr/>
        <p:txBody>
          <a:bodyPr/>
          <a:lstStyle/>
          <a:p>
            <a:pPr>
              <a:defRPr/>
            </a:pPr>
            <a:fld id="{6EA04586-19B0-476E-B9AC-221CFF11159F}" type="slidenum">
              <a:rPr lang="en-US" altLang="en-US" smtClean="0"/>
              <a:pPr>
                <a:defRPr/>
              </a:pPr>
              <a:t>7</a:t>
            </a:fld>
            <a:endParaRPr lang="en-US" altLang="en-US"/>
          </a:p>
        </p:txBody>
      </p:sp>
      <p:sp>
        <p:nvSpPr>
          <p:cNvPr id="5" name="Content Placeholder 2">
            <a:extLst>
              <a:ext uri="{FF2B5EF4-FFF2-40B4-BE49-F238E27FC236}">
                <a16:creationId xmlns:a16="http://schemas.microsoft.com/office/drawing/2014/main" id="{3F14B136-A89C-451C-931B-9ED580C25A2B}"/>
              </a:ext>
            </a:extLst>
          </p:cNvPr>
          <p:cNvSpPr>
            <a:spLocks noGrp="1"/>
          </p:cNvSpPr>
          <p:nvPr>
            <p:ph idx="1"/>
          </p:nvPr>
        </p:nvSpPr>
        <p:spPr>
          <a:xfrm>
            <a:off x="1930400" y="228600"/>
            <a:ext cx="9383059" cy="1143001"/>
          </a:xfrm>
        </p:spPr>
        <p:txBody>
          <a:bodyPr/>
          <a:lstStyle/>
          <a:p>
            <a:pPr marL="57150" indent="0" algn="ctr">
              <a:buNone/>
            </a:pPr>
            <a:r>
              <a:rPr lang="en-US" sz="4400" dirty="0"/>
              <a:t>Volume Source</a:t>
            </a:r>
            <a:endParaRPr lang="en-US" sz="1000" b="0" dirty="0"/>
          </a:p>
        </p:txBody>
      </p:sp>
      <p:pic>
        <p:nvPicPr>
          <p:cNvPr id="6" name="Picture 4" descr="P3050017">
            <a:extLst>
              <a:ext uri="{FF2B5EF4-FFF2-40B4-BE49-F238E27FC236}">
                <a16:creationId xmlns:a16="http://schemas.microsoft.com/office/drawing/2014/main" id="{4220128E-1AB0-4036-B086-356294DA04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5411" y="940652"/>
            <a:ext cx="8373035" cy="54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7385840-01AA-2846-B2FB-D25E6BB80463}"/>
              </a:ext>
            </a:extLst>
          </p:cNvPr>
          <p:cNvSpPr>
            <a:spLocks noGrp="1"/>
          </p:cNvSpPr>
          <p:nvPr>
            <p:ph type="title"/>
          </p:nvPr>
        </p:nvSpPr>
        <p:spPr>
          <a:xfrm rot="5400000">
            <a:off x="-2428875" y="2667000"/>
            <a:ext cx="6584949" cy="1524000"/>
          </a:xfrm>
        </p:spPr>
        <p:txBody>
          <a:bodyPr/>
          <a:lstStyle/>
          <a:p>
            <a:r>
              <a:rPr lang="en-US" dirty="0"/>
              <a:t>Source type</a:t>
            </a:r>
          </a:p>
        </p:txBody>
      </p:sp>
    </p:spTree>
    <p:extLst>
      <p:ext uri="{BB962C8B-B14F-4D97-AF65-F5344CB8AC3E}">
        <p14:creationId xmlns:p14="http://schemas.microsoft.com/office/powerpoint/2010/main" val="37986307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8</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400" y="228600"/>
            <a:ext cx="9652000" cy="5980588"/>
          </a:xfrm>
        </p:spPr>
        <p:txBody>
          <a:bodyPr/>
          <a:lstStyle/>
          <a:p>
            <a:pPr marL="57150" indent="0" algn="ctr">
              <a:buNone/>
            </a:pPr>
            <a:endParaRPr lang="en-US" sz="2800" b="1" dirty="0"/>
          </a:p>
          <a:p>
            <a:pPr marL="57150" indent="0" algn="ctr">
              <a:buNone/>
            </a:pPr>
            <a:r>
              <a:rPr lang="en-US" sz="4400" dirty="0"/>
              <a:t>Federal, State, &amp; Local Guidelines</a:t>
            </a:r>
            <a:endParaRPr lang="en-US" sz="4400" b="1" dirty="0"/>
          </a:p>
          <a:p>
            <a:pPr marL="57150" indent="0" algn="ctr">
              <a:buNone/>
            </a:pPr>
            <a:endParaRPr lang="en-US" sz="1000" b="0" dirty="0"/>
          </a:p>
          <a:p>
            <a:pPr marL="57150" indent="0" algn="ctr">
              <a:buNone/>
            </a:pPr>
            <a:endParaRPr lang="en-US" sz="1000" b="0" dirty="0"/>
          </a:p>
          <a:p>
            <a:pPr marL="571500" indent="-514350"/>
            <a:r>
              <a:rPr lang="en-US" b="0" dirty="0"/>
              <a:t>Federal: 40 CFR 51, a.k.a. Appendix W</a:t>
            </a:r>
          </a:p>
          <a:p>
            <a:pPr marL="571500" indent="-514350"/>
            <a:endParaRPr lang="en-US" b="0" dirty="0"/>
          </a:p>
          <a:p>
            <a:pPr marL="571500" indent="-514350"/>
            <a:r>
              <a:rPr lang="en-US" b="0" dirty="0"/>
              <a:t>NMED’s Air Dispersion Modeling Guidelines</a:t>
            </a:r>
          </a:p>
          <a:p>
            <a:pPr marL="571500" indent="-514350"/>
            <a:endParaRPr lang="en-US" b="0" dirty="0"/>
          </a:p>
          <a:p>
            <a:pPr marL="571500" indent="-514350"/>
            <a:r>
              <a:rPr lang="en-US" b="0" dirty="0"/>
              <a:t>Air Quality Program’s Air Dispersion Modeling Guideline</a:t>
            </a:r>
          </a:p>
        </p:txBody>
      </p:sp>
      <p:sp>
        <p:nvSpPr>
          <p:cNvPr id="5" name="Title 1">
            <a:extLst>
              <a:ext uri="{FF2B5EF4-FFF2-40B4-BE49-F238E27FC236}">
                <a16:creationId xmlns:a16="http://schemas.microsoft.com/office/drawing/2014/main" id="{4364769E-2B57-A642-9823-4C18326FB711}"/>
              </a:ext>
            </a:extLst>
          </p:cNvPr>
          <p:cNvSpPr>
            <a:spLocks noGrp="1"/>
          </p:cNvSpPr>
          <p:nvPr>
            <p:ph type="title"/>
          </p:nvPr>
        </p:nvSpPr>
        <p:spPr>
          <a:xfrm rot="5400000">
            <a:off x="-2428875" y="2667000"/>
            <a:ext cx="6584949" cy="1524000"/>
          </a:xfrm>
        </p:spPr>
        <p:txBody>
          <a:bodyPr/>
          <a:lstStyle/>
          <a:p>
            <a:r>
              <a:rPr lang="en-US" dirty="0"/>
              <a:t>Guidelines</a:t>
            </a:r>
          </a:p>
        </p:txBody>
      </p:sp>
      <p:pic>
        <p:nvPicPr>
          <p:cNvPr id="6" name="Picture 5">
            <a:extLst>
              <a:ext uri="{FF2B5EF4-FFF2-40B4-BE49-F238E27FC236}">
                <a16:creationId xmlns:a16="http://schemas.microsoft.com/office/drawing/2014/main" id="{283B9D5D-150C-1149-BCD9-28580A61B3B7}"/>
              </a:ext>
            </a:extLst>
          </p:cNvPr>
          <p:cNvPicPr>
            <a:picLocks noChangeAspect="1"/>
          </p:cNvPicPr>
          <p:nvPr/>
        </p:nvPicPr>
        <p:blipFill rotWithShape="1">
          <a:blip r:embed="rId2">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spTree>
    <p:extLst>
      <p:ext uri="{BB962C8B-B14F-4D97-AF65-F5344CB8AC3E}">
        <p14:creationId xmlns:p14="http://schemas.microsoft.com/office/powerpoint/2010/main" val="11030157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CF9B-2513-40CD-AD62-68F4C28DABD8}"/>
              </a:ext>
            </a:extLst>
          </p:cNvPr>
          <p:cNvSpPr>
            <a:spLocks noGrp="1"/>
          </p:cNvSpPr>
          <p:nvPr>
            <p:ph type="sldNum" sz="quarter" idx="12"/>
          </p:nvPr>
        </p:nvSpPr>
        <p:spPr/>
        <p:txBody>
          <a:bodyPr/>
          <a:lstStyle/>
          <a:p>
            <a:fld id="{8B136C50-C513-4335-B3B7-DE19EF8D9116}" type="slidenum">
              <a:rPr lang="en-US" altLang="en-US" smtClean="0"/>
              <a:pPr/>
              <a:t>9</a:t>
            </a:fld>
            <a:endParaRPr lang="en-US" altLang="en-US" dirty="0"/>
          </a:p>
        </p:txBody>
      </p:sp>
      <p:sp>
        <p:nvSpPr>
          <p:cNvPr id="8" name="Content Placeholder 2">
            <a:extLst>
              <a:ext uri="{FF2B5EF4-FFF2-40B4-BE49-F238E27FC236}">
                <a16:creationId xmlns:a16="http://schemas.microsoft.com/office/drawing/2014/main" id="{593F8CB1-185E-4581-91D7-B370B0546315}"/>
              </a:ext>
            </a:extLst>
          </p:cNvPr>
          <p:cNvSpPr>
            <a:spLocks noGrp="1"/>
          </p:cNvSpPr>
          <p:nvPr>
            <p:ph idx="1"/>
          </p:nvPr>
        </p:nvSpPr>
        <p:spPr>
          <a:xfrm>
            <a:off x="1930400" y="228600"/>
            <a:ext cx="9652000" cy="5980588"/>
          </a:xfrm>
        </p:spPr>
        <p:txBody>
          <a:bodyPr/>
          <a:lstStyle/>
          <a:p>
            <a:pPr marL="57150" indent="0" algn="ctr">
              <a:buNone/>
            </a:pPr>
            <a:endParaRPr lang="en-US" sz="2000" b="1" dirty="0"/>
          </a:p>
          <a:p>
            <a:pPr marL="57150" indent="0" algn="ctr">
              <a:buNone/>
            </a:pPr>
            <a:r>
              <a:rPr lang="en-US" sz="4400" dirty="0"/>
              <a:t>Cumulative Impacts Modeling</a:t>
            </a:r>
            <a:endParaRPr lang="en-US" sz="4400" b="1" dirty="0"/>
          </a:p>
          <a:p>
            <a:pPr marL="57150" indent="0" algn="ctr">
              <a:buNone/>
            </a:pPr>
            <a:endParaRPr lang="en-US" sz="1000" b="0" dirty="0"/>
          </a:p>
          <a:p>
            <a:pPr marL="57150" indent="0" algn="ctr">
              <a:buNone/>
            </a:pPr>
            <a:endParaRPr lang="en-US" sz="1000" b="0" dirty="0"/>
          </a:p>
          <a:p>
            <a:pPr marL="571500" indent="-514350">
              <a:spcBef>
                <a:spcPts val="600"/>
              </a:spcBef>
            </a:pPr>
            <a:r>
              <a:rPr lang="en-US" sz="2800" b="0" dirty="0"/>
              <a:t>Background levels are from monitored data</a:t>
            </a:r>
          </a:p>
          <a:p>
            <a:pPr marL="571500" indent="-514350">
              <a:spcBef>
                <a:spcPts val="600"/>
              </a:spcBef>
            </a:pPr>
            <a:endParaRPr lang="en-US" sz="1800" b="0" dirty="0"/>
          </a:p>
          <a:p>
            <a:pPr marL="571500" indent="-514350">
              <a:spcBef>
                <a:spcPts val="600"/>
              </a:spcBef>
            </a:pPr>
            <a:r>
              <a:rPr lang="en-US" sz="2800" b="0" dirty="0"/>
              <a:t>Background data added to modeled impact</a:t>
            </a:r>
          </a:p>
          <a:p>
            <a:pPr marL="57150" indent="0">
              <a:spcBef>
                <a:spcPts val="600"/>
              </a:spcBef>
              <a:buNone/>
            </a:pPr>
            <a:endParaRPr lang="en-US" sz="1800" b="0" dirty="0"/>
          </a:p>
          <a:p>
            <a:pPr marL="571500" indent="-514350">
              <a:spcBef>
                <a:spcPts val="600"/>
              </a:spcBef>
            </a:pPr>
            <a:r>
              <a:rPr lang="en-US" sz="2800" b="0" dirty="0"/>
              <a:t>Inclusion of nearby facilities depends on</a:t>
            </a:r>
          </a:p>
          <a:p>
            <a:pPr lvl="1">
              <a:spcBef>
                <a:spcPts val="600"/>
              </a:spcBef>
              <a:buFont typeface="Courier New" panose="02070309020205020404" pitchFamily="49" charset="0"/>
              <a:buChar char="o"/>
            </a:pPr>
            <a:r>
              <a:rPr lang="en-US" sz="2400" dirty="0"/>
              <a:t>Distance from applicant’s facility</a:t>
            </a:r>
          </a:p>
          <a:p>
            <a:pPr lvl="1">
              <a:spcBef>
                <a:spcPts val="600"/>
              </a:spcBef>
              <a:buFont typeface="Courier New" panose="02070309020205020404" pitchFamily="49" charset="0"/>
              <a:buChar char="o"/>
            </a:pPr>
            <a:r>
              <a:rPr lang="en-US" sz="2400" b="0" dirty="0"/>
              <a:t>Amount of emissions from nearby facilities</a:t>
            </a:r>
          </a:p>
          <a:p>
            <a:pPr lvl="1">
              <a:spcBef>
                <a:spcPts val="600"/>
              </a:spcBef>
              <a:buFont typeface="Courier New" panose="02070309020205020404" pitchFamily="49" charset="0"/>
              <a:buChar char="o"/>
            </a:pPr>
            <a:r>
              <a:rPr lang="en-US" sz="2400" dirty="0"/>
              <a:t>What the background monitor is sampling</a:t>
            </a:r>
            <a:endParaRPr lang="en-US" sz="2400" b="0" dirty="0"/>
          </a:p>
        </p:txBody>
      </p:sp>
      <p:sp>
        <p:nvSpPr>
          <p:cNvPr id="5" name="Title 1">
            <a:extLst>
              <a:ext uri="{FF2B5EF4-FFF2-40B4-BE49-F238E27FC236}">
                <a16:creationId xmlns:a16="http://schemas.microsoft.com/office/drawing/2014/main" id="{6BE97215-1A47-B246-AFF2-7AA96F8BA99C}"/>
              </a:ext>
            </a:extLst>
          </p:cNvPr>
          <p:cNvSpPr>
            <a:spLocks noGrp="1"/>
          </p:cNvSpPr>
          <p:nvPr>
            <p:ph type="title"/>
          </p:nvPr>
        </p:nvSpPr>
        <p:spPr>
          <a:xfrm rot="5400000">
            <a:off x="-2428875" y="2667000"/>
            <a:ext cx="6584949" cy="1524000"/>
          </a:xfrm>
        </p:spPr>
        <p:txBody>
          <a:bodyPr/>
          <a:lstStyle/>
          <a:p>
            <a:r>
              <a:rPr lang="en-US" sz="5400" dirty="0"/>
              <a:t>Cumulative impacts</a:t>
            </a:r>
          </a:p>
        </p:txBody>
      </p:sp>
      <p:pic>
        <p:nvPicPr>
          <p:cNvPr id="6" name="Picture 5">
            <a:extLst>
              <a:ext uri="{FF2B5EF4-FFF2-40B4-BE49-F238E27FC236}">
                <a16:creationId xmlns:a16="http://schemas.microsoft.com/office/drawing/2014/main" id="{A8AC0CF8-99E0-1A4B-B1D7-C8CD2945F262}"/>
              </a:ext>
            </a:extLst>
          </p:cNvPr>
          <p:cNvPicPr>
            <a:picLocks noChangeAspect="1"/>
          </p:cNvPicPr>
          <p:nvPr/>
        </p:nvPicPr>
        <p:blipFill rotWithShape="1">
          <a:blip r:embed="rId2">
            <a:extLst>
              <a:ext uri="{28A0092B-C50C-407E-A947-70E740481C1C}">
                <a14:useLocalDpi xmlns:a14="http://schemas.microsoft.com/office/drawing/2010/main" val="0"/>
              </a:ext>
            </a:extLst>
          </a:blip>
          <a:srcRect t="24737" b="26856"/>
          <a:stretch/>
        </p:blipFill>
        <p:spPr>
          <a:xfrm>
            <a:off x="8048932" y="5279922"/>
            <a:ext cx="4222135" cy="1578078"/>
          </a:xfrm>
          <a:prstGeom prst="rect">
            <a:avLst/>
          </a:prstGeom>
        </p:spPr>
      </p:pic>
    </p:spTree>
    <p:extLst>
      <p:ext uri="{BB962C8B-B14F-4D97-AF65-F5344CB8AC3E}">
        <p14:creationId xmlns:p14="http://schemas.microsoft.com/office/powerpoint/2010/main" val="26541447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NE ABQ PPT">
  <a:themeElements>
    <a:clrScheme name="Custom 8">
      <a:dk1>
        <a:srgbClr val="000000"/>
      </a:dk1>
      <a:lt1>
        <a:srgbClr val="FFFFFF"/>
      </a:lt1>
      <a:dk2>
        <a:srgbClr val="1F497D"/>
      </a:dk2>
      <a:lt2>
        <a:srgbClr val="EEECE1"/>
      </a:lt2>
      <a:accent1>
        <a:srgbClr val="EA7317"/>
      </a:accent1>
      <a:accent2>
        <a:srgbClr val="6CC065"/>
      </a:accent2>
      <a:accent3>
        <a:srgbClr val="5571B6"/>
      </a:accent3>
      <a:accent4>
        <a:srgbClr val="00AEC3"/>
      </a:accent4>
      <a:accent5>
        <a:srgbClr val="7DBD42"/>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70B4F82-47A4-4BD7-A316-A36B5189DC42}" vid="{8E965DDA-53B9-49D2-BF5C-AC54A68B0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3137</TotalTime>
  <Words>677</Words>
  <Application>Microsoft Office PowerPoint</Application>
  <PresentationFormat>Widescreen</PresentationFormat>
  <Paragraphs>208</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Publica Play</vt:lpstr>
      <vt:lpstr>ONE ABQ PPT</vt:lpstr>
      <vt:lpstr>Air Dispersion Modeling</vt:lpstr>
      <vt:lpstr>purpose</vt:lpstr>
      <vt:lpstr>Permitting</vt:lpstr>
      <vt:lpstr>Analogy</vt:lpstr>
      <vt:lpstr>inputs</vt:lpstr>
      <vt:lpstr>Source type</vt:lpstr>
      <vt:lpstr>Source type</vt:lpstr>
      <vt:lpstr>Guidelines</vt:lpstr>
      <vt:lpstr>Cumulative impacts</vt:lpstr>
      <vt:lpstr>Example</vt:lpstr>
      <vt:lpstr>example</vt:lpstr>
      <vt:lpstr>Cumulative impacts</vt:lpstr>
      <vt:lpstr>compliance</vt:lpstr>
      <vt:lpstr>EPA Model</vt:lpstr>
      <vt:lpstr>Reliability</vt:lpstr>
      <vt:lpstr>Verification</vt:lpstr>
      <vt:lpstr>Safety</vt:lpstr>
      <vt:lpstr>Rejections</vt:lpstr>
      <vt:lpstr>example</vt:lpstr>
      <vt:lpstr>conclusion</vt:lpstr>
      <vt:lpstr>Questions?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in the City Current and Future Action In Albuquerque</dc:title>
  <dc:creator>Rader, Kelsey</dc:creator>
  <cp:lastModifiedBy>Stonesifer, Jeff W.</cp:lastModifiedBy>
  <cp:revision>132</cp:revision>
  <dcterms:created xsi:type="dcterms:W3CDTF">2019-03-28T21:44:26Z</dcterms:created>
  <dcterms:modified xsi:type="dcterms:W3CDTF">2021-03-02T23:00:09Z</dcterms:modified>
</cp:coreProperties>
</file>