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62" r:id="rId4"/>
    <p:sldId id="257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6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Comparison of EPA’s AQI and WHO’s </a:t>
            </a:r>
            <a:r>
              <a:rPr lang="en-US" b="1" dirty="0" err="1" smtClean="0"/>
              <a:t>IQAir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686128"/>
            <a:ext cx="10753725" cy="40917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/>
              <a:t>Air Board Request to answer the following</a:t>
            </a:r>
          </a:p>
          <a:p>
            <a:pPr marL="460375" indent="-90488">
              <a:buFont typeface="Wingdings" panose="05000000000000000000" pitchFamily="2" charset="2"/>
              <a:buChar char="§"/>
            </a:pPr>
            <a:r>
              <a:rPr lang="en-US" sz="2800" b="1" dirty="0" smtClean="0"/>
              <a:t>Revise the AQI to match the WHO </a:t>
            </a:r>
            <a:r>
              <a:rPr lang="en-US" sz="2800" b="1" dirty="0" err="1" smtClean="0"/>
              <a:t>IQAir</a:t>
            </a:r>
            <a:r>
              <a:rPr lang="en-US" sz="2800" b="1" dirty="0" smtClean="0"/>
              <a:t>?</a:t>
            </a:r>
          </a:p>
          <a:p>
            <a:pPr marL="460375" indent="-90488">
              <a:buFont typeface="Wingdings" panose="05000000000000000000" pitchFamily="2" charset="2"/>
              <a:buChar char="§"/>
            </a:pPr>
            <a:r>
              <a:rPr lang="en-US" sz="2800" b="1" dirty="0" smtClean="0"/>
              <a:t>Compare the EPA AQS to the WHO </a:t>
            </a:r>
            <a:r>
              <a:rPr lang="en-US" sz="2800" b="1" dirty="0" err="1" smtClean="0"/>
              <a:t>IQAir</a:t>
            </a:r>
            <a:endParaRPr lang="en-US" sz="2800" b="1" dirty="0" smtClean="0"/>
          </a:p>
          <a:p>
            <a:pPr marL="460375" indent="-90488">
              <a:buFont typeface="Wingdings" panose="05000000000000000000" pitchFamily="2" charset="2"/>
              <a:buChar char="§"/>
            </a:pPr>
            <a:r>
              <a:rPr lang="en-US" sz="2800" b="1" dirty="0" smtClean="0"/>
              <a:t>Where are we with the EPA AQS? data analysis</a:t>
            </a:r>
          </a:p>
          <a:p>
            <a:pPr marL="460375" indent="-90488">
              <a:buFont typeface="Wingdings" panose="05000000000000000000" pitchFamily="2" charset="2"/>
              <a:buChar char="§"/>
            </a:pPr>
            <a:r>
              <a:rPr lang="en-US" sz="2800" b="1" dirty="0" smtClean="0"/>
              <a:t>What would our data look like using the </a:t>
            </a:r>
            <a:r>
              <a:rPr lang="en-US" sz="2800" b="1" dirty="0" err="1" smtClean="0"/>
              <a:t>IQAir</a:t>
            </a:r>
            <a:r>
              <a:rPr lang="en-US" sz="2800" b="1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 the AQI to match </a:t>
            </a:r>
            <a:r>
              <a:rPr lang="en-US" dirty="0" smtClean="0"/>
              <a:t>WHO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1119753" cy="3766185"/>
          </a:xfrm>
        </p:spPr>
        <p:txBody>
          <a:bodyPr/>
          <a:lstStyle/>
          <a:p>
            <a:r>
              <a:rPr lang="en-US" sz="2800" b="1" dirty="0"/>
              <a:t>EPA AQI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/>
              <a:t>Reporting is required by EPA</a:t>
            </a:r>
          </a:p>
          <a:p>
            <a:pPr marL="1031875" lvl="2" indent="-204788">
              <a:buFont typeface="Wingdings" panose="05000000000000000000" pitchFamily="2" charset="2"/>
              <a:buChar char="§"/>
            </a:pPr>
            <a:r>
              <a:rPr lang="en-US" dirty="0"/>
              <a:t>Federal Register 40 CFR Part 58 Air Quality Index Reporting; Final Rule, Vol. 64, No. 149 Wednesday, August 4, 1999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Reporting </a:t>
            </a:r>
            <a:r>
              <a:rPr lang="en-US" dirty="0"/>
              <a:t>agencies receive EPA </a:t>
            </a:r>
            <a:r>
              <a:rPr lang="en-US" dirty="0" smtClean="0"/>
              <a:t>funding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/>
              <a:t>This </a:t>
            </a:r>
            <a:r>
              <a:rPr lang="en-US" dirty="0" smtClean="0"/>
              <a:t>requirement </a:t>
            </a:r>
            <a:r>
              <a:rPr lang="en-US" dirty="0"/>
              <a:t>can’t be </a:t>
            </a:r>
            <a:r>
              <a:rPr lang="en-US" dirty="0" smtClean="0"/>
              <a:t>replaced or modified </a:t>
            </a:r>
            <a:r>
              <a:rPr lang="en-US" dirty="0"/>
              <a:t>by state or local agencies</a:t>
            </a:r>
            <a:r>
              <a:rPr lang="en-US" dirty="0" smtClean="0"/>
              <a:t>.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If we stop reporting the AQI or revise the AQI from the Federal requirements the agency could be financially liable for failure to comply.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6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 err="1" smtClean="0"/>
              <a:t>IQAir</a:t>
            </a:r>
            <a:r>
              <a:rPr lang="en-US" dirty="0" smtClean="0"/>
              <a:t> and AQI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EPA AQI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Uses </a:t>
            </a:r>
            <a:r>
              <a:rPr lang="en-US" dirty="0"/>
              <a:t>Governmental </a:t>
            </a:r>
            <a:r>
              <a:rPr lang="en-US" dirty="0" smtClean="0"/>
              <a:t>reference </a:t>
            </a:r>
            <a:r>
              <a:rPr lang="en-US" dirty="0"/>
              <a:t>sensor </a:t>
            </a:r>
            <a:r>
              <a:rPr lang="en-US" dirty="0" smtClean="0"/>
              <a:t>data for CO, ozone, SO</a:t>
            </a:r>
            <a:r>
              <a:rPr lang="en-US" baseline="-25000" dirty="0" smtClean="0"/>
              <a:t>2</a:t>
            </a:r>
            <a:r>
              <a:rPr lang="en-US" dirty="0" smtClean="0"/>
              <a:t>, NO</a:t>
            </a:r>
            <a:r>
              <a:rPr lang="en-US" baseline="-25000" dirty="0"/>
              <a:t>2</a:t>
            </a:r>
            <a:r>
              <a:rPr lang="en-US" dirty="0" smtClean="0"/>
              <a:t>, PM</a:t>
            </a:r>
            <a:r>
              <a:rPr lang="en-US" baseline="-25000" dirty="0" smtClean="0"/>
              <a:t>10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Data processed through the EPA’s AIRNow website</a:t>
            </a:r>
          </a:p>
          <a:p>
            <a:pPr marL="4572" lvl="1" indent="0">
              <a:buNone/>
            </a:pPr>
            <a:r>
              <a:rPr lang="en-US" sz="2800" b="1" dirty="0" smtClean="0"/>
              <a:t>WHO </a:t>
            </a:r>
            <a:r>
              <a:rPr lang="en-US" sz="2800" b="1" dirty="0" err="1" smtClean="0"/>
              <a:t>IQAir</a:t>
            </a:r>
            <a:endParaRPr lang="en-US" sz="2800" b="1" dirty="0" smtClean="0"/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Uses </a:t>
            </a:r>
            <a:r>
              <a:rPr lang="en-US" dirty="0"/>
              <a:t>Governmental reference sensor </a:t>
            </a:r>
            <a:r>
              <a:rPr lang="en-US" dirty="0" smtClean="0"/>
              <a:t>data (EPA’s AirNow data)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Uses low cost, public sensors (</a:t>
            </a:r>
            <a:r>
              <a:rPr lang="en-US" dirty="0" err="1" smtClean="0"/>
              <a:t>PurpleAir</a:t>
            </a:r>
            <a:r>
              <a:rPr lang="en-US" dirty="0" smtClean="0"/>
              <a:t> sensors), PM</a:t>
            </a:r>
            <a:r>
              <a:rPr lang="en-US" baseline="-25000" dirty="0" smtClean="0"/>
              <a:t>2.5</a:t>
            </a:r>
            <a:r>
              <a:rPr lang="en-US" dirty="0" smtClean="0"/>
              <a:t> only</a:t>
            </a:r>
          </a:p>
          <a:p>
            <a:pPr marL="914400" lvl="2" indent="-225425">
              <a:buFont typeface="Wingdings" panose="05000000000000000000" pitchFamily="2" charset="2"/>
              <a:buChar char="§"/>
            </a:pPr>
            <a:r>
              <a:rPr lang="en-US" dirty="0" smtClean="0"/>
              <a:t>Public Sensor data are </a:t>
            </a:r>
            <a:r>
              <a:rPr lang="en-US" dirty="0"/>
              <a:t>processed using a data calibration algorithm based on environmental </a:t>
            </a:r>
            <a:r>
              <a:rPr lang="en-US" dirty="0" smtClean="0"/>
              <a:t>conditions.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/>
              <a:t>All data </a:t>
            </a:r>
            <a:r>
              <a:rPr lang="en-US" dirty="0" smtClean="0"/>
              <a:t>are </a:t>
            </a:r>
            <a:r>
              <a:rPr lang="en-US" dirty="0"/>
              <a:t>processed through the </a:t>
            </a:r>
            <a:r>
              <a:rPr lang="en-US" dirty="0" err="1"/>
              <a:t>IQAir</a:t>
            </a:r>
            <a:r>
              <a:rPr lang="en-US" dirty="0"/>
              <a:t> </a:t>
            </a:r>
            <a:r>
              <a:rPr lang="en-US" dirty="0" err="1"/>
              <a:t>AirVisual</a:t>
            </a:r>
            <a:r>
              <a:rPr lang="en-US" dirty="0"/>
              <a:t> </a:t>
            </a:r>
            <a:r>
              <a:rPr lang="en-US" dirty="0" smtClean="0"/>
              <a:t>platform</a:t>
            </a:r>
          </a:p>
          <a:p>
            <a:pPr marL="0" indent="0">
              <a:buNone/>
            </a:pPr>
            <a:r>
              <a:rPr lang="en-US" sz="2800" b="1" dirty="0" smtClean="0"/>
              <a:t>Obvious differences</a:t>
            </a:r>
            <a:endParaRPr lang="en-US" b="1" dirty="0" smtClean="0"/>
          </a:p>
          <a:p>
            <a:pPr marL="569913" indent="-90488">
              <a:buFont typeface="Wingdings" panose="05000000000000000000" pitchFamily="2" charset="2"/>
              <a:buChar char="q"/>
            </a:pPr>
            <a:r>
              <a:rPr lang="en-US" sz="2600" dirty="0" err="1"/>
              <a:t>IQAir’s</a:t>
            </a:r>
            <a:r>
              <a:rPr lang="en-US" sz="2600" dirty="0"/>
              <a:t> categories are based on lower concentrations than EPA’s AQI</a:t>
            </a:r>
          </a:p>
          <a:p>
            <a:pPr marL="569913" indent="-90488">
              <a:buFont typeface="Wingdings" panose="05000000000000000000" pitchFamily="2" charset="2"/>
              <a:buChar char="q"/>
            </a:pPr>
            <a:r>
              <a:rPr lang="en-US" sz="2600" dirty="0" err="1"/>
              <a:t>IQAir</a:t>
            </a:r>
            <a:r>
              <a:rPr lang="en-US" sz="2600" dirty="0"/>
              <a:t> presents visualization for all pollutants but they focus on PM</a:t>
            </a:r>
            <a:r>
              <a:rPr lang="en-US" sz="2600" baseline="-25000" dirty="0"/>
              <a:t>2.5</a:t>
            </a:r>
            <a:endParaRPr lang="en-US" dirty="0"/>
          </a:p>
          <a:p>
            <a:pPr marL="4540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4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US EPA </a:t>
            </a:r>
            <a:r>
              <a:rPr lang="en-US" sz="2800" b="1" dirty="0"/>
              <a:t>AQI</a:t>
            </a:r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6 Categories</a:t>
            </a:r>
            <a:endParaRPr lang="en-US" dirty="0"/>
          </a:p>
          <a:p>
            <a:pPr marL="4572" lvl="1" indent="0">
              <a:buNone/>
            </a:pPr>
            <a:endParaRPr lang="en-US" sz="2800" b="1" dirty="0" smtClean="0"/>
          </a:p>
          <a:p>
            <a:pPr marL="4572" lvl="1" indent="0">
              <a:buNone/>
            </a:pPr>
            <a:r>
              <a:rPr lang="en-US" sz="2800" b="1" dirty="0" smtClean="0"/>
              <a:t>WHO </a:t>
            </a:r>
            <a:r>
              <a:rPr lang="en-US" sz="2800" b="1" dirty="0" err="1"/>
              <a:t>IQAir</a:t>
            </a:r>
            <a:endParaRPr lang="en-US" sz="2800" b="1" dirty="0"/>
          </a:p>
          <a:p>
            <a:pPr marL="796925" lvl="1">
              <a:buFont typeface="Wingdings" panose="05000000000000000000" pitchFamily="2" charset="2"/>
              <a:buChar char="q"/>
            </a:pPr>
            <a:r>
              <a:rPr lang="en-US" dirty="0" smtClean="0"/>
              <a:t>7 Categories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461"/>
          <a:stretch/>
        </p:blipFill>
        <p:spPr>
          <a:xfrm>
            <a:off x="3540868" y="1857186"/>
            <a:ext cx="2000486" cy="44009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433968"/>
            <a:ext cx="4288194" cy="482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5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</a:t>
            </a:r>
            <a:r>
              <a:rPr lang="en-US" dirty="0"/>
              <a:t>we are in </a:t>
            </a:r>
            <a:r>
              <a:rPr lang="en-US" dirty="0" smtClean="0"/>
              <a:t>AQI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310451"/>
              </p:ext>
            </p:extLst>
          </p:nvPr>
        </p:nvGraphicFramePr>
        <p:xfrm>
          <a:off x="1141379" y="1264589"/>
          <a:ext cx="9604441" cy="5233495"/>
        </p:xfrm>
        <a:graphic>
          <a:graphicData uri="http://schemas.openxmlformats.org/drawingml/2006/table">
            <a:tbl>
              <a:tblPr/>
              <a:tblGrid>
                <a:gridCol w="3750547">
                  <a:extLst>
                    <a:ext uri="{9D8B030D-6E8A-4147-A177-3AD203B41FA5}">
                      <a16:colId xmlns:a16="http://schemas.microsoft.com/office/drawing/2014/main" val="3964480794"/>
                    </a:ext>
                  </a:extLst>
                </a:gridCol>
                <a:gridCol w="962979">
                  <a:extLst>
                    <a:ext uri="{9D8B030D-6E8A-4147-A177-3AD203B41FA5}">
                      <a16:colId xmlns:a16="http://schemas.microsoft.com/office/drawing/2014/main" val="771698769"/>
                    </a:ext>
                  </a:extLst>
                </a:gridCol>
                <a:gridCol w="924966">
                  <a:extLst>
                    <a:ext uri="{9D8B030D-6E8A-4147-A177-3AD203B41FA5}">
                      <a16:colId xmlns:a16="http://schemas.microsoft.com/office/drawing/2014/main" val="2564269300"/>
                    </a:ext>
                  </a:extLst>
                </a:gridCol>
                <a:gridCol w="962979">
                  <a:extLst>
                    <a:ext uri="{9D8B030D-6E8A-4147-A177-3AD203B41FA5}">
                      <a16:colId xmlns:a16="http://schemas.microsoft.com/office/drawing/2014/main" val="695212906"/>
                    </a:ext>
                  </a:extLst>
                </a:gridCol>
                <a:gridCol w="924966">
                  <a:extLst>
                    <a:ext uri="{9D8B030D-6E8A-4147-A177-3AD203B41FA5}">
                      <a16:colId xmlns:a16="http://schemas.microsoft.com/office/drawing/2014/main" val="2838128260"/>
                    </a:ext>
                  </a:extLst>
                </a:gridCol>
                <a:gridCol w="1153038">
                  <a:extLst>
                    <a:ext uri="{9D8B030D-6E8A-4147-A177-3AD203B41FA5}">
                      <a16:colId xmlns:a16="http://schemas.microsoft.com/office/drawing/2014/main" val="4080278141"/>
                    </a:ext>
                  </a:extLst>
                </a:gridCol>
                <a:gridCol w="924966">
                  <a:extLst>
                    <a:ext uri="{9D8B030D-6E8A-4147-A177-3AD203B41FA5}">
                      <a16:colId xmlns:a16="http://schemas.microsoft.com/office/drawing/2014/main" val="1536301425"/>
                    </a:ext>
                  </a:extLst>
                </a:gridCol>
              </a:tblGrid>
              <a:tr h="21632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EPA AQI Category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195022"/>
                  </a:ext>
                </a:extLst>
              </a:tr>
              <a:tr h="3879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of Days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of Days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of Days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161763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192626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70.41%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725208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Unhealthy for Sensitive Groups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779091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Unhealthy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990127"/>
                  </a:ext>
                </a:extLst>
              </a:tr>
              <a:tr h="216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Hazardous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9958"/>
                  </a:ext>
                </a:extLst>
              </a:tr>
              <a:tr h="216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92156"/>
                  </a:ext>
                </a:extLst>
              </a:tr>
              <a:tr h="209109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Pollutant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10206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 Total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29400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11265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731946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Unhealthy for Sensitive Groups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131630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PM10 Total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060690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097023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911696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Unhealthy for Sensitive Groups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061669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Unhealthy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083752"/>
                  </a:ext>
                </a:extLst>
              </a:tr>
              <a:tr h="216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Hazardous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(9/8/2020)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540525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PM2.5 Total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769045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2027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277834"/>
                  </a:ext>
                </a:extLst>
              </a:tr>
              <a:tr h="209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Unhealthy for Sensitive Groups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860733"/>
                  </a:ext>
                </a:extLst>
              </a:tr>
              <a:tr h="216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Unhealthy</a:t>
                      </a:r>
                    </a:p>
                  </a:txBody>
                  <a:tcPr marL="5190" marR="5190" marT="51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90" marR="5190" marT="51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EAAAA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73042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13967" y="6199762"/>
            <a:ext cx="1012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EPA AQS data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145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IQAir</a:t>
            </a:r>
            <a:r>
              <a:rPr lang="en-US" dirty="0" smtClean="0"/>
              <a:t>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937" y="5181601"/>
            <a:ext cx="10753725" cy="11864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67.5% of the data would be in the Blue to Yellow categories, while for the EPA AQI approximately 95% of data falls in the Green to Yellow categories.</a:t>
            </a:r>
          </a:p>
          <a:p>
            <a:pPr marL="0" indent="0">
              <a:buNone/>
            </a:pPr>
            <a:r>
              <a:rPr lang="en-US" sz="1200" dirty="0" smtClean="0"/>
              <a:t>EPA AQS 2020 data, site 2ZV, raw data concentration values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937" y="1600199"/>
            <a:ext cx="8785624" cy="358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421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4418</TotalTime>
  <Words>460</Words>
  <Application>Microsoft Office PowerPoint</Application>
  <PresentationFormat>Widescreen</PresentationFormat>
  <Paragraphs>150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Metropolitan</vt:lpstr>
      <vt:lpstr>Comparison of EPA’s AQI and WHO’s IQAir</vt:lpstr>
      <vt:lpstr>Introduction</vt:lpstr>
      <vt:lpstr>Revise the AQI to match WHO</vt:lpstr>
      <vt:lpstr>Comparison of IQAir and AQI</vt:lpstr>
      <vt:lpstr>Categories</vt:lpstr>
      <vt:lpstr>Where we are in AQI </vt:lpstr>
      <vt:lpstr>IQAir Status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Gates, Dan E.</dc:creator>
  <cp:lastModifiedBy>Apodaca, Stephanie E.</cp:lastModifiedBy>
  <cp:revision>20</cp:revision>
  <dcterms:created xsi:type="dcterms:W3CDTF">2022-04-20T16:39:40Z</dcterms:created>
  <dcterms:modified xsi:type="dcterms:W3CDTF">2022-05-04T21:46:26Z</dcterms:modified>
</cp:coreProperties>
</file>