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22"/>
  </p:notesMasterIdLst>
  <p:sldIdLst>
    <p:sldId id="256" r:id="rId2"/>
    <p:sldId id="258" r:id="rId3"/>
    <p:sldId id="259" r:id="rId4"/>
    <p:sldId id="280" r:id="rId5"/>
    <p:sldId id="261" r:id="rId6"/>
    <p:sldId id="263" r:id="rId7"/>
    <p:sldId id="322" r:id="rId8"/>
    <p:sldId id="328" r:id="rId9"/>
    <p:sldId id="279" r:id="rId10"/>
    <p:sldId id="285" r:id="rId11"/>
    <p:sldId id="297" r:id="rId12"/>
    <p:sldId id="288" r:id="rId13"/>
    <p:sldId id="330" r:id="rId14"/>
    <p:sldId id="310" r:id="rId15"/>
    <p:sldId id="326" r:id="rId16"/>
    <p:sldId id="327" r:id="rId17"/>
    <p:sldId id="329" r:id="rId18"/>
    <p:sldId id="262" r:id="rId19"/>
    <p:sldId id="315"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5C34B-4403-4DB9-9AB9-14E98278D95C}" v="32" dt="2018-05-09T18:48:17.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8" d="100"/>
          <a:sy n="68"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Kelly" userId="b1101a0e-b528-4147-bced-953e0002877a" providerId="ADAL" clId="{E5CF3C6B-4B7E-4FE6-BBDE-FB61851C7E17}"/>
    <pc:docChg chg="delSld">
      <pc:chgData name="Kathryn Kelly" userId="b1101a0e-b528-4147-bced-953e0002877a" providerId="ADAL" clId="{E5CF3C6B-4B7E-4FE6-BBDE-FB61851C7E17}" dt="2018-05-09T18:48:17.811" v="31" actId="2696"/>
      <pc:docMkLst>
        <pc:docMk/>
      </pc:docMkLst>
      <pc:sldChg chg="del">
        <pc:chgData name="Kathryn Kelly" userId="b1101a0e-b528-4147-bced-953e0002877a" providerId="ADAL" clId="{E5CF3C6B-4B7E-4FE6-BBDE-FB61851C7E17}" dt="2018-05-09T18:48:17.173" v="0" actId="2696"/>
        <pc:sldMkLst>
          <pc:docMk/>
          <pc:sldMk cId="2238145846" sldId="264"/>
        </pc:sldMkLst>
      </pc:sldChg>
      <pc:sldChg chg="del">
        <pc:chgData name="Kathryn Kelly" userId="b1101a0e-b528-4147-bced-953e0002877a" providerId="ADAL" clId="{E5CF3C6B-4B7E-4FE6-BBDE-FB61851C7E17}" dt="2018-05-09T18:48:17.794" v="30" actId="2696"/>
        <pc:sldMkLst>
          <pc:docMk/>
          <pc:sldMk cId="2917265015" sldId="265"/>
        </pc:sldMkLst>
      </pc:sldChg>
      <pc:sldChg chg="del">
        <pc:chgData name="Kathryn Kelly" userId="b1101a0e-b528-4147-bced-953e0002877a" providerId="ADAL" clId="{E5CF3C6B-4B7E-4FE6-BBDE-FB61851C7E17}" dt="2018-05-09T18:48:17.811" v="31" actId="2696"/>
        <pc:sldMkLst>
          <pc:docMk/>
          <pc:sldMk cId="1999330071" sldId="278"/>
        </pc:sldMkLst>
      </pc:sldChg>
      <pc:sldChg chg="del">
        <pc:chgData name="Kathryn Kelly" userId="b1101a0e-b528-4147-bced-953e0002877a" providerId="ADAL" clId="{E5CF3C6B-4B7E-4FE6-BBDE-FB61851C7E17}" dt="2018-05-09T18:48:17.405" v="15" actId="2696"/>
        <pc:sldMkLst>
          <pc:docMk/>
          <pc:sldMk cId="3738142230" sldId="281"/>
        </pc:sldMkLst>
      </pc:sldChg>
      <pc:sldChg chg="del">
        <pc:chgData name="Kathryn Kelly" userId="b1101a0e-b528-4147-bced-953e0002877a" providerId="ADAL" clId="{E5CF3C6B-4B7E-4FE6-BBDE-FB61851C7E17}" dt="2018-05-09T18:48:17.413" v="16" actId="2696"/>
        <pc:sldMkLst>
          <pc:docMk/>
          <pc:sldMk cId="2848097044" sldId="282"/>
        </pc:sldMkLst>
      </pc:sldChg>
      <pc:sldChg chg="del">
        <pc:chgData name="Kathryn Kelly" userId="b1101a0e-b528-4147-bced-953e0002877a" providerId="ADAL" clId="{E5CF3C6B-4B7E-4FE6-BBDE-FB61851C7E17}" dt="2018-05-09T18:48:17.608" v="20" actId="2696"/>
        <pc:sldMkLst>
          <pc:docMk/>
          <pc:sldMk cId="4110744174" sldId="283"/>
        </pc:sldMkLst>
      </pc:sldChg>
      <pc:sldChg chg="del">
        <pc:chgData name="Kathryn Kelly" userId="b1101a0e-b528-4147-bced-953e0002877a" providerId="ADAL" clId="{E5CF3C6B-4B7E-4FE6-BBDE-FB61851C7E17}" dt="2018-05-09T18:48:17.548" v="19" actId="2696"/>
        <pc:sldMkLst>
          <pc:docMk/>
          <pc:sldMk cId="2184073379" sldId="284"/>
        </pc:sldMkLst>
      </pc:sldChg>
      <pc:sldChg chg="del">
        <pc:chgData name="Kathryn Kelly" userId="b1101a0e-b528-4147-bced-953e0002877a" providerId="ADAL" clId="{E5CF3C6B-4B7E-4FE6-BBDE-FB61851C7E17}" dt="2018-05-09T18:48:17.354" v="12" actId="2696"/>
        <pc:sldMkLst>
          <pc:docMk/>
          <pc:sldMk cId="2421702251" sldId="286"/>
        </pc:sldMkLst>
      </pc:sldChg>
      <pc:sldChg chg="del">
        <pc:chgData name="Kathryn Kelly" userId="b1101a0e-b528-4147-bced-953e0002877a" providerId="ADAL" clId="{E5CF3C6B-4B7E-4FE6-BBDE-FB61851C7E17}" dt="2018-05-09T18:48:17.275" v="7" actId="2696"/>
        <pc:sldMkLst>
          <pc:docMk/>
          <pc:sldMk cId="1831406603" sldId="295"/>
        </pc:sldMkLst>
      </pc:sldChg>
      <pc:sldChg chg="del">
        <pc:chgData name="Kathryn Kelly" userId="b1101a0e-b528-4147-bced-953e0002877a" providerId="ADAL" clId="{E5CF3C6B-4B7E-4FE6-BBDE-FB61851C7E17}" dt="2018-05-09T18:48:17.391" v="14" actId="2696"/>
        <pc:sldMkLst>
          <pc:docMk/>
          <pc:sldMk cId="244134957" sldId="298"/>
        </pc:sldMkLst>
      </pc:sldChg>
      <pc:sldChg chg="del">
        <pc:chgData name="Kathryn Kelly" userId="b1101a0e-b528-4147-bced-953e0002877a" providerId="ADAL" clId="{E5CF3C6B-4B7E-4FE6-BBDE-FB61851C7E17}" dt="2018-05-09T18:48:17.680" v="24" actId="2696"/>
        <pc:sldMkLst>
          <pc:docMk/>
          <pc:sldMk cId="1336303996" sldId="299"/>
        </pc:sldMkLst>
      </pc:sldChg>
      <pc:sldChg chg="del">
        <pc:chgData name="Kathryn Kelly" userId="b1101a0e-b528-4147-bced-953e0002877a" providerId="ADAL" clId="{E5CF3C6B-4B7E-4FE6-BBDE-FB61851C7E17}" dt="2018-05-09T18:48:17.621" v="21" actId="2696"/>
        <pc:sldMkLst>
          <pc:docMk/>
          <pc:sldMk cId="3527534383" sldId="300"/>
        </pc:sldMkLst>
      </pc:sldChg>
      <pc:sldChg chg="del">
        <pc:chgData name="Kathryn Kelly" userId="b1101a0e-b528-4147-bced-953e0002877a" providerId="ADAL" clId="{E5CF3C6B-4B7E-4FE6-BBDE-FB61851C7E17}" dt="2018-05-09T18:48:17.631" v="22" actId="2696"/>
        <pc:sldMkLst>
          <pc:docMk/>
          <pc:sldMk cId="46451300" sldId="301"/>
        </pc:sldMkLst>
      </pc:sldChg>
      <pc:sldChg chg="del">
        <pc:chgData name="Kathryn Kelly" userId="b1101a0e-b528-4147-bced-953e0002877a" providerId="ADAL" clId="{E5CF3C6B-4B7E-4FE6-BBDE-FB61851C7E17}" dt="2018-05-09T18:48:17.658" v="23" actId="2696"/>
        <pc:sldMkLst>
          <pc:docMk/>
          <pc:sldMk cId="2302118040" sldId="302"/>
        </pc:sldMkLst>
      </pc:sldChg>
      <pc:sldChg chg="del">
        <pc:chgData name="Kathryn Kelly" userId="b1101a0e-b528-4147-bced-953e0002877a" providerId="ADAL" clId="{E5CF3C6B-4B7E-4FE6-BBDE-FB61851C7E17}" dt="2018-05-09T18:48:17.707" v="25" actId="2696"/>
        <pc:sldMkLst>
          <pc:docMk/>
          <pc:sldMk cId="2478263983" sldId="303"/>
        </pc:sldMkLst>
      </pc:sldChg>
      <pc:sldChg chg="del">
        <pc:chgData name="Kathryn Kelly" userId="b1101a0e-b528-4147-bced-953e0002877a" providerId="ADAL" clId="{E5CF3C6B-4B7E-4FE6-BBDE-FB61851C7E17}" dt="2018-05-09T18:48:17.745" v="27" actId="2696"/>
        <pc:sldMkLst>
          <pc:docMk/>
          <pc:sldMk cId="2542790343" sldId="304"/>
        </pc:sldMkLst>
      </pc:sldChg>
      <pc:sldChg chg="del">
        <pc:chgData name="Kathryn Kelly" userId="b1101a0e-b528-4147-bced-953e0002877a" providerId="ADAL" clId="{E5CF3C6B-4B7E-4FE6-BBDE-FB61851C7E17}" dt="2018-05-09T18:48:17.759" v="28" actId="2696"/>
        <pc:sldMkLst>
          <pc:docMk/>
          <pc:sldMk cId="713404040" sldId="305"/>
        </pc:sldMkLst>
      </pc:sldChg>
      <pc:sldChg chg="del">
        <pc:chgData name="Kathryn Kelly" userId="b1101a0e-b528-4147-bced-953e0002877a" providerId="ADAL" clId="{E5CF3C6B-4B7E-4FE6-BBDE-FB61851C7E17}" dt="2018-05-09T18:48:17.737" v="26" actId="2696"/>
        <pc:sldMkLst>
          <pc:docMk/>
          <pc:sldMk cId="6790558" sldId="306"/>
        </pc:sldMkLst>
      </pc:sldChg>
      <pc:sldChg chg="del">
        <pc:chgData name="Kathryn Kelly" userId="b1101a0e-b528-4147-bced-953e0002877a" providerId="ADAL" clId="{E5CF3C6B-4B7E-4FE6-BBDE-FB61851C7E17}" dt="2018-05-09T18:48:17.338" v="11" actId="2696"/>
        <pc:sldMkLst>
          <pc:docMk/>
          <pc:sldMk cId="2675403928" sldId="307"/>
        </pc:sldMkLst>
      </pc:sldChg>
      <pc:sldChg chg="del">
        <pc:chgData name="Kathryn Kelly" userId="b1101a0e-b528-4147-bced-953e0002877a" providerId="ADAL" clId="{E5CF3C6B-4B7E-4FE6-BBDE-FB61851C7E17}" dt="2018-05-09T18:48:17.442" v="18" actId="2696"/>
        <pc:sldMkLst>
          <pc:docMk/>
          <pc:sldMk cId="202123121" sldId="308"/>
        </pc:sldMkLst>
      </pc:sldChg>
      <pc:sldChg chg="del">
        <pc:chgData name="Kathryn Kelly" userId="b1101a0e-b528-4147-bced-953e0002877a" providerId="ADAL" clId="{E5CF3C6B-4B7E-4FE6-BBDE-FB61851C7E17}" dt="2018-05-09T18:48:17.429" v="17" actId="2696"/>
        <pc:sldMkLst>
          <pc:docMk/>
          <pc:sldMk cId="2851334200" sldId="309"/>
        </pc:sldMkLst>
      </pc:sldChg>
      <pc:sldChg chg="del">
        <pc:chgData name="Kathryn Kelly" userId="b1101a0e-b528-4147-bced-953e0002877a" providerId="ADAL" clId="{E5CF3C6B-4B7E-4FE6-BBDE-FB61851C7E17}" dt="2018-05-09T18:48:17.198" v="2" actId="2696"/>
        <pc:sldMkLst>
          <pc:docMk/>
          <pc:sldMk cId="2124484604" sldId="311"/>
        </pc:sldMkLst>
      </pc:sldChg>
      <pc:sldChg chg="del">
        <pc:chgData name="Kathryn Kelly" userId="b1101a0e-b528-4147-bced-953e0002877a" providerId="ADAL" clId="{E5CF3C6B-4B7E-4FE6-BBDE-FB61851C7E17}" dt="2018-05-09T18:48:17.214" v="3" actId="2696"/>
        <pc:sldMkLst>
          <pc:docMk/>
          <pc:sldMk cId="457725045" sldId="313"/>
        </pc:sldMkLst>
      </pc:sldChg>
      <pc:sldChg chg="del">
        <pc:chgData name="Kathryn Kelly" userId="b1101a0e-b528-4147-bced-953e0002877a" providerId="ADAL" clId="{E5CF3C6B-4B7E-4FE6-BBDE-FB61851C7E17}" dt="2018-05-09T18:48:17.774" v="29" actId="2696"/>
        <pc:sldMkLst>
          <pc:docMk/>
          <pc:sldMk cId="4049948544" sldId="314"/>
        </pc:sldMkLst>
      </pc:sldChg>
      <pc:sldChg chg="del">
        <pc:chgData name="Kathryn Kelly" userId="b1101a0e-b528-4147-bced-953e0002877a" providerId="ADAL" clId="{E5CF3C6B-4B7E-4FE6-BBDE-FB61851C7E17}" dt="2018-05-09T18:48:17.290" v="8" actId="2696"/>
        <pc:sldMkLst>
          <pc:docMk/>
          <pc:sldMk cId="1966475097" sldId="317"/>
        </pc:sldMkLst>
      </pc:sldChg>
      <pc:sldChg chg="del">
        <pc:chgData name="Kathryn Kelly" userId="b1101a0e-b528-4147-bced-953e0002877a" providerId="ADAL" clId="{E5CF3C6B-4B7E-4FE6-BBDE-FB61851C7E17}" dt="2018-05-09T18:48:17.186" v="1" actId="2696"/>
        <pc:sldMkLst>
          <pc:docMk/>
          <pc:sldMk cId="696783555" sldId="318"/>
        </pc:sldMkLst>
      </pc:sldChg>
      <pc:sldChg chg="del">
        <pc:chgData name="Kathryn Kelly" userId="b1101a0e-b528-4147-bced-953e0002877a" providerId="ADAL" clId="{E5CF3C6B-4B7E-4FE6-BBDE-FB61851C7E17}" dt="2018-05-09T18:48:17.306" v="9" actId="2696"/>
        <pc:sldMkLst>
          <pc:docMk/>
          <pc:sldMk cId="2087516948" sldId="319"/>
        </pc:sldMkLst>
      </pc:sldChg>
      <pc:sldChg chg="del">
        <pc:chgData name="Kathryn Kelly" userId="b1101a0e-b528-4147-bced-953e0002877a" providerId="ADAL" clId="{E5CF3C6B-4B7E-4FE6-BBDE-FB61851C7E17}" dt="2018-05-09T18:48:17.373" v="13" actId="2696"/>
        <pc:sldMkLst>
          <pc:docMk/>
          <pc:sldMk cId="3105167832" sldId="320"/>
        </pc:sldMkLst>
      </pc:sldChg>
      <pc:sldChg chg="del">
        <pc:chgData name="Kathryn Kelly" userId="b1101a0e-b528-4147-bced-953e0002877a" providerId="ADAL" clId="{E5CF3C6B-4B7E-4FE6-BBDE-FB61851C7E17}" dt="2018-05-09T18:48:17.243" v="5" actId="2696"/>
        <pc:sldMkLst>
          <pc:docMk/>
          <pc:sldMk cId="1284736465" sldId="321"/>
        </pc:sldMkLst>
      </pc:sldChg>
      <pc:sldChg chg="del">
        <pc:chgData name="Kathryn Kelly" userId="b1101a0e-b528-4147-bced-953e0002877a" providerId="ADAL" clId="{E5CF3C6B-4B7E-4FE6-BBDE-FB61851C7E17}" dt="2018-05-09T18:48:17.323" v="10" actId="2696"/>
        <pc:sldMkLst>
          <pc:docMk/>
          <pc:sldMk cId="3132683104" sldId="323"/>
        </pc:sldMkLst>
      </pc:sldChg>
      <pc:sldChg chg="del">
        <pc:chgData name="Kathryn Kelly" userId="b1101a0e-b528-4147-bced-953e0002877a" providerId="ADAL" clId="{E5CF3C6B-4B7E-4FE6-BBDE-FB61851C7E17}" dt="2018-05-09T18:48:17.229" v="4" actId="2696"/>
        <pc:sldMkLst>
          <pc:docMk/>
          <pc:sldMk cId="4245540188" sldId="324"/>
        </pc:sldMkLst>
      </pc:sldChg>
      <pc:sldChg chg="del">
        <pc:chgData name="Kathryn Kelly" userId="b1101a0e-b528-4147-bced-953e0002877a" providerId="ADAL" clId="{E5CF3C6B-4B7E-4FE6-BBDE-FB61851C7E17}" dt="2018-05-09T18:48:17.259" v="6" actId="2696"/>
        <pc:sldMkLst>
          <pc:docMk/>
          <pc:sldMk cId="1420292515"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schoolsnv-my.sharepoint.com/personal/kkelly_ischools_us/Documents/Delta/City%20of%20Albuquerque/Part%2039/Copy%20of%20Benzene%20Nata%20Data.xlsx%20(E-mail%20Attach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86439195100614"/>
          <c:y val="0.300838801399825"/>
          <c:w val="0.35893788276465444"/>
          <c:h val="0.5982298046077573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91-4B54-89E1-FC8098A0E8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91-4B54-89E1-FC8098A0E8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91-4B54-89E1-FC8098A0E8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91-4B54-89E1-FC8098A0E8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591-4B54-89E1-FC8098A0E84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91-4B54-89E1-FC8098A0E84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91-4B54-89E1-FC8098A0E84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591-4B54-89E1-FC8098A0E84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591-4B54-89E1-FC8098A0E841}"/>
              </c:ext>
            </c:extLst>
          </c:dPt>
          <c:dLbls>
            <c:dLbl>
              <c:idx val="0"/>
              <c:tx>
                <c:rich>
                  <a:bodyPr/>
                  <a:lstStyle/>
                  <a:p>
                    <a:r>
                      <a:rPr lang="en-US" sz="1600" dirty="0"/>
                      <a:t>Point Sources (Incl. Railyards)</a:t>
                    </a:r>
                  </a:p>
                  <a:p>
                    <a:endParaRPr lang="en-US" sz="160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1-4B54-89E1-FC8098A0E841}"/>
                </c:ext>
              </c:extLst>
            </c:dLbl>
            <c:dLbl>
              <c:idx val="1"/>
              <c:tx>
                <c:rich>
                  <a:bodyPr/>
                  <a:lstStyle/>
                  <a:p>
                    <a:r>
                      <a:rPr lang="en-US" sz="1600" dirty="0"/>
                      <a:t>Airport</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91-4B54-89E1-FC8098A0E841}"/>
                </c:ext>
              </c:extLst>
            </c:dLbl>
            <c:dLbl>
              <c:idx val="2"/>
              <c:tx>
                <c:rich>
                  <a:bodyPr/>
                  <a:lstStyle/>
                  <a:p>
                    <a:r>
                      <a:rPr lang="en-US" sz="1600" dirty="0"/>
                      <a:t>Cars, Trucks, Buses,</a:t>
                    </a:r>
                    <a:r>
                      <a:rPr lang="en-US" sz="1600" baseline="0" dirty="0"/>
                      <a:t> Motorcycles</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91-4B54-89E1-FC8098A0E841}"/>
                </c:ext>
              </c:extLst>
            </c:dLbl>
            <c:dLbl>
              <c:idx val="3"/>
              <c:tx>
                <c:rich>
                  <a:bodyPr/>
                  <a:lstStyle/>
                  <a:p>
                    <a:r>
                      <a:rPr lang="en-US" sz="1600" dirty="0"/>
                      <a:t>Heavy-Duty Vehicles</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91-4B54-89E1-FC8098A0E841}"/>
                </c:ext>
              </c:extLst>
            </c:dLbl>
            <c:dLbl>
              <c:idx val="4"/>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r>
                      <a:rPr lang="en-US" sz="1600"/>
                      <a:t>Airplanes, Trains,</a:t>
                    </a:r>
                    <a:r>
                      <a:rPr lang="en-US" sz="1600" baseline="0"/>
                      <a:t> Lawn Mowers, Construction Vehicles</a:t>
                    </a:r>
                    <a:endParaRPr lang="en-US" sz="1600"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91-4B54-89E1-FC8098A0E841}"/>
                </c:ext>
              </c:extLst>
            </c:dLbl>
            <c:dLbl>
              <c:idx val="5"/>
              <c:tx>
                <c:rich>
                  <a:bodyPr/>
                  <a:lstStyle/>
                  <a:p>
                    <a:r>
                      <a:rPr lang="fr-FR" sz="1600" dirty="0"/>
                      <a:t>Non-Point 10m (e.g., Bulk</a:t>
                    </a:r>
                    <a:r>
                      <a:rPr lang="fr-FR" sz="1600" baseline="0" dirty="0"/>
                      <a:t> Gas Terminals)</a:t>
                    </a:r>
                    <a:endParaRPr lang="fr-FR" sz="160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91-4B54-89E1-FC8098A0E841}"/>
                </c:ext>
              </c:extLst>
            </c:dLbl>
            <c:dLbl>
              <c:idx val="6"/>
              <c:tx>
                <c:rich>
                  <a:bodyPr/>
                  <a:lstStyle/>
                  <a:p>
                    <a:r>
                      <a:rPr lang="en-US" sz="1600" dirty="0"/>
                      <a:t>Non-Point Low (e.g., Gas Stations)</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91-4B54-89E1-FC8098A0E841}"/>
                </c:ext>
              </c:extLst>
            </c:dLbl>
            <c:dLbl>
              <c:idx val="7"/>
              <c:tx>
                <c:rich>
                  <a:bodyPr/>
                  <a:lstStyle/>
                  <a:p>
                    <a:r>
                      <a:rPr lang="en-US" sz="1600" dirty="0"/>
                      <a:t>Residential Wood Combustion</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91-4B54-89E1-FC8098A0E841}"/>
                </c:ext>
              </c:extLst>
            </c:dLbl>
            <c:dLbl>
              <c:idx val="8"/>
              <c:tx>
                <c:rich>
                  <a:bodyPr/>
                  <a:lstStyle/>
                  <a:p>
                    <a:r>
                      <a:rPr lang="en-US" sz="1600" dirty="0"/>
                      <a:t>Fires</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91-4B54-89E1-FC8098A0E8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'Benzene Exp Conc Pie Chts'!$A$1:$I$1</c:f>
              <c:strCache>
                <c:ptCount val="9"/>
                <c:pt idx="0">
                  <c:v>Point</c:v>
                </c:pt>
                <c:pt idx="1">
                  <c:v>Airport</c:v>
                </c:pt>
                <c:pt idx="2">
                  <c:v>OR-Lt duty</c:v>
                </c:pt>
                <c:pt idx="3">
                  <c:v>OR-Hv duty</c:v>
                </c:pt>
                <c:pt idx="4">
                  <c:v>NR</c:v>
                </c:pt>
                <c:pt idx="5">
                  <c:v>NP 10m </c:v>
                </c:pt>
                <c:pt idx="6">
                  <c:v>NP Low</c:v>
                </c:pt>
                <c:pt idx="7">
                  <c:v>RWC </c:v>
                </c:pt>
                <c:pt idx="8">
                  <c:v>Fires</c:v>
                </c:pt>
              </c:strCache>
            </c:strRef>
          </c:cat>
          <c:val>
            <c:numRef>
              <c:f>'Benzene Exp Conc Pie Chts'!$A$2:$I$2</c:f>
              <c:numCache>
                <c:formatCode>General</c:formatCode>
                <c:ptCount val="9"/>
                <c:pt idx="0">
                  <c:v>2.5249916000000001E-3</c:v>
                </c:pt>
                <c:pt idx="1">
                  <c:v>9.691996E-4</c:v>
                </c:pt>
                <c:pt idx="2">
                  <c:v>0.37313774100000002</c:v>
                </c:pt>
                <c:pt idx="3">
                  <c:v>1.1344832500000001E-2</c:v>
                </c:pt>
                <c:pt idx="4">
                  <c:v>0.11306637429999999</c:v>
                </c:pt>
                <c:pt idx="5">
                  <c:v>3.2794244000000001E-3</c:v>
                </c:pt>
                <c:pt idx="6">
                  <c:v>1.9596321100000001E-2</c:v>
                </c:pt>
                <c:pt idx="7">
                  <c:v>9.5321466899999999E-2</c:v>
                </c:pt>
                <c:pt idx="8">
                  <c:v>2.02575511E-2</c:v>
                </c:pt>
              </c:numCache>
            </c:numRef>
          </c:val>
          <c:extLst>
            <c:ext xmlns:c16="http://schemas.microsoft.com/office/drawing/2014/chart" uri="{C3380CC4-5D6E-409C-BE32-E72D297353CC}">
              <c16:uniqueId val="{00000012-7591-4B54-89E1-FC8098A0E841}"/>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BDC20-60A8-4FCC-9B7C-BDFEF40FCA69}"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13757B7A-B560-4EFF-83C6-2C6DFF3DABB6}">
      <dgm:prSet custT="1"/>
      <dgm:spPr/>
      <dgm:t>
        <a:bodyPr/>
        <a:lstStyle/>
        <a:p>
          <a:r>
            <a:rPr lang="en-US" sz="2000" b="1"/>
            <a:t>Introduction to the EPA’s National-Scale Air Toxics Assessment (“NATA”) Database</a:t>
          </a:r>
          <a:endParaRPr lang="en-US" sz="2000"/>
        </a:p>
      </dgm:t>
    </dgm:pt>
    <dgm:pt modelId="{88675562-6DF7-4586-997E-8B10DF69933E}" type="parTrans" cxnId="{9081778D-2FB8-42EE-B266-020256FE11CD}">
      <dgm:prSet/>
      <dgm:spPr/>
      <dgm:t>
        <a:bodyPr/>
        <a:lstStyle/>
        <a:p>
          <a:endParaRPr lang="en-US"/>
        </a:p>
      </dgm:t>
    </dgm:pt>
    <dgm:pt modelId="{0AB7C204-049D-4958-A747-40B7B22BA7C8}" type="sibTrans" cxnId="{9081778D-2FB8-42EE-B266-020256FE11CD}">
      <dgm:prSet/>
      <dgm:spPr/>
      <dgm:t>
        <a:bodyPr/>
        <a:lstStyle/>
        <a:p>
          <a:endParaRPr lang="en-US"/>
        </a:p>
      </dgm:t>
    </dgm:pt>
    <dgm:pt modelId="{1C5BC64A-C44B-49C9-8220-345C4C5A8249}">
      <dgm:prSet custT="1"/>
      <dgm:spPr/>
      <dgm:t>
        <a:bodyPr/>
        <a:lstStyle/>
        <a:p>
          <a:r>
            <a:rPr lang="en-US" sz="2000" b="1"/>
            <a:t>What Is NATA?</a:t>
          </a:r>
          <a:endParaRPr lang="en-US" sz="2000"/>
        </a:p>
      </dgm:t>
    </dgm:pt>
    <dgm:pt modelId="{19783288-87A8-4B54-975D-15A0DA8F658F}" type="parTrans" cxnId="{0C9B997E-30FD-4366-B3DE-3FBDE6C9388E}">
      <dgm:prSet/>
      <dgm:spPr/>
      <dgm:t>
        <a:bodyPr/>
        <a:lstStyle/>
        <a:p>
          <a:endParaRPr lang="en-US"/>
        </a:p>
      </dgm:t>
    </dgm:pt>
    <dgm:pt modelId="{97CB454E-2FF5-47D4-B9FE-2C9360675697}" type="sibTrans" cxnId="{0C9B997E-30FD-4366-B3DE-3FBDE6C9388E}">
      <dgm:prSet/>
      <dgm:spPr/>
      <dgm:t>
        <a:bodyPr/>
        <a:lstStyle/>
        <a:p>
          <a:endParaRPr lang="en-US"/>
        </a:p>
      </dgm:t>
    </dgm:pt>
    <dgm:pt modelId="{44F04F67-F13D-4D97-9B5E-23653D04E333}">
      <dgm:prSet custT="1"/>
      <dgm:spPr/>
      <dgm:t>
        <a:bodyPr/>
        <a:lstStyle/>
        <a:p>
          <a:r>
            <a:rPr lang="en-US" sz="2000" b="1"/>
            <a:t>What Kind of Data Are Presented? </a:t>
          </a:r>
          <a:endParaRPr lang="en-US" sz="2000"/>
        </a:p>
      </dgm:t>
    </dgm:pt>
    <dgm:pt modelId="{401DA2D4-FD4B-4584-A287-B8D5644E6ED4}" type="parTrans" cxnId="{8F772A10-C584-41CD-98CB-692B205878AE}">
      <dgm:prSet/>
      <dgm:spPr/>
      <dgm:t>
        <a:bodyPr/>
        <a:lstStyle/>
        <a:p>
          <a:endParaRPr lang="en-US"/>
        </a:p>
      </dgm:t>
    </dgm:pt>
    <dgm:pt modelId="{C8A5D0B0-84BD-4E11-AFC0-E7DD0D7899C3}" type="sibTrans" cxnId="{8F772A10-C584-41CD-98CB-692B205878AE}">
      <dgm:prSet/>
      <dgm:spPr/>
      <dgm:t>
        <a:bodyPr/>
        <a:lstStyle/>
        <a:p>
          <a:endParaRPr lang="en-US"/>
        </a:p>
      </dgm:t>
    </dgm:pt>
    <dgm:pt modelId="{995F8562-356C-4A6F-A45E-19841AF62F36}">
      <dgm:prSet custT="1"/>
      <dgm:spPr/>
      <dgm:t>
        <a:bodyPr/>
        <a:lstStyle/>
        <a:p>
          <a:r>
            <a:rPr lang="en-US" sz="2000" b="1"/>
            <a:t>Where Do the Data Come From?</a:t>
          </a:r>
          <a:endParaRPr lang="en-US" sz="2000"/>
        </a:p>
      </dgm:t>
    </dgm:pt>
    <dgm:pt modelId="{4B4333F8-749B-49BA-B737-CA90C6FE1074}" type="parTrans" cxnId="{5ACC60B1-96F0-4208-9713-D1AA3CA952F9}">
      <dgm:prSet/>
      <dgm:spPr/>
      <dgm:t>
        <a:bodyPr/>
        <a:lstStyle/>
        <a:p>
          <a:endParaRPr lang="en-US"/>
        </a:p>
      </dgm:t>
    </dgm:pt>
    <dgm:pt modelId="{722B4FB9-057C-407C-A00F-0FEB5ADEF1C2}" type="sibTrans" cxnId="{5ACC60B1-96F0-4208-9713-D1AA3CA952F9}">
      <dgm:prSet/>
      <dgm:spPr/>
      <dgm:t>
        <a:bodyPr/>
        <a:lstStyle/>
        <a:p>
          <a:endParaRPr lang="en-US"/>
        </a:p>
      </dgm:t>
    </dgm:pt>
    <dgm:pt modelId="{E6377F9C-AEB2-4EF8-9D61-A1C986B1ED75}">
      <dgm:prSet custT="1"/>
      <dgm:spPr/>
      <dgm:t>
        <a:bodyPr/>
        <a:lstStyle/>
        <a:p>
          <a:r>
            <a:rPr lang="en-US" sz="2000" b="1"/>
            <a:t>How Can NATA Be Used?</a:t>
          </a:r>
          <a:endParaRPr lang="en-US" sz="2000"/>
        </a:p>
      </dgm:t>
    </dgm:pt>
    <dgm:pt modelId="{054D194E-314D-4A35-BDC4-1F8401DCCF79}" type="parTrans" cxnId="{86D2A6F0-49E8-4807-90F2-BB0EBB8BE0F4}">
      <dgm:prSet/>
      <dgm:spPr/>
      <dgm:t>
        <a:bodyPr/>
        <a:lstStyle/>
        <a:p>
          <a:endParaRPr lang="en-US"/>
        </a:p>
      </dgm:t>
    </dgm:pt>
    <dgm:pt modelId="{1B207787-8B66-454C-A884-964A4F703ED3}" type="sibTrans" cxnId="{86D2A6F0-49E8-4807-90F2-BB0EBB8BE0F4}">
      <dgm:prSet/>
      <dgm:spPr/>
      <dgm:t>
        <a:bodyPr/>
        <a:lstStyle/>
        <a:p>
          <a:endParaRPr lang="en-US"/>
        </a:p>
      </dgm:t>
    </dgm:pt>
    <dgm:pt modelId="{05B98721-B4B5-4915-934C-BD38F845478A}">
      <dgm:prSet custT="1"/>
      <dgm:spPr/>
      <dgm:t>
        <a:bodyPr/>
        <a:lstStyle/>
        <a:p>
          <a:r>
            <a:rPr lang="en-US" sz="2000" b="1"/>
            <a:t>How Should NATA Not Be Used?</a:t>
          </a:r>
          <a:endParaRPr lang="en-US" sz="2000"/>
        </a:p>
      </dgm:t>
    </dgm:pt>
    <dgm:pt modelId="{C79FFDF6-BB20-4EBB-AF07-2EBB069C42CC}" type="parTrans" cxnId="{90A6AAB3-63DF-4CB7-9607-FD4A102DBE71}">
      <dgm:prSet/>
      <dgm:spPr/>
      <dgm:t>
        <a:bodyPr/>
        <a:lstStyle/>
        <a:p>
          <a:endParaRPr lang="en-US"/>
        </a:p>
      </dgm:t>
    </dgm:pt>
    <dgm:pt modelId="{498A838A-EB24-441A-8632-B0BD24B51D29}" type="sibTrans" cxnId="{90A6AAB3-63DF-4CB7-9607-FD4A102DBE71}">
      <dgm:prSet/>
      <dgm:spPr/>
      <dgm:t>
        <a:bodyPr/>
        <a:lstStyle/>
        <a:p>
          <a:endParaRPr lang="en-US"/>
        </a:p>
      </dgm:t>
    </dgm:pt>
    <dgm:pt modelId="{A1DAF8A5-16D2-4E38-A27E-56E0078CD57B}">
      <dgm:prSet custT="1"/>
      <dgm:spPr/>
      <dgm:t>
        <a:bodyPr/>
        <a:lstStyle/>
        <a:p>
          <a:r>
            <a:rPr lang="en-US" sz="2000" b="1"/>
            <a:t>Can We Use It to Examine Cumulative Impacts?</a:t>
          </a:r>
          <a:endParaRPr lang="en-US" sz="2000"/>
        </a:p>
      </dgm:t>
    </dgm:pt>
    <dgm:pt modelId="{9F039756-9CAE-4DD8-BF35-92B0702783A1}" type="parTrans" cxnId="{A034C3F6-AEF2-4516-8A10-494329E3D926}">
      <dgm:prSet/>
      <dgm:spPr/>
      <dgm:t>
        <a:bodyPr/>
        <a:lstStyle/>
        <a:p>
          <a:endParaRPr lang="en-US"/>
        </a:p>
      </dgm:t>
    </dgm:pt>
    <dgm:pt modelId="{B9B12D67-67C5-4705-A3D0-1134BC92046A}" type="sibTrans" cxnId="{A034C3F6-AEF2-4516-8A10-494329E3D926}">
      <dgm:prSet/>
      <dgm:spPr/>
      <dgm:t>
        <a:bodyPr/>
        <a:lstStyle/>
        <a:p>
          <a:endParaRPr lang="en-US"/>
        </a:p>
      </dgm:t>
    </dgm:pt>
    <dgm:pt modelId="{D6C1CBF9-FDAA-4D77-B1E6-55F9CFF801C3}" type="pres">
      <dgm:prSet presAssocID="{E68BDC20-60A8-4FCC-9B7C-BDFEF40FCA69}" presName="vert0" presStyleCnt="0">
        <dgm:presLayoutVars>
          <dgm:dir/>
          <dgm:animOne val="branch"/>
          <dgm:animLvl val="lvl"/>
        </dgm:presLayoutVars>
      </dgm:prSet>
      <dgm:spPr/>
    </dgm:pt>
    <dgm:pt modelId="{C2274F16-EA02-49F7-AAE1-43E9D713C8B3}" type="pres">
      <dgm:prSet presAssocID="{13757B7A-B560-4EFF-83C6-2C6DFF3DABB6}" presName="thickLine" presStyleLbl="alignNode1" presStyleIdx="0" presStyleCnt="7"/>
      <dgm:spPr/>
    </dgm:pt>
    <dgm:pt modelId="{E2009043-2B53-412F-AA85-C1447D65D6C1}" type="pres">
      <dgm:prSet presAssocID="{13757B7A-B560-4EFF-83C6-2C6DFF3DABB6}" presName="horz1" presStyleCnt="0"/>
      <dgm:spPr/>
    </dgm:pt>
    <dgm:pt modelId="{D13951CF-75AB-4026-98F3-4A23962B6D8F}" type="pres">
      <dgm:prSet presAssocID="{13757B7A-B560-4EFF-83C6-2C6DFF3DABB6}" presName="tx1" presStyleLbl="revTx" presStyleIdx="0" presStyleCnt="7"/>
      <dgm:spPr/>
    </dgm:pt>
    <dgm:pt modelId="{F17AED4E-504F-483C-A414-6521CBEB4696}" type="pres">
      <dgm:prSet presAssocID="{13757B7A-B560-4EFF-83C6-2C6DFF3DABB6}" presName="vert1" presStyleCnt="0"/>
      <dgm:spPr/>
    </dgm:pt>
    <dgm:pt modelId="{225603B9-B207-400A-93C1-F4EE44B72531}" type="pres">
      <dgm:prSet presAssocID="{1C5BC64A-C44B-49C9-8220-345C4C5A8249}" presName="thickLine" presStyleLbl="alignNode1" presStyleIdx="1" presStyleCnt="7"/>
      <dgm:spPr/>
    </dgm:pt>
    <dgm:pt modelId="{3C57C846-2C2A-4EDE-AEA9-143A7819E681}" type="pres">
      <dgm:prSet presAssocID="{1C5BC64A-C44B-49C9-8220-345C4C5A8249}" presName="horz1" presStyleCnt="0"/>
      <dgm:spPr/>
    </dgm:pt>
    <dgm:pt modelId="{300CDA93-788A-416B-B450-9A3151BD9B83}" type="pres">
      <dgm:prSet presAssocID="{1C5BC64A-C44B-49C9-8220-345C4C5A8249}" presName="tx1" presStyleLbl="revTx" presStyleIdx="1" presStyleCnt="7"/>
      <dgm:spPr/>
    </dgm:pt>
    <dgm:pt modelId="{51A637D3-2AAD-40D9-A0F8-604D6238C267}" type="pres">
      <dgm:prSet presAssocID="{1C5BC64A-C44B-49C9-8220-345C4C5A8249}" presName="vert1" presStyleCnt="0"/>
      <dgm:spPr/>
    </dgm:pt>
    <dgm:pt modelId="{AD1E2528-2DF7-4225-8660-B8AA37E0DCE9}" type="pres">
      <dgm:prSet presAssocID="{44F04F67-F13D-4D97-9B5E-23653D04E333}" presName="thickLine" presStyleLbl="alignNode1" presStyleIdx="2" presStyleCnt="7"/>
      <dgm:spPr/>
    </dgm:pt>
    <dgm:pt modelId="{584E25D7-6712-4DFC-AE47-4BF78E2007FE}" type="pres">
      <dgm:prSet presAssocID="{44F04F67-F13D-4D97-9B5E-23653D04E333}" presName="horz1" presStyleCnt="0"/>
      <dgm:spPr/>
    </dgm:pt>
    <dgm:pt modelId="{3D54EEBC-CF5E-4A79-82AF-5D6BA4764158}" type="pres">
      <dgm:prSet presAssocID="{44F04F67-F13D-4D97-9B5E-23653D04E333}" presName="tx1" presStyleLbl="revTx" presStyleIdx="2" presStyleCnt="7"/>
      <dgm:spPr/>
    </dgm:pt>
    <dgm:pt modelId="{0DB6AB9E-9679-4F38-AD62-29AB0699BD2C}" type="pres">
      <dgm:prSet presAssocID="{44F04F67-F13D-4D97-9B5E-23653D04E333}" presName="vert1" presStyleCnt="0"/>
      <dgm:spPr/>
    </dgm:pt>
    <dgm:pt modelId="{84ED3665-676C-4E39-976B-71EE33DF837C}" type="pres">
      <dgm:prSet presAssocID="{995F8562-356C-4A6F-A45E-19841AF62F36}" presName="thickLine" presStyleLbl="alignNode1" presStyleIdx="3" presStyleCnt="7"/>
      <dgm:spPr/>
    </dgm:pt>
    <dgm:pt modelId="{8D0C51F2-E921-4FA6-9199-8D6BE43AEEAB}" type="pres">
      <dgm:prSet presAssocID="{995F8562-356C-4A6F-A45E-19841AF62F36}" presName="horz1" presStyleCnt="0"/>
      <dgm:spPr/>
    </dgm:pt>
    <dgm:pt modelId="{46897EFB-E9E2-42E4-A4CE-B8D197EBB284}" type="pres">
      <dgm:prSet presAssocID="{995F8562-356C-4A6F-A45E-19841AF62F36}" presName="tx1" presStyleLbl="revTx" presStyleIdx="3" presStyleCnt="7"/>
      <dgm:spPr/>
    </dgm:pt>
    <dgm:pt modelId="{0C7F0394-D1D1-4CD7-93A2-F2A67C8D0671}" type="pres">
      <dgm:prSet presAssocID="{995F8562-356C-4A6F-A45E-19841AF62F36}" presName="vert1" presStyleCnt="0"/>
      <dgm:spPr/>
    </dgm:pt>
    <dgm:pt modelId="{BCCF64B3-73E9-4764-8CEA-D58D7CC7BE86}" type="pres">
      <dgm:prSet presAssocID="{E6377F9C-AEB2-4EF8-9D61-A1C986B1ED75}" presName="thickLine" presStyleLbl="alignNode1" presStyleIdx="4" presStyleCnt="7"/>
      <dgm:spPr/>
    </dgm:pt>
    <dgm:pt modelId="{86BC006F-FD8D-4561-BABA-50D65D839F05}" type="pres">
      <dgm:prSet presAssocID="{E6377F9C-AEB2-4EF8-9D61-A1C986B1ED75}" presName="horz1" presStyleCnt="0"/>
      <dgm:spPr/>
    </dgm:pt>
    <dgm:pt modelId="{1C0A7353-4F8A-4B94-B56F-4DA395C8FD40}" type="pres">
      <dgm:prSet presAssocID="{E6377F9C-AEB2-4EF8-9D61-A1C986B1ED75}" presName="tx1" presStyleLbl="revTx" presStyleIdx="4" presStyleCnt="7"/>
      <dgm:spPr/>
    </dgm:pt>
    <dgm:pt modelId="{0DF2F29B-1064-46CE-B0F8-B44933DEBBD6}" type="pres">
      <dgm:prSet presAssocID="{E6377F9C-AEB2-4EF8-9D61-A1C986B1ED75}" presName="vert1" presStyleCnt="0"/>
      <dgm:spPr/>
    </dgm:pt>
    <dgm:pt modelId="{9527AB49-D6B7-4688-AE5D-1F903400B1B4}" type="pres">
      <dgm:prSet presAssocID="{05B98721-B4B5-4915-934C-BD38F845478A}" presName="thickLine" presStyleLbl="alignNode1" presStyleIdx="5" presStyleCnt="7"/>
      <dgm:spPr/>
    </dgm:pt>
    <dgm:pt modelId="{9D22B1FC-A982-4B9D-9933-04D8B2FC87B3}" type="pres">
      <dgm:prSet presAssocID="{05B98721-B4B5-4915-934C-BD38F845478A}" presName="horz1" presStyleCnt="0"/>
      <dgm:spPr/>
    </dgm:pt>
    <dgm:pt modelId="{6E7F3B0C-3AA3-4444-8BDF-66CDDEB0151C}" type="pres">
      <dgm:prSet presAssocID="{05B98721-B4B5-4915-934C-BD38F845478A}" presName="tx1" presStyleLbl="revTx" presStyleIdx="5" presStyleCnt="7"/>
      <dgm:spPr/>
    </dgm:pt>
    <dgm:pt modelId="{3220A895-F4A0-458D-99AB-524C9E5C0776}" type="pres">
      <dgm:prSet presAssocID="{05B98721-B4B5-4915-934C-BD38F845478A}" presName="vert1" presStyleCnt="0"/>
      <dgm:spPr/>
    </dgm:pt>
    <dgm:pt modelId="{FAA552EB-2744-42F0-A39A-626B7111CE44}" type="pres">
      <dgm:prSet presAssocID="{A1DAF8A5-16D2-4E38-A27E-56E0078CD57B}" presName="thickLine" presStyleLbl="alignNode1" presStyleIdx="6" presStyleCnt="7"/>
      <dgm:spPr/>
    </dgm:pt>
    <dgm:pt modelId="{4D78A2CF-42FB-47F3-AB7A-9EB8ACC79E0A}" type="pres">
      <dgm:prSet presAssocID="{A1DAF8A5-16D2-4E38-A27E-56E0078CD57B}" presName="horz1" presStyleCnt="0"/>
      <dgm:spPr/>
    </dgm:pt>
    <dgm:pt modelId="{CB408A76-1B38-46F2-BEBB-3A551E0F657C}" type="pres">
      <dgm:prSet presAssocID="{A1DAF8A5-16D2-4E38-A27E-56E0078CD57B}" presName="tx1" presStyleLbl="revTx" presStyleIdx="6" presStyleCnt="7"/>
      <dgm:spPr/>
    </dgm:pt>
    <dgm:pt modelId="{93A933DC-0727-47B4-9F6F-8F89BB4472CF}" type="pres">
      <dgm:prSet presAssocID="{A1DAF8A5-16D2-4E38-A27E-56E0078CD57B}" presName="vert1" presStyleCnt="0"/>
      <dgm:spPr/>
    </dgm:pt>
  </dgm:ptLst>
  <dgm:cxnLst>
    <dgm:cxn modelId="{8F772A10-C584-41CD-98CB-692B205878AE}" srcId="{E68BDC20-60A8-4FCC-9B7C-BDFEF40FCA69}" destId="{44F04F67-F13D-4D97-9B5E-23653D04E333}" srcOrd="2" destOrd="0" parTransId="{401DA2D4-FD4B-4584-A287-B8D5644E6ED4}" sibTransId="{C8A5D0B0-84BD-4E11-AFC0-E7DD0D7899C3}"/>
    <dgm:cxn modelId="{E58EF319-1DC9-46B6-84A5-CF1F18D05B5A}" type="presOf" srcId="{995F8562-356C-4A6F-A45E-19841AF62F36}" destId="{46897EFB-E9E2-42E4-A4CE-B8D197EBB284}" srcOrd="0" destOrd="0" presId="urn:microsoft.com/office/officeart/2008/layout/LinedList"/>
    <dgm:cxn modelId="{AB9E9F26-10C8-4064-8BFD-7D3D1159AC33}" type="presOf" srcId="{A1DAF8A5-16D2-4E38-A27E-56E0078CD57B}" destId="{CB408A76-1B38-46F2-BEBB-3A551E0F657C}" srcOrd="0" destOrd="0" presId="urn:microsoft.com/office/officeart/2008/layout/LinedList"/>
    <dgm:cxn modelId="{D19DD653-A8E5-49F9-B12B-D6D660FDEB33}" type="presOf" srcId="{13757B7A-B560-4EFF-83C6-2C6DFF3DABB6}" destId="{D13951CF-75AB-4026-98F3-4A23962B6D8F}" srcOrd="0" destOrd="0" presId="urn:microsoft.com/office/officeart/2008/layout/LinedList"/>
    <dgm:cxn modelId="{0C9B997E-30FD-4366-B3DE-3FBDE6C9388E}" srcId="{E68BDC20-60A8-4FCC-9B7C-BDFEF40FCA69}" destId="{1C5BC64A-C44B-49C9-8220-345C4C5A8249}" srcOrd="1" destOrd="0" parTransId="{19783288-87A8-4B54-975D-15A0DA8F658F}" sibTransId="{97CB454E-2FF5-47D4-B9FE-2C9360675697}"/>
    <dgm:cxn modelId="{9081778D-2FB8-42EE-B266-020256FE11CD}" srcId="{E68BDC20-60A8-4FCC-9B7C-BDFEF40FCA69}" destId="{13757B7A-B560-4EFF-83C6-2C6DFF3DABB6}" srcOrd="0" destOrd="0" parTransId="{88675562-6DF7-4586-997E-8B10DF69933E}" sibTransId="{0AB7C204-049D-4958-A747-40B7B22BA7C8}"/>
    <dgm:cxn modelId="{42C279A7-8F52-4558-81E8-35996EA4FA6B}" type="presOf" srcId="{E6377F9C-AEB2-4EF8-9D61-A1C986B1ED75}" destId="{1C0A7353-4F8A-4B94-B56F-4DA395C8FD40}" srcOrd="0" destOrd="0" presId="urn:microsoft.com/office/officeart/2008/layout/LinedList"/>
    <dgm:cxn modelId="{8D8E43AC-A3BF-4DBA-A1BF-F61D7233E540}" type="presOf" srcId="{05B98721-B4B5-4915-934C-BD38F845478A}" destId="{6E7F3B0C-3AA3-4444-8BDF-66CDDEB0151C}" srcOrd="0" destOrd="0" presId="urn:microsoft.com/office/officeart/2008/layout/LinedList"/>
    <dgm:cxn modelId="{352C65AC-62A2-4B80-BDB9-631BAFE2A6A3}" type="presOf" srcId="{1C5BC64A-C44B-49C9-8220-345C4C5A8249}" destId="{300CDA93-788A-416B-B450-9A3151BD9B83}" srcOrd="0" destOrd="0" presId="urn:microsoft.com/office/officeart/2008/layout/LinedList"/>
    <dgm:cxn modelId="{5ACC60B1-96F0-4208-9713-D1AA3CA952F9}" srcId="{E68BDC20-60A8-4FCC-9B7C-BDFEF40FCA69}" destId="{995F8562-356C-4A6F-A45E-19841AF62F36}" srcOrd="3" destOrd="0" parTransId="{4B4333F8-749B-49BA-B737-CA90C6FE1074}" sibTransId="{722B4FB9-057C-407C-A00F-0FEB5ADEF1C2}"/>
    <dgm:cxn modelId="{90A6AAB3-63DF-4CB7-9607-FD4A102DBE71}" srcId="{E68BDC20-60A8-4FCC-9B7C-BDFEF40FCA69}" destId="{05B98721-B4B5-4915-934C-BD38F845478A}" srcOrd="5" destOrd="0" parTransId="{C79FFDF6-BB20-4EBB-AF07-2EBB069C42CC}" sibTransId="{498A838A-EB24-441A-8632-B0BD24B51D29}"/>
    <dgm:cxn modelId="{D0E77FB6-BE67-4E24-9A91-A6A60BEDFE19}" type="presOf" srcId="{E68BDC20-60A8-4FCC-9B7C-BDFEF40FCA69}" destId="{D6C1CBF9-FDAA-4D77-B1E6-55F9CFF801C3}" srcOrd="0" destOrd="0" presId="urn:microsoft.com/office/officeart/2008/layout/LinedList"/>
    <dgm:cxn modelId="{C90A74D0-999D-4E43-8F8E-085485220DDD}" type="presOf" srcId="{44F04F67-F13D-4D97-9B5E-23653D04E333}" destId="{3D54EEBC-CF5E-4A79-82AF-5D6BA4764158}" srcOrd="0" destOrd="0" presId="urn:microsoft.com/office/officeart/2008/layout/LinedList"/>
    <dgm:cxn modelId="{86D2A6F0-49E8-4807-90F2-BB0EBB8BE0F4}" srcId="{E68BDC20-60A8-4FCC-9B7C-BDFEF40FCA69}" destId="{E6377F9C-AEB2-4EF8-9D61-A1C986B1ED75}" srcOrd="4" destOrd="0" parTransId="{054D194E-314D-4A35-BDC4-1F8401DCCF79}" sibTransId="{1B207787-8B66-454C-A884-964A4F703ED3}"/>
    <dgm:cxn modelId="{A034C3F6-AEF2-4516-8A10-494329E3D926}" srcId="{E68BDC20-60A8-4FCC-9B7C-BDFEF40FCA69}" destId="{A1DAF8A5-16D2-4E38-A27E-56E0078CD57B}" srcOrd="6" destOrd="0" parTransId="{9F039756-9CAE-4DD8-BF35-92B0702783A1}" sibTransId="{B9B12D67-67C5-4705-A3D0-1134BC92046A}"/>
    <dgm:cxn modelId="{2A742A5C-B97B-4876-BF61-BC0D1319896A}" type="presParOf" srcId="{D6C1CBF9-FDAA-4D77-B1E6-55F9CFF801C3}" destId="{C2274F16-EA02-49F7-AAE1-43E9D713C8B3}" srcOrd="0" destOrd="0" presId="urn:microsoft.com/office/officeart/2008/layout/LinedList"/>
    <dgm:cxn modelId="{131B55FD-7411-4C48-8FCB-4455A1A49D1B}" type="presParOf" srcId="{D6C1CBF9-FDAA-4D77-B1E6-55F9CFF801C3}" destId="{E2009043-2B53-412F-AA85-C1447D65D6C1}" srcOrd="1" destOrd="0" presId="urn:microsoft.com/office/officeart/2008/layout/LinedList"/>
    <dgm:cxn modelId="{3873FE1E-06CC-4A26-B1E5-57AAD0E3C5E0}" type="presParOf" srcId="{E2009043-2B53-412F-AA85-C1447D65D6C1}" destId="{D13951CF-75AB-4026-98F3-4A23962B6D8F}" srcOrd="0" destOrd="0" presId="urn:microsoft.com/office/officeart/2008/layout/LinedList"/>
    <dgm:cxn modelId="{C7680EA1-3669-4FCE-8571-6B07DF5454CA}" type="presParOf" srcId="{E2009043-2B53-412F-AA85-C1447D65D6C1}" destId="{F17AED4E-504F-483C-A414-6521CBEB4696}" srcOrd="1" destOrd="0" presId="urn:microsoft.com/office/officeart/2008/layout/LinedList"/>
    <dgm:cxn modelId="{80EAE005-C6CE-4ECB-8983-937EF156ADCE}" type="presParOf" srcId="{D6C1CBF9-FDAA-4D77-B1E6-55F9CFF801C3}" destId="{225603B9-B207-400A-93C1-F4EE44B72531}" srcOrd="2" destOrd="0" presId="urn:microsoft.com/office/officeart/2008/layout/LinedList"/>
    <dgm:cxn modelId="{8F487829-B218-486F-BF9A-13630AA815A9}" type="presParOf" srcId="{D6C1CBF9-FDAA-4D77-B1E6-55F9CFF801C3}" destId="{3C57C846-2C2A-4EDE-AEA9-143A7819E681}" srcOrd="3" destOrd="0" presId="urn:microsoft.com/office/officeart/2008/layout/LinedList"/>
    <dgm:cxn modelId="{13FA2EFA-A715-428F-A2B4-D04D6D96D475}" type="presParOf" srcId="{3C57C846-2C2A-4EDE-AEA9-143A7819E681}" destId="{300CDA93-788A-416B-B450-9A3151BD9B83}" srcOrd="0" destOrd="0" presId="urn:microsoft.com/office/officeart/2008/layout/LinedList"/>
    <dgm:cxn modelId="{252B71E0-EBBF-43FC-BC7C-62895676A7DC}" type="presParOf" srcId="{3C57C846-2C2A-4EDE-AEA9-143A7819E681}" destId="{51A637D3-2AAD-40D9-A0F8-604D6238C267}" srcOrd="1" destOrd="0" presId="urn:microsoft.com/office/officeart/2008/layout/LinedList"/>
    <dgm:cxn modelId="{9972337B-BA62-4021-97AC-D2773B07462F}" type="presParOf" srcId="{D6C1CBF9-FDAA-4D77-B1E6-55F9CFF801C3}" destId="{AD1E2528-2DF7-4225-8660-B8AA37E0DCE9}" srcOrd="4" destOrd="0" presId="urn:microsoft.com/office/officeart/2008/layout/LinedList"/>
    <dgm:cxn modelId="{17B59388-A15F-4F6F-9A76-4AB33D52AABD}" type="presParOf" srcId="{D6C1CBF9-FDAA-4D77-B1E6-55F9CFF801C3}" destId="{584E25D7-6712-4DFC-AE47-4BF78E2007FE}" srcOrd="5" destOrd="0" presId="urn:microsoft.com/office/officeart/2008/layout/LinedList"/>
    <dgm:cxn modelId="{87F3FA19-8E4E-4DE8-9677-AF6BD5021A1C}" type="presParOf" srcId="{584E25D7-6712-4DFC-AE47-4BF78E2007FE}" destId="{3D54EEBC-CF5E-4A79-82AF-5D6BA4764158}" srcOrd="0" destOrd="0" presId="urn:microsoft.com/office/officeart/2008/layout/LinedList"/>
    <dgm:cxn modelId="{C163DABA-2E2C-48D1-A945-7734A5B530C4}" type="presParOf" srcId="{584E25D7-6712-4DFC-AE47-4BF78E2007FE}" destId="{0DB6AB9E-9679-4F38-AD62-29AB0699BD2C}" srcOrd="1" destOrd="0" presId="urn:microsoft.com/office/officeart/2008/layout/LinedList"/>
    <dgm:cxn modelId="{CCE4DEBD-1454-4353-B981-95F744A1FB31}" type="presParOf" srcId="{D6C1CBF9-FDAA-4D77-B1E6-55F9CFF801C3}" destId="{84ED3665-676C-4E39-976B-71EE33DF837C}" srcOrd="6" destOrd="0" presId="urn:microsoft.com/office/officeart/2008/layout/LinedList"/>
    <dgm:cxn modelId="{C69035B0-2F9F-4D44-B325-B47E851422B2}" type="presParOf" srcId="{D6C1CBF9-FDAA-4D77-B1E6-55F9CFF801C3}" destId="{8D0C51F2-E921-4FA6-9199-8D6BE43AEEAB}" srcOrd="7" destOrd="0" presId="urn:microsoft.com/office/officeart/2008/layout/LinedList"/>
    <dgm:cxn modelId="{E1C39490-D7CD-4203-BD41-0FC0621D9DA3}" type="presParOf" srcId="{8D0C51F2-E921-4FA6-9199-8D6BE43AEEAB}" destId="{46897EFB-E9E2-42E4-A4CE-B8D197EBB284}" srcOrd="0" destOrd="0" presId="urn:microsoft.com/office/officeart/2008/layout/LinedList"/>
    <dgm:cxn modelId="{0C600075-38E9-4CD6-B5A4-198CC22F756C}" type="presParOf" srcId="{8D0C51F2-E921-4FA6-9199-8D6BE43AEEAB}" destId="{0C7F0394-D1D1-4CD7-93A2-F2A67C8D0671}" srcOrd="1" destOrd="0" presId="urn:microsoft.com/office/officeart/2008/layout/LinedList"/>
    <dgm:cxn modelId="{14FAE40F-7CA7-4C7A-87E2-8F641C058402}" type="presParOf" srcId="{D6C1CBF9-FDAA-4D77-B1E6-55F9CFF801C3}" destId="{BCCF64B3-73E9-4764-8CEA-D58D7CC7BE86}" srcOrd="8" destOrd="0" presId="urn:microsoft.com/office/officeart/2008/layout/LinedList"/>
    <dgm:cxn modelId="{0E5C80B0-B622-44BD-8CB5-41FFE42BFC4D}" type="presParOf" srcId="{D6C1CBF9-FDAA-4D77-B1E6-55F9CFF801C3}" destId="{86BC006F-FD8D-4561-BABA-50D65D839F05}" srcOrd="9" destOrd="0" presId="urn:microsoft.com/office/officeart/2008/layout/LinedList"/>
    <dgm:cxn modelId="{5A10D634-21DA-4469-9718-54F9220706B3}" type="presParOf" srcId="{86BC006F-FD8D-4561-BABA-50D65D839F05}" destId="{1C0A7353-4F8A-4B94-B56F-4DA395C8FD40}" srcOrd="0" destOrd="0" presId="urn:microsoft.com/office/officeart/2008/layout/LinedList"/>
    <dgm:cxn modelId="{537A5398-5988-4B41-A847-BB913277A2F9}" type="presParOf" srcId="{86BC006F-FD8D-4561-BABA-50D65D839F05}" destId="{0DF2F29B-1064-46CE-B0F8-B44933DEBBD6}" srcOrd="1" destOrd="0" presId="urn:microsoft.com/office/officeart/2008/layout/LinedList"/>
    <dgm:cxn modelId="{5AF06E90-FA05-42A1-B159-4E7EDC610BF8}" type="presParOf" srcId="{D6C1CBF9-FDAA-4D77-B1E6-55F9CFF801C3}" destId="{9527AB49-D6B7-4688-AE5D-1F903400B1B4}" srcOrd="10" destOrd="0" presId="urn:microsoft.com/office/officeart/2008/layout/LinedList"/>
    <dgm:cxn modelId="{E3714C1F-480C-4BC6-8B42-BDDCB7A384BB}" type="presParOf" srcId="{D6C1CBF9-FDAA-4D77-B1E6-55F9CFF801C3}" destId="{9D22B1FC-A982-4B9D-9933-04D8B2FC87B3}" srcOrd="11" destOrd="0" presId="urn:microsoft.com/office/officeart/2008/layout/LinedList"/>
    <dgm:cxn modelId="{A158ADFC-A025-4682-BD5B-2DA14E6D69AC}" type="presParOf" srcId="{9D22B1FC-A982-4B9D-9933-04D8B2FC87B3}" destId="{6E7F3B0C-3AA3-4444-8BDF-66CDDEB0151C}" srcOrd="0" destOrd="0" presId="urn:microsoft.com/office/officeart/2008/layout/LinedList"/>
    <dgm:cxn modelId="{47741875-3D4D-4561-9301-0C9527C42E37}" type="presParOf" srcId="{9D22B1FC-A982-4B9D-9933-04D8B2FC87B3}" destId="{3220A895-F4A0-458D-99AB-524C9E5C0776}" srcOrd="1" destOrd="0" presId="urn:microsoft.com/office/officeart/2008/layout/LinedList"/>
    <dgm:cxn modelId="{ED6AC923-C6F3-473C-BBBF-BA75AEEB2B5D}" type="presParOf" srcId="{D6C1CBF9-FDAA-4D77-B1E6-55F9CFF801C3}" destId="{FAA552EB-2744-42F0-A39A-626B7111CE44}" srcOrd="12" destOrd="0" presId="urn:microsoft.com/office/officeart/2008/layout/LinedList"/>
    <dgm:cxn modelId="{1E8C0A92-8CCE-425D-92FD-373B562CE376}" type="presParOf" srcId="{D6C1CBF9-FDAA-4D77-B1E6-55F9CFF801C3}" destId="{4D78A2CF-42FB-47F3-AB7A-9EB8ACC79E0A}" srcOrd="13" destOrd="0" presId="urn:microsoft.com/office/officeart/2008/layout/LinedList"/>
    <dgm:cxn modelId="{2BEA0FB5-8D59-47A9-9AA2-E27AC6BC84C5}" type="presParOf" srcId="{4D78A2CF-42FB-47F3-AB7A-9EB8ACC79E0A}" destId="{CB408A76-1B38-46F2-BEBB-3A551E0F657C}" srcOrd="0" destOrd="0" presId="urn:microsoft.com/office/officeart/2008/layout/LinedList"/>
    <dgm:cxn modelId="{C79DCF76-D985-4294-8508-0F81E97D942C}" type="presParOf" srcId="{4D78A2CF-42FB-47F3-AB7A-9EB8ACC79E0A}" destId="{93A933DC-0727-47B4-9F6F-8F89BB4472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2615C-14B8-4407-A496-007682CB421C}" type="doc">
      <dgm:prSet loTypeId="urn:microsoft.com/office/officeart/2016/7/layout/VerticalHollowActionList" loCatId="List" qsTypeId="urn:microsoft.com/office/officeart/2005/8/quickstyle/simple5" qsCatId="simple" csTypeId="urn:microsoft.com/office/officeart/2005/8/colors/colorful5" csCatId="colorful" phldr="1"/>
      <dgm:spPr/>
      <dgm:t>
        <a:bodyPr/>
        <a:lstStyle/>
        <a:p>
          <a:endParaRPr lang="en-US"/>
        </a:p>
      </dgm:t>
    </dgm:pt>
    <dgm:pt modelId="{D56A7D25-AE2A-4292-834C-332F2987325D}">
      <dgm:prSet/>
      <dgm:spPr/>
      <dgm:t>
        <a:bodyPr/>
        <a:lstStyle/>
        <a:p>
          <a:r>
            <a:rPr lang="en-US"/>
            <a:t>Identify</a:t>
          </a:r>
        </a:p>
      </dgm:t>
    </dgm:pt>
    <dgm:pt modelId="{26E6BEB7-0167-433E-8AFD-A7F5E7FECC5E}" type="parTrans" cxnId="{CE043C07-A807-4061-9FBD-689BD22FF0A8}">
      <dgm:prSet/>
      <dgm:spPr/>
      <dgm:t>
        <a:bodyPr/>
        <a:lstStyle/>
        <a:p>
          <a:endParaRPr lang="en-US"/>
        </a:p>
      </dgm:t>
    </dgm:pt>
    <dgm:pt modelId="{2B5FDE7A-9F52-4CD7-A718-C300A75D77D5}" type="sibTrans" cxnId="{CE043C07-A807-4061-9FBD-689BD22FF0A8}">
      <dgm:prSet/>
      <dgm:spPr/>
      <dgm:t>
        <a:bodyPr/>
        <a:lstStyle/>
        <a:p>
          <a:endParaRPr lang="en-US"/>
        </a:p>
      </dgm:t>
    </dgm:pt>
    <dgm:pt modelId="{98F063C6-3970-4305-BD49-BA0D1E61A076}">
      <dgm:prSet custT="1"/>
      <dgm:spPr/>
      <dgm:t>
        <a:bodyPr/>
        <a:lstStyle/>
        <a:p>
          <a:r>
            <a:rPr lang="en-US" sz="2400" dirty="0"/>
            <a:t>Identify those air toxics which are of greatest potential concern in terms of contribution to population risk. </a:t>
          </a:r>
        </a:p>
      </dgm:t>
    </dgm:pt>
    <dgm:pt modelId="{CA487859-DA99-4C85-AC24-D7A10ECF900C}" type="parTrans" cxnId="{2D39FEAC-DAB9-49C8-87F8-3FB39390C9E5}">
      <dgm:prSet/>
      <dgm:spPr/>
      <dgm:t>
        <a:bodyPr/>
        <a:lstStyle/>
        <a:p>
          <a:endParaRPr lang="en-US"/>
        </a:p>
      </dgm:t>
    </dgm:pt>
    <dgm:pt modelId="{AE303115-2661-4ECD-8D35-0F0029389E4E}" type="sibTrans" cxnId="{2D39FEAC-DAB9-49C8-87F8-3FB39390C9E5}">
      <dgm:prSet/>
      <dgm:spPr/>
      <dgm:t>
        <a:bodyPr/>
        <a:lstStyle/>
        <a:p>
          <a:endParaRPr lang="en-US"/>
        </a:p>
      </dgm:t>
    </dgm:pt>
    <dgm:pt modelId="{F5D873EA-43CF-412A-93AF-F25DCBFC5B90}">
      <dgm:prSet/>
      <dgm:spPr/>
      <dgm:t>
        <a:bodyPr/>
        <a:lstStyle/>
        <a:p>
          <a:r>
            <a:rPr lang="en-US"/>
            <a:t>Guide</a:t>
          </a:r>
        </a:p>
      </dgm:t>
    </dgm:pt>
    <dgm:pt modelId="{8E7F1E8F-C415-4720-AF61-A56E9F501A9C}" type="parTrans" cxnId="{C0888F03-2B22-4EF5-8182-448C346F2712}">
      <dgm:prSet/>
      <dgm:spPr/>
      <dgm:t>
        <a:bodyPr/>
        <a:lstStyle/>
        <a:p>
          <a:endParaRPr lang="en-US"/>
        </a:p>
      </dgm:t>
    </dgm:pt>
    <dgm:pt modelId="{0ED79BD8-B581-4456-95EA-977B945FF088}" type="sibTrans" cxnId="{C0888F03-2B22-4EF5-8182-448C346F2712}">
      <dgm:prSet/>
      <dgm:spPr/>
      <dgm:t>
        <a:bodyPr/>
        <a:lstStyle/>
        <a:p>
          <a:endParaRPr lang="en-US"/>
        </a:p>
      </dgm:t>
    </dgm:pt>
    <dgm:pt modelId="{8EA45010-CD4B-4219-B663-6E87EF8A96E4}">
      <dgm:prSet custT="1"/>
      <dgm:spPr/>
      <dgm:t>
        <a:bodyPr/>
        <a:lstStyle/>
        <a:p>
          <a:r>
            <a:rPr lang="en-US" sz="2400" dirty="0"/>
            <a:t>Guide efforts to cut air pollution.</a:t>
          </a:r>
        </a:p>
      </dgm:t>
    </dgm:pt>
    <dgm:pt modelId="{F0299EA4-97B3-45F5-9E12-50824CCDDF12}" type="parTrans" cxnId="{4BE79996-76BD-4966-85A1-45BB28EA7920}">
      <dgm:prSet/>
      <dgm:spPr/>
      <dgm:t>
        <a:bodyPr/>
        <a:lstStyle/>
        <a:p>
          <a:endParaRPr lang="en-US"/>
        </a:p>
      </dgm:t>
    </dgm:pt>
    <dgm:pt modelId="{0DC05EE9-26E1-4085-8A00-1B3085B744E0}" type="sibTrans" cxnId="{4BE79996-76BD-4966-85A1-45BB28EA7920}">
      <dgm:prSet/>
      <dgm:spPr/>
      <dgm:t>
        <a:bodyPr/>
        <a:lstStyle/>
        <a:p>
          <a:endParaRPr lang="en-US"/>
        </a:p>
      </dgm:t>
    </dgm:pt>
    <dgm:pt modelId="{6A8F61F2-E70E-46F5-BCAD-8DAC4F5B4FCC}">
      <dgm:prSet/>
      <dgm:spPr/>
      <dgm:t>
        <a:bodyPr/>
        <a:lstStyle/>
        <a:p>
          <a:r>
            <a:rPr lang="en-US"/>
            <a:t>Build</a:t>
          </a:r>
        </a:p>
      </dgm:t>
    </dgm:pt>
    <dgm:pt modelId="{26C19C0E-B50F-4766-BFEF-4E50AC685124}" type="parTrans" cxnId="{F8277BAA-320E-43B3-BD73-0B8F5BDF5ECA}">
      <dgm:prSet/>
      <dgm:spPr/>
      <dgm:t>
        <a:bodyPr/>
        <a:lstStyle/>
        <a:p>
          <a:endParaRPr lang="en-US"/>
        </a:p>
      </dgm:t>
    </dgm:pt>
    <dgm:pt modelId="{5C544824-9834-43BE-B101-DE6EFAE85744}" type="sibTrans" cxnId="{F8277BAA-320E-43B3-BD73-0B8F5BDF5ECA}">
      <dgm:prSet/>
      <dgm:spPr/>
      <dgm:t>
        <a:bodyPr/>
        <a:lstStyle/>
        <a:p>
          <a:endParaRPr lang="en-US"/>
        </a:p>
      </dgm:t>
    </dgm:pt>
    <dgm:pt modelId="{1F591FBC-39FC-4900-8B30-88587C1CBBC6}">
      <dgm:prSet custT="1"/>
      <dgm:spPr/>
      <dgm:t>
        <a:bodyPr/>
        <a:lstStyle/>
        <a:p>
          <a:r>
            <a:rPr lang="en-US" sz="2400" dirty="0"/>
            <a:t>Build upon the already significant emissions reductions achieved in the US since 1990.</a:t>
          </a:r>
        </a:p>
      </dgm:t>
    </dgm:pt>
    <dgm:pt modelId="{DAE2ADA1-083C-4BC4-ADFE-C83B0AACE402}" type="parTrans" cxnId="{EC2E16A9-6FA7-47C0-A6F9-FDFF5317925C}">
      <dgm:prSet/>
      <dgm:spPr/>
      <dgm:t>
        <a:bodyPr/>
        <a:lstStyle/>
        <a:p>
          <a:endParaRPr lang="en-US"/>
        </a:p>
      </dgm:t>
    </dgm:pt>
    <dgm:pt modelId="{0FA79A29-4131-46A4-AB24-8C5C1F251F98}" type="sibTrans" cxnId="{EC2E16A9-6FA7-47C0-A6F9-FDFF5317925C}">
      <dgm:prSet/>
      <dgm:spPr/>
      <dgm:t>
        <a:bodyPr/>
        <a:lstStyle/>
        <a:p>
          <a:endParaRPr lang="en-US"/>
        </a:p>
      </dgm:t>
    </dgm:pt>
    <dgm:pt modelId="{19256DF8-0A30-417F-AF3E-D310FDDF9826}">
      <dgm:prSet/>
      <dgm:spPr/>
      <dgm:t>
        <a:bodyPr/>
        <a:lstStyle/>
        <a:p>
          <a:r>
            <a:rPr lang="en-US"/>
            <a:t>Inform</a:t>
          </a:r>
        </a:p>
      </dgm:t>
    </dgm:pt>
    <dgm:pt modelId="{6954B89F-AE32-469C-975C-281151109A05}" type="parTrans" cxnId="{C69F78EE-B182-4911-ABA2-93530DC0BC4F}">
      <dgm:prSet/>
      <dgm:spPr/>
      <dgm:t>
        <a:bodyPr/>
        <a:lstStyle/>
        <a:p>
          <a:endParaRPr lang="en-US"/>
        </a:p>
      </dgm:t>
    </dgm:pt>
    <dgm:pt modelId="{C7FF0F65-2FEA-42A3-B2CB-904D363FECEA}" type="sibTrans" cxnId="{C69F78EE-B182-4911-ABA2-93530DC0BC4F}">
      <dgm:prSet/>
      <dgm:spPr/>
      <dgm:t>
        <a:bodyPr/>
        <a:lstStyle/>
        <a:p>
          <a:endParaRPr lang="en-US"/>
        </a:p>
      </dgm:t>
    </dgm:pt>
    <dgm:pt modelId="{77825DA9-F24F-4477-BE31-2FA8F3476C7C}">
      <dgm:prSet custT="1"/>
      <dgm:spPr/>
      <dgm:t>
        <a:bodyPr/>
        <a:lstStyle/>
        <a:p>
          <a:r>
            <a:rPr lang="en-US" sz="2000" dirty="0"/>
            <a:t>Inform both national and localized efforts to collect air toxics information, characterize emissions, and help prioritize pollutants/geographic areas of interest for more refined data collection and analyses (e.g., CSATM). </a:t>
          </a:r>
        </a:p>
      </dgm:t>
    </dgm:pt>
    <dgm:pt modelId="{EDC81D27-59C7-4983-A5EF-631A9CC631CA}" type="parTrans" cxnId="{06AF69F5-3315-4425-A81E-EB68DA7DCAB0}">
      <dgm:prSet/>
      <dgm:spPr/>
      <dgm:t>
        <a:bodyPr/>
        <a:lstStyle/>
        <a:p>
          <a:endParaRPr lang="en-US"/>
        </a:p>
      </dgm:t>
    </dgm:pt>
    <dgm:pt modelId="{78600E1D-62AE-465E-B4BD-89F0CCAB073C}" type="sibTrans" cxnId="{06AF69F5-3315-4425-A81E-EB68DA7DCAB0}">
      <dgm:prSet/>
      <dgm:spPr/>
      <dgm:t>
        <a:bodyPr/>
        <a:lstStyle/>
        <a:p>
          <a:endParaRPr lang="en-US"/>
        </a:p>
      </dgm:t>
    </dgm:pt>
    <dgm:pt modelId="{BE392A0C-3EEA-4B79-BF36-78861549E36B}" type="pres">
      <dgm:prSet presAssocID="{9752615C-14B8-4407-A496-007682CB421C}" presName="Name0" presStyleCnt="0">
        <dgm:presLayoutVars>
          <dgm:dir/>
          <dgm:animLvl val="lvl"/>
          <dgm:resizeHandles val="exact"/>
        </dgm:presLayoutVars>
      </dgm:prSet>
      <dgm:spPr/>
    </dgm:pt>
    <dgm:pt modelId="{1C8916E3-5D7E-458E-9E98-10D3158F41D7}" type="pres">
      <dgm:prSet presAssocID="{D56A7D25-AE2A-4292-834C-332F2987325D}" presName="linNode" presStyleCnt="0"/>
      <dgm:spPr/>
    </dgm:pt>
    <dgm:pt modelId="{14253CAC-E1D0-49F4-904A-B9CE2D92462A}" type="pres">
      <dgm:prSet presAssocID="{D56A7D25-AE2A-4292-834C-332F2987325D}" presName="parentText" presStyleLbl="solidFgAcc1" presStyleIdx="0" presStyleCnt="4">
        <dgm:presLayoutVars>
          <dgm:chMax val="1"/>
          <dgm:bulletEnabled/>
        </dgm:presLayoutVars>
      </dgm:prSet>
      <dgm:spPr/>
    </dgm:pt>
    <dgm:pt modelId="{0CEF20ED-05D7-43B4-8BBA-A458B3DBD4F2}" type="pres">
      <dgm:prSet presAssocID="{D56A7D25-AE2A-4292-834C-332F2987325D}" presName="descendantText" presStyleLbl="alignNode1" presStyleIdx="0" presStyleCnt="4">
        <dgm:presLayoutVars>
          <dgm:bulletEnabled/>
        </dgm:presLayoutVars>
      </dgm:prSet>
      <dgm:spPr/>
    </dgm:pt>
    <dgm:pt modelId="{08D0E9BE-FE0D-43DC-8356-CADE75F9966D}" type="pres">
      <dgm:prSet presAssocID="{2B5FDE7A-9F52-4CD7-A718-C300A75D77D5}" presName="sp" presStyleCnt="0"/>
      <dgm:spPr/>
    </dgm:pt>
    <dgm:pt modelId="{5BADEBF3-7801-4EB7-9377-010EDC63AF86}" type="pres">
      <dgm:prSet presAssocID="{F5D873EA-43CF-412A-93AF-F25DCBFC5B90}" presName="linNode" presStyleCnt="0"/>
      <dgm:spPr/>
    </dgm:pt>
    <dgm:pt modelId="{D536D18C-AC5E-492C-9075-492F00A77857}" type="pres">
      <dgm:prSet presAssocID="{F5D873EA-43CF-412A-93AF-F25DCBFC5B90}" presName="parentText" presStyleLbl="solidFgAcc1" presStyleIdx="1" presStyleCnt="4">
        <dgm:presLayoutVars>
          <dgm:chMax val="1"/>
          <dgm:bulletEnabled/>
        </dgm:presLayoutVars>
      </dgm:prSet>
      <dgm:spPr/>
    </dgm:pt>
    <dgm:pt modelId="{CB56D692-59F4-4080-9B8C-3DC0EB4340BB}" type="pres">
      <dgm:prSet presAssocID="{F5D873EA-43CF-412A-93AF-F25DCBFC5B90}" presName="descendantText" presStyleLbl="alignNode1" presStyleIdx="1" presStyleCnt="4">
        <dgm:presLayoutVars>
          <dgm:bulletEnabled/>
        </dgm:presLayoutVars>
      </dgm:prSet>
      <dgm:spPr/>
    </dgm:pt>
    <dgm:pt modelId="{0801E3BF-5ECB-4E5D-A714-814DDBB6C4E3}" type="pres">
      <dgm:prSet presAssocID="{0ED79BD8-B581-4456-95EA-977B945FF088}" presName="sp" presStyleCnt="0"/>
      <dgm:spPr/>
    </dgm:pt>
    <dgm:pt modelId="{10A22726-26FF-4C13-AB87-7DE71D53360E}" type="pres">
      <dgm:prSet presAssocID="{6A8F61F2-E70E-46F5-BCAD-8DAC4F5B4FCC}" presName="linNode" presStyleCnt="0"/>
      <dgm:spPr/>
    </dgm:pt>
    <dgm:pt modelId="{C5357E4E-41E4-4E9B-8ACF-355A1000C0CB}" type="pres">
      <dgm:prSet presAssocID="{6A8F61F2-E70E-46F5-BCAD-8DAC4F5B4FCC}" presName="parentText" presStyleLbl="solidFgAcc1" presStyleIdx="2" presStyleCnt="4">
        <dgm:presLayoutVars>
          <dgm:chMax val="1"/>
          <dgm:bulletEnabled/>
        </dgm:presLayoutVars>
      </dgm:prSet>
      <dgm:spPr/>
    </dgm:pt>
    <dgm:pt modelId="{EF128AD1-4B93-42D9-BFE3-FCDCED617723}" type="pres">
      <dgm:prSet presAssocID="{6A8F61F2-E70E-46F5-BCAD-8DAC4F5B4FCC}" presName="descendantText" presStyleLbl="alignNode1" presStyleIdx="2" presStyleCnt="4">
        <dgm:presLayoutVars>
          <dgm:bulletEnabled/>
        </dgm:presLayoutVars>
      </dgm:prSet>
      <dgm:spPr/>
    </dgm:pt>
    <dgm:pt modelId="{24EC4900-3B2B-431E-B5C6-A38BB39360CF}" type="pres">
      <dgm:prSet presAssocID="{5C544824-9834-43BE-B101-DE6EFAE85744}" presName="sp" presStyleCnt="0"/>
      <dgm:spPr/>
    </dgm:pt>
    <dgm:pt modelId="{ADC969B8-D1D7-4328-93B5-0A9F67AA4EDC}" type="pres">
      <dgm:prSet presAssocID="{19256DF8-0A30-417F-AF3E-D310FDDF9826}" presName="linNode" presStyleCnt="0"/>
      <dgm:spPr/>
    </dgm:pt>
    <dgm:pt modelId="{204D5EAC-09D3-47F7-AE40-6BB2AC13E03B}" type="pres">
      <dgm:prSet presAssocID="{19256DF8-0A30-417F-AF3E-D310FDDF9826}" presName="parentText" presStyleLbl="solidFgAcc1" presStyleIdx="3" presStyleCnt="4">
        <dgm:presLayoutVars>
          <dgm:chMax val="1"/>
          <dgm:bulletEnabled/>
        </dgm:presLayoutVars>
      </dgm:prSet>
      <dgm:spPr/>
    </dgm:pt>
    <dgm:pt modelId="{C3436216-D1DD-4567-8E4A-B24ECD309398}" type="pres">
      <dgm:prSet presAssocID="{19256DF8-0A30-417F-AF3E-D310FDDF9826}" presName="descendantText" presStyleLbl="alignNode1" presStyleIdx="3" presStyleCnt="4">
        <dgm:presLayoutVars>
          <dgm:bulletEnabled/>
        </dgm:presLayoutVars>
      </dgm:prSet>
      <dgm:spPr/>
    </dgm:pt>
  </dgm:ptLst>
  <dgm:cxnLst>
    <dgm:cxn modelId="{EA439902-216E-4781-86C5-6956437AC922}" type="presOf" srcId="{D56A7D25-AE2A-4292-834C-332F2987325D}" destId="{14253CAC-E1D0-49F4-904A-B9CE2D92462A}" srcOrd="0" destOrd="0" presId="urn:microsoft.com/office/officeart/2016/7/layout/VerticalHollowActionList"/>
    <dgm:cxn modelId="{C0888F03-2B22-4EF5-8182-448C346F2712}" srcId="{9752615C-14B8-4407-A496-007682CB421C}" destId="{F5D873EA-43CF-412A-93AF-F25DCBFC5B90}" srcOrd="1" destOrd="0" parTransId="{8E7F1E8F-C415-4720-AF61-A56E9F501A9C}" sibTransId="{0ED79BD8-B581-4456-95EA-977B945FF088}"/>
    <dgm:cxn modelId="{CE043C07-A807-4061-9FBD-689BD22FF0A8}" srcId="{9752615C-14B8-4407-A496-007682CB421C}" destId="{D56A7D25-AE2A-4292-834C-332F2987325D}" srcOrd="0" destOrd="0" parTransId="{26E6BEB7-0167-433E-8AFD-A7F5E7FECC5E}" sibTransId="{2B5FDE7A-9F52-4CD7-A718-C300A75D77D5}"/>
    <dgm:cxn modelId="{F1A6970B-71CB-4DFC-85D4-B45BAD567B1F}" type="presOf" srcId="{8EA45010-CD4B-4219-B663-6E87EF8A96E4}" destId="{CB56D692-59F4-4080-9B8C-3DC0EB4340BB}" srcOrd="0" destOrd="0" presId="urn:microsoft.com/office/officeart/2016/7/layout/VerticalHollowActionList"/>
    <dgm:cxn modelId="{FDA4BC2E-D3FF-48F4-81CE-542DF4339376}" type="presOf" srcId="{9752615C-14B8-4407-A496-007682CB421C}" destId="{BE392A0C-3EEA-4B79-BF36-78861549E36B}" srcOrd="0" destOrd="0" presId="urn:microsoft.com/office/officeart/2016/7/layout/VerticalHollowActionList"/>
    <dgm:cxn modelId="{B8799434-B761-446E-A6FA-04C62DE02F32}" type="presOf" srcId="{77825DA9-F24F-4477-BE31-2FA8F3476C7C}" destId="{C3436216-D1DD-4567-8E4A-B24ECD309398}" srcOrd="0" destOrd="0" presId="urn:microsoft.com/office/officeart/2016/7/layout/VerticalHollowActionList"/>
    <dgm:cxn modelId="{68165E5F-4F39-4797-86DD-AEBA0010DA30}" type="presOf" srcId="{F5D873EA-43CF-412A-93AF-F25DCBFC5B90}" destId="{D536D18C-AC5E-492C-9075-492F00A77857}" srcOrd="0" destOrd="0" presId="urn:microsoft.com/office/officeart/2016/7/layout/VerticalHollowActionList"/>
    <dgm:cxn modelId="{3EDA1A67-E065-44EB-9C34-FA6F47A509B4}" type="presOf" srcId="{19256DF8-0A30-417F-AF3E-D310FDDF9826}" destId="{204D5EAC-09D3-47F7-AE40-6BB2AC13E03B}" srcOrd="0" destOrd="0" presId="urn:microsoft.com/office/officeart/2016/7/layout/VerticalHollowActionList"/>
    <dgm:cxn modelId="{4AA7C757-35B7-436C-A451-CE33170A1F2F}" type="presOf" srcId="{98F063C6-3970-4305-BD49-BA0D1E61A076}" destId="{0CEF20ED-05D7-43B4-8BBA-A458B3DBD4F2}" srcOrd="0" destOrd="0" presId="urn:microsoft.com/office/officeart/2016/7/layout/VerticalHollowActionList"/>
    <dgm:cxn modelId="{672A6182-2B52-4459-8F23-5CC07DFA52D5}" type="presOf" srcId="{1F591FBC-39FC-4900-8B30-88587C1CBBC6}" destId="{EF128AD1-4B93-42D9-BFE3-FCDCED617723}" srcOrd="0" destOrd="0" presId="urn:microsoft.com/office/officeart/2016/7/layout/VerticalHollowActionList"/>
    <dgm:cxn modelId="{FCEC4A92-6A40-4925-A908-CC628ECD68F6}" type="presOf" srcId="{6A8F61F2-E70E-46F5-BCAD-8DAC4F5B4FCC}" destId="{C5357E4E-41E4-4E9B-8ACF-355A1000C0CB}" srcOrd="0" destOrd="0" presId="urn:microsoft.com/office/officeart/2016/7/layout/VerticalHollowActionList"/>
    <dgm:cxn modelId="{4BE79996-76BD-4966-85A1-45BB28EA7920}" srcId="{F5D873EA-43CF-412A-93AF-F25DCBFC5B90}" destId="{8EA45010-CD4B-4219-B663-6E87EF8A96E4}" srcOrd="0" destOrd="0" parTransId="{F0299EA4-97B3-45F5-9E12-50824CCDDF12}" sibTransId="{0DC05EE9-26E1-4085-8A00-1B3085B744E0}"/>
    <dgm:cxn modelId="{EC2E16A9-6FA7-47C0-A6F9-FDFF5317925C}" srcId="{6A8F61F2-E70E-46F5-BCAD-8DAC4F5B4FCC}" destId="{1F591FBC-39FC-4900-8B30-88587C1CBBC6}" srcOrd="0" destOrd="0" parTransId="{DAE2ADA1-083C-4BC4-ADFE-C83B0AACE402}" sibTransId="{0FA79A29-4131-46A4-AB24-8C5C1F251F98}"/>
    <dgm:cxn modelId="{F8277BAA-320E-43B3-BD73-0B8F5BDF5ECA}" srcId="{9752615C-14B8-4407-A496-007682CB421C}" destId="{6A8F61F2-E70E-46F5-BCAD-8DAC4F5B4FCC}" srcOrd="2" destOrd="0" parTransId="{26C19C0E-B50F-4766-BFEF-4E50AC685124}" sibTransId="{5C544824-9834-43BE-B101-DE6EFAE85744}"/>
    <dgm:cxn modelId="{2D39FEAC-DAB9-49C8-87F8-3FB39390C9E5}" srcId="{D56A7D25-AE2A-4292-834C-332F2987325D}" destId="{98F063C6-3970-4305-BD49-BA0D1E61A076}" srcOrd="0" destOrd="0" parTransId="{CA487859-DA99-4C85-AC24-D7A10ECF900C}" sibTransId="{AE303115-2661-4ECD-8D35-0F0029389E4E}"/>
    <dgm:cxn modelId="{C69F78EE-B182-4911-ABA2-93530DC0BC4F}" srcId="{9752615C-14B8-4407-A496-007682CB421C}" destId="{19256DF8-0A30-417F-AF3E-D310FDDF9826}" srcOrd="3" destOrd="0" parTransId="{6954B89F-AE32-469C-975C-281151109A05}" sibTransId="{C7FF0F65-2FEA-42A3-B2CB-904D363FECEA}"/>
    <dgm:cxn modelId="{06AF69F5-3315-4425-A81E-EB68DA7DCAB0}" srcId="{19256DF8-0A30-417F-AF3E-D310FDDF9826}" destId="{77825DA9-F24F-4477-BE31-2FA8F3476C7C}" srcOrd="0" destOrd="0" parTransId="{EDC81D27-59C7-4983-A5EF-631A9CC631CA}" sibTransId="{78600E1D-62AE-465E-B4BD-89F0CCAB073C}"/>
    <dgm:cxn modelId="{12E5D332-8D55-4CD0-AAA9-511F34E2E08D}" type="presParOf" srcId="{BE392A0C-3EEA-4B79-BF36-78861549E36B}" destId="{1C8916E3-5D7E-458E-9E98-10D3158F41D7}" srcOrd="0" destOrd="0" presId="urn:microsoft.com/office/officeart/2016/7/layout/VerticalHollowActionList"/>
    <dgm:cxn modelId="{FE450AA5-98EF-4CF4-AD9F-0A3EED5CF02D}" type="presParOf" srcId="{1C8916E3-5D7E-458E-9E98-10D3158F41D7}" destId="{14253CAC-E1D0-49F4-904A-B9CE2D92462A}" srcOrd="0" destOrd="0" presId="urn:microsoft.com/office/officeart/2016/7/layout/VerticalHollowActionList"/>
    <dgm:cxn modelId="{7004349B-5CEA-44CE-8A88-B5B6F5BAC39C}" type="presParOf" srcId="{1C8916E3-5D7E-458E-9E98-10D3158F41D7}" destId="{0CEF20ED-05D7-43B4-8BBA-A458B3DBD4F2}" srcOrd="1" destOrd="0" presId="urn:microsoft.com/office/officeart/2016/7/layout/VerticalHollowActionList"/>
    <dgm:cxn modelId="{3D68732B-2EEC-402C-B450-4EE2CCF0EF4B}" type="presParOf" srcId="{BE392A0C-3EEA-4B79-BF36-78861549E36B}" destId="{08D0E9BE-FE0D-43DC-8356-CADE75F9966D}" srcOrd="1" destOrd="0" presId="urn:microsoft.com/office/officeart/2016/7/layout/VerticalHollowActionList"/>
    <dgm:cxn modelId="{56772C32-864C-44A5-8198-7CE4134BB1A3}" type="presParOf" srcId="{BE392A0C-3EEA-4B79-BF36-78861549E36B}" destId="{5BADEBF3-7801-4EB7-9377-010EDC63AF86}" srcOrd="2" destOrd="0" presId="urn:microsoft.com/office/officeart/2016/7/layout/VerticalHollowActionList"/>
    <dgm:cxn modelId="{7E173F68-BBCA-4925-B319-90DC82FA0061}" type="presParOf" srcId="{5BADEBF3-7801-4EB7-9377-010EDC63AF86}" destId="{D536D18C-AC5E-492C-9075-492F00A77857}" srcOrd="0" destOrd="0" presId="urn:microsoft.com/office/officeart/2016/7/layout/VerticalHollowActionList"/>
    <dgm:cxn modelId="{C59B31F2-6D20-48BB-966C-8E6D9C96F21E}" type="presParOf" srcId="{5BADEBF3-7801-4EB7-9377-010EDC63AF86}" destId="{CB56D692-59F4-4080-9B8C-3DC0EB4340BB}" srcOrd="1" destOrd="0" presId="urn:microsoft.com/office/officeart/2016/7/layout/VerticalHollowActionList"/>
    <dgm:cxn modelId="{7341D7C2-BB2F-4912-970A-F00741BC6791}" type="presParOf" srcId="{BE392A0C-3EEA-4B79-BF36-78861549E36B}" destId="{0801E3BF-5ECB-4E5D-A714-814DDBB6C4E3}" srcOrd="3" destOrd="0" presId="urn:microsoft.com/office/officeart/2016/7/layout/VerticalHollowActionList"/>
    <dgm:cxn modelId="{3B5F6996-15AF-41C4-A99A-7E60FA2FB7C4}" type="presParOf" srcId="{BE392A0C-3EEA-4B79-BF36-78861549E36B}" destId="{10A22726-26FF-4C13-AB87-7DE71D53360E}" srcOrd="4" destOrd="0" presId="urn:microsoft.com/office/officeart/2016/7/layout/VerticalHollowActionList"/>
    <dgm:cxn modelId="{5077CA92-7D8F-43DD-AFE8-09F711367C53}" type="presParOf" srcId="{10A22726-26FF-4C13-AB87-7DE71D53360E}" destId="{C5357E4E-41E4-4E9B-8ACF-355A1000C0CB}" srcOrd="0" destOrd="0" presId="urn:microsoft.com/office/officeart/2016/7/layout/VerticalHollowActionList"/>
    <dgm:cxn modelId="{F1846C4D-7E69-4101-873E-88FDC1200A2C}" type="presParOf" srcId="{10A22726-26FF-4C13-AB87-7DE71D53360E}" destId="{EF128AD1-4B93-42D9-BFE3-FCDCED617723}" srcOrd="1" destOrd="0" presId="urn:microsoft.com/office/officeart/2016/7/layout/VerticalHollowActionList"/>
    <dgm:cxn modelId="{2F85AE94-1B68-4AB7-AE2E-15893D9A78C6}" type="presParOf" srcId="{BE392A0C-3EEA-4B79-BF36-78861549E36B}" destId="{24EC4900-3B2B-431E-B5C6-A38BB39360CF}" srcOrd="5" destOrd="0" presId="urn:microsoft.com/office/officeart/2016/7/layout/VerticalHollowActionList"/>
    <dgm:cxn modelId="{2D33167E-7723-4BCA-9AD3-EF940342F343}" type="presParOf" srcId="{BE392A0C-3EEA-4B79-BF36-78861549E36B}" destId="{ADC969B8-D1D7-4328-93B5-0A9F67AA4EDC}" srcOrd="6" destOrd="0" presId="urn:microsoft.com/office/officeart/2016/7/layout/VerticalHollowActionList"/>
    <dgm:cxn modelId="{1D01D59C-A3ED-4C43-9EEC-7165035BF235}" type="presParOf" srcId="{ADC969B8-D1D7-4328-93B5-0A9F67AA4EDC}" destId="{204D5EAC-09D3-47F7-AE40-6BB2AC13E03B}" srcOrd="0" destOrd="0" presId="urn:microsoft.com/office/officeart/2016/7/layout/VerticalHollowActionList"/>
    <dgm:cxn modelId="{AB427074-1032-4846-9497-BAD7EA292AEA}" type="presParOf" srcId="{ADC969B8-D1D7-4328-93B5-0A9F67AA4EDC}" destId="{C3436216-D1DD-4567-8E4A-B24ECD30939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8169EF-9C49-468C-9BEE-5D1431BF1663}" type="doc">
      <dgm:prSet loTypeId="urn:microsoft.com/office/officeart/2005/8/layout/default" loCatId="list" qsTypeId="urn:microsoft.com/office/officeart/2005/8/quickstyle/simple3" qsCatId="simple" csTypeId="urn:microsoft.com/office/officeart/2005/8/colors/accent6_1" csCatId="accent6" phldr="1"/>
      <dgm:spPr/>
      <dgm:t>
        <a:bodyPr/>
        <a:lstStyle/>
        <a:p>
          <a:endParaRPr lang="en-US"/>
        </a:p>
      </dgm:t>
    </dgm:pt>
    <dgm:pt modelId="{82E8B013-85A1-446F-B0A0-9FD590F1B878}">
      <dgm:prSet/>
      <dgm:spPr/>
      <dgm:t>
        <a:bodyPr/>
        <a:lstStyle/>
        <a:p>
          <a:r>
            <a:rPr lang="en-US" dirty="0"/>
            <a:t>Small, multiple “non-point”  (woodstoves, home heating, restaurants, gas stations, emergency generators, boilers)</a:t>
          </a:r>
        </a:p>
      </dgm:t>
    </dgm:pt>
    <dgm:pt modelId="{0255D7E1-715B-4793-813E-8891D28A9E20}" type="parTrans" cxnId="{DC6ADD3A-92EF-445B-B705-FC484E8A3429}">
      <dgm:prSet/>
      <dgm:spPr/>
      <dgm:t>
        <a:bodyPr/>
        <a:lstStyle/>
        <a:p>
          <a:endParaRPr lang="en-US"/>
        </a:p>
      </dgm:t>
    </dgm:pt>
    <dgm:pt modelId="{EBB03976-7DEB-486B-9590-257B4120A40F}" type="sibTrans" cxnId="{DC6ADD3A-92EF-445B-B705-FC484E8A3429}">
      <dgm:prSet/>
      <dgm:spPr/>
      <dgm:t>
        <a:bodyPr/>
        <a:lstStyle/>
        <a:p>
          <a:endParaRPr lang="en-US"/>
        </a:p>
      </dgm:t>
    </dgm:pt>
    <dgm:pt modelId="{9A88E249-6E90-4F21-9B46-A30E3E415596}">
      <dgm:prSet/>
      <dgm:spPr/>
      <dgm:t>
        <a:bodyPr/>
        <a:lstStyle/>
        <a:p>
          <a:r>
            <a:rPr lang="en-US" dirty="0"/>
            <a:t>Mobile (on- and off-road: trains, planes, automobiles, buses, trucks, lawnmowers)</a:t>
          </a:r>
        </a:p>
      </dgm:t>
    </dgm:pt>
    <dgm:pt modelId="{56113557-7917-4989-99C3-22F32D0BA874}" type="parTrans" cxnId="{46612654-4A04-40B9-A063-F8CCB5B728B7}">
      <dgm:prSet/>
      <dgm:spPr/>
      <dgm:t>
        <a:bodyPr/>
        <a:lstStyle/>
        <a:p>
          <a:endParaRPr lang="en-US"/>
        </a:p>
      </dgm:t>
    </dgm:pt>
    <dgm:pt modelId="{A0E5BD36-E100-4922-8405-25340EEE16EA}" type="sibTrans" cxnId="{46612654-4A04-40B9-A063-F8CCB5B728B7}">
      <dgm:prSet/>
      <dgm:spPr/>
      <dgm:t>
        <a:bodyPr/>
        <a:lstStyle/>
        <a:p>
          <a:endParaRPr lang="en-US"/>
        </a:p>
      </dgm:t>
    </dgm:pt>
    <dgm:pt modelId="{F7393AD5-DB0D-4943-B952-A5C7EC26400C}">
      <dgm:prSet/>
      <dgm:spPr/>
      <dgm:t>
        <a:bodyPr/>
        <a:lstStyle/>
        <a:p>
          <a:r>
            <a:rPr lang="en-US" dirty="0"/>
            <a:t>Biogenic sources </a:t>
          </a:r>
        </a:p>
        <a:p>
          <a:r>
            <a:rPr lang="en-US" dirty="0"/>
            <a:t>(plants, trees, soil)</a:t>
          </a:r>
        </a:p>
      </dgm:t>
    </dgm:pt>
    <dgm:pt modelId="{AEA0E943-BDF8-441B-A641-E9A8FB91C95B}" type="parTrans" cxnId="{C80FE46C-EF08-4332-B51C-2B251F29D5CA}">
      <dgm:prSet/>
      <dgm:spPr/>
      <dgm:t>
        <a:bodyPr/>
        <a:lstStyle/>
        <a:p>
          <a:endParaRPr lang="en-US"/>
        </a:p>
      </dgm:t>
    </dgm:pt>
    <dgm:pt modelId="{8E29F99E-9E7D-4BCF-83F5-75CA3D6AE213}" type="sibTrans" cxnId="{C80FE46C-EF08-4332-B51C-2B251F29D5CA}">
      <dgm:prSet/>
      <dgm:spPr/>
      <dgm:t>
        <a:bodyPr/>
        <a:lstStyle/>
        <a:p>
          <a:endParaRPr lang="en-US"/>
        </a:p>
      </dgm:t>
    </dgm:pt>
    <dgm:pt modelId="{F1F69FBF-AF13-4DF5-BFE3-EC9313CD3F31}">
      <dgm:prSet/>
      <dgm:spPr/>
      <dgm:t>
        <a:bodyPr/>
        <a:lstStyle/>
        <a:p>
          <a:r>
            <a:rPr lang="en-US" dirty="0"/>
            <a:t>Fires </a:t>
          </a:r>
        </a:p>
        <a:p>
          <a:r>
            <a:rPr lang="en-US" dirty="0"/>
            <a:t>(wild, prescribed, agricultural)</a:t>
          </a:r>
        </a:p>
      </dgm:t>
    </dgm:pt>
    <dgm:pt modelId="{7A300C29-C214-474E-89AE-2D81B156FEF0}" type="parTrans" cxnId="{F5A43EC3-F3C0-4E21-8924-1657E805F8B3}">
      <dgm:prSet/>
      <dgm:spPr/>
      <dgm:t>
        <a:bodyPr/>
        <a:lstStyle/>
        <a:p>
          <a:endParaRPr lang="en-US"/>
        </a:p>
      </dgm:t>
    </dgm:pt>
    <dgm:pt modelId="{F61F22AC-6A51-4832-83FE-1B410556BB97}" type="sibTrans" cxnId="{F5A43EC3-F3C0-4E21-8924-1657E805F8B3}">
      <dgm:prSet/>
      <dgm:spPr/>
      <dgm:t>
        <a:bodyPr/>
        <a:lstStyle/>
        <a:p>
          <a:endParaRPr lang="en-US"/>
        </a:p>
      </dgm:t>
    </dgm:pt>
    <dgm:pt modelId="{608C0971-5E5C-4346-AC40-39D38C77B15B}">
      <dgm:prSet/>
      <dgm:spPr/>
      <dgm:t>
        <a:bodyPr/>
        <a:lstStyle/>
        <a:p>
          <a:r>
            <a:rPr lang="en-US"/>
            <a:t>Secondary formation (atmospheric transformation)</a:t>
          </a:r>
        </a:p>
      </dgm:t>
    </dgm:pt>
    <dgm:pt modelId="{FA1007E1-6D97-4C25-B197-239F24662512}" type="parTrans" cxnId="{8C9D903A-FC5C-4FE8-80B0-054F85E6AAC8}">
      <dgm:prSet/>
      <dgm:spPr/>
      <dgm:t>
        <a:bodyPr/>
        <a:lstStyle/>
        <a:p>
          <a:endParaRPr lang="en-US"/>
        </a:p>
      </dgm:t>
    </dgm:pt>
    <dgm:pt modelId="{CDC11C6F-367E-453A-8CC6-767954F9F905}" type="sibTrans" cxnId="{8C9D903A-FC5C-4FE8-80B0-054F85E6AAC8}">
      <dgm:prSet/>
      <dgm:spPr/>
      <dgm:t>
        <a:bodyPr/>
        <a:lstStyle/>
        <a:p>
          <a:endParaRPr lang="en-US"/>
        </a:p>
      </dgm:t>
    </dgm:pt>
    <dgm:pt modelId="{F81F375B-8689-4604-A33B-62CEAD033778}">
      <dgm:prSet/>
      <dgm:spPr/>
      <dgm:t>
        <a:bodyPr/>
        <a:lstStyle/>
        <a:p>
          <a:r>
            <a:rPr lang="en-US" dirty="0"/>
            <a:t>Background concentrations (naturally occurring or long-lasting)</a:t>
          </a:r>
        </a:p>
      </dgm:t>
    </dgm:pt>
    <dgm:pt modelId="{598817E4-03B4-454E-A101-0896EE896F1D}" type="parTrans" cxnId="{1AC99686-B473-4174-8BE2-4B252EE55EC1}">
      <dgm:prSet/>
      <dgm:spPr/>
      <dgm:t>
        <a:bodyPr/>
        <a:lstStyle/>
        <a:p>
          <a:endParaRPr lang="en-US"/>
        </a:p>
      </dgm:t>
    </dgm:pt>
    <dgm:pt modelId="{0262217C-85FB-4043-88BE-5E98AC7C5BEF}" type="sibTrans" cxnId="{1AC99686-B473-4174-8BE2-4B252EE55EC1}">
      <dgm:prSet/>
      <dgm:spPr/>
      <dgm:t>
        <a:bodyPr/>
        <a:lstStyle/>
        <a:p>
          <a:endParaRPr lang="en-US"/>
        </a:p>
      </dgm:t>
    </dgm:pt>
    <dgm:pt modelId="{9402B8C8-E159-46FF-A7A1-13B72B49A380}">
      <dgm:prSet/>
      <dgm:spPr/>
      <dgm:t>
        <a:bodyPr/>
        <a:lstStyle/>
        <a:p>
          <a:r>
            <a:rPr lang="en-US" dirty="0"/>
            <a:t>Large, permitted industry &amp; gov’t “point” sources</a:t>
          </a:r>
        </a:p>
      </dgm:t>
    </dgm:pt>
    <dgm:pt modelId="{00CBE130-1C85-40D8-B345-2A451E79F0A0}" type="sibTrans" cxnId="{2FF6B81D-1C1D-4763-B64B-F2F375868FDB}">
      <dgm:prSet/>
      <dgm:spPr/>
      <dgm:t>
        <a:bodyPr/>
        <a:lstStyle/>
        <a:p>
          <a:endParaRPr lang="en-US"/>
        </a:p>
      </dgm:t>
    </dgm:pt>
    <dgm:pt modelId="{79625095-6C6B-4287-B23B-5E939A637176}" type="parTrans" cxnId="{2FF6B81D-1C1D-4763-B64B-F2F375868FDB}">
      <dgm:prSet/>
      <dgm:spPr/>
      <dgm:t>
        <a:bodyPr/>
        <a:lstStyle/>
        <a:p>
          <a:endParaRPr lang="en-US"/>
        </a:p>
      </dgm:t>
    </dgm:pt>
    <dgm:pt modelId="{4D8D6A72-EFD2-47D7-B9E1-BF24C9EDA642}" type="pres">
      <dgm:prSet presAssocID="{CB8169EF-9C49-468C-9BEE-5D1431BF1663}" presName="diagram" presStyleCnt="0">
        <dgm:presLayoutVars>
          <dgm:dir/>
          <dgm:resizeHandles val="exact"/>
        </dgm:presLayoutVars>
      </dgm:prSet>
      <dgm:spPr/>
    </dgm:pt>
    <dgm:pt modelId="{DE3ED452-330E-4BBB-8456-ECEF9C59A60D}" type="pres">
      <dgm:prSet presAssocID="{9402B8C8-E159-46FF-A7A1-13B72B49A380}" presName="node" presStyleLbl="node1" presStyleIdx="0" presStyleCnt="7">
        <dgm:presLayoutVars>
          <dgm:bulletEnabled val="1"/>
        </dgm:presLayoutVars>
      </dgm:prSet>
      <dgm:spPr/>
    </dgm:pt>
    <dgm:pt modelId="{9AA100E3-0328-4F53-93B7-6C4C3190018F}" type="pres">
      <dgm:prSet presAssocID="{00CBE130-1C85-40D8-B345-2A451E79F0A0}" presName="sibTrans" presStyleCnt="0"/>
      <dgm:spPr/>
    </dgm:pt>
    <dgm:pt modelId="{5BFCB8AB-47AF-4C05-A477-284DE102DF4A}" type="pres">
      <dgm:prSet presAssocID="{82E8B013-85A1-446F-B0A0-9FD590F1B878}" presName="node" presStyleLbl="node1" presStyleIdx="1" presStyleCnt="7">
        <dgm:presLayoutVars>
          <dgm:bulletEnabled val="1"/>
        </dgm:presLayoutVars>
      </dgm:prSet>
      <dgm:spPr/>
    </dgm:pt>
    <dgm:pt modelId="{4EBA0769-1077-45F0-B317-6B08C476CBE3}" type="pres">
      <dgm:prSet presAssocID="{EBB03976-7DEB-486B-9590-257B4120A40F}" presName="sibTrans" presStyleCnt="0"/>
      <dgm:spPr/>
    </dgm:pt>
    <dgm:pt modelId="{E07FAC3A-05C1-4559-BE6C-E9F7C4B636CC}" type="pres">
      <dgm:prSet presAssocID="{9A88E249-6E90-4F21-9B46-A30E3E415596}" presName="node" presStyleLbl="node1" presStyleIdx="2" presStyleCnt="7">
        <dgm:presLayoutVars>
          <dgm:bulletEnabled val="1"/>
        </dgm:presLayoutVars>
      </dgm:prSet>
      <dgm:spPr/>
    </dgm:pt>
    <dgm:pt modelId="{8F44A459-2187-4841-B087-613E06634158}" type="pres">
      <dgm:prSet presAssocID="{A0E5BD36-E100-4922-8405-25340EEE16EA}" presName="sibTrans" presStyleCnt="0"/>
      <dgm:spPr/>
    </dgm:pt>
    <dgm:pt modelId="{AA07C876-342A-4342-8F0E-18B3DA27A732}" type="pres">
      <dgm:prSet presAssocID="{F7393AD5-DB0D-4943-B952-A5C7EC26400C}" presName="node" presStyleLbl="node1" presStyleIdx="3" presStyleCnt="7">
        <dgm:presLayoutVars>
          <dgm:bulletEnabled val="1"/>
        </dgm:presLayoutVars>
      </dgm:prSet>
      <dgm:spPr/>
    </dgm:pt>
    <dgm:pt modelId="{891D9A44-1076-4A4A-BFDB-237D1B5DA54A}" type="pres">
      <dgm:prSet presAssocID="{8E29F99E-9E7D-4BCF-83F5-75CA3D6AE213}" presName="sibTrans" presStyleCnt="0"/>
      <dgm:spPr/>
    </dgm:pt>
    <dgm:pt modelId="{FB629994-8959-4301-9C96-45A89E2942B9}" type="pres">
      <dgm:prSet presAssocID="{F1F69FBF-AF13-4DF5-BFE3-EC9313CD3F31}" presName="node" presStyleLbl="node1" presStyleIdx="4" presStyleCnt="7">
        <dgm:presLayoutVars>
          <dgm:bulletEnabled val="1"/>
        </dgm:presLayoutVars>
      </dgm:prSet>
      <dgm:spPr/>
    </dgm:pt>
    <dgm:pt modelId="{5054EA99-2ACA-4555-B3D4-DD7CD648F031}" type="pres">
      <dgm:prSet presAssocID="{F61F22AC-6A51-4832-83FE-1B410556BB97}" presName="sibTrans" presStyleCnt="0"/>
      <dgm:spPr/>
    </dgm:pt>
    <dgm:pt modelId="{D228EBB9-8D0B-45EF-A28C-4C3846A6BF1D}" type="pres">
      <dgm:prSet presAssocID="{608C0971-5E5C-4346-AC40-39D38C77B15B}" presName="node" presStyleLbl="node1" presStyleIdx="5" presStyleCnt="7">
        <dgm:presLayoutVars>
          <dgm:bulletEnabled val="1"/>
        </dgm:presLayoutVars>
      </dgm:prSet>
      <dgm:spPr/>
    </dgm:pt>
    <dgm:pt modelId="{D0819C23-16D2-48EC-A46C-072836E3E0C0}" type="pres">
      <dgm:prSet presAssocID="{CDC11C6F-367E-453A-8CC6-767954F9F905}" presName="sibTrans" presStyleCnt="0"/>
      <dgm:spPr/>
    </dgm:pt>
    <dgm:pt modelId="{60FEE4A4-FCE8-4E9D-B7AD-40D3C0103AD7}" type="pres">
      <dgm:prSet presAssocID="{F81F375B-8689-4604-A33B-62CEAD033778}" presName="node" presStyleLbl="node1" presStyleIdx="6" presStyleCnt="7">
        <dgm:presLayoutVars>
          <dgm:bulletEnabled val="1"/>
        </dgm:presLayoutVars>
      </dgm:prSet>
      <dgm:spPr/>
    </dgm:pt>
  </dgm:ptLst>
  <dgm:cxnLst>
    <dgm:cxn modelId="{E673251B-499A-4DAA-9EDE-E7B01953C7CF}" type="presOf" srcId="{9A88E249-6E90-4F21-9B46-A30E3E415596}" destId="{E07FAC3A-05C1-4559-BE6C-E9F7C4B636CC}" srcOrd="0" destOrd="0" presId="urn:microsoft.com/office/officeart/2005/8/layout/default"/>
    <dgm:cxn modelId="{2FF6B81D-1C1D-4763-B64B-F2F375868FDB}" srcId="{CB8169EF-9C49-468C-9BEE-5D1431BF1663}" destId="{9402B8C8-E159-46FF-A7A1-13B72B49A380}" srcOrd="0" destOrd="0" parTransId="{79625095-6C6B-4287-B23B-5E939A637176}" sibTransId="{00CBE130-1C85-40D8-B345-2A451E79F0A0}"/>
    <dgm:cxn modelId="{43235422-B136-4038-9EEE-6C455B818761}" type="presOf" srcId="{608C0971-5E5C-4346-AC40-39D38C77B15B}" destId="{D228EBB9-8D0B-45EF-A28C-4C3846A6BF1D}" srcOrd="0" destOrd="0" presId="urn:microsoft.com/office/officeart/2005/8/layout/default"/>
    <dgm:cxn modelId="{8C9D903A-FC5C-4FE8-80B0-054F85E6AAC8}" srcId="{CB8169EF-9C49-468C-9BEE-5D1431BF1663}" destId="{608C0971-5E5C-4346-AC40-39D38C77B15B}" srcOrd="5" destOrd="0" parTransId="{FA1007E1-6D97-4C25-B197-239F24662512}" sibTransId="{CDC11C6F-367E-453A-8CC6-767954F9F905}"/>
    <dgm:cxn modelId="{DC6ADD3A-92EF-445B-B705-FC484E8A3429}" srcId="{CB8169EF-9C49-468C-9BEE-5D1431BF1663}" destId="{82E8B013-85A1-446F-B0A0-9FD590F1B878}" srcOrd="1" destOrd="0" parTransId="{0255D7E1-715B-4793-813E-8891D28A9E20}" sibTransId="{EBB03976-7DEB-486B-9590-257B4120A40F}"/>
    <dgm:cxn modelId="{1B784C41-EB6C-4820-AF14-89946AEFC75E}" type="presOf" srcId="{F7393AD5-DB0D-4943-B952-A5C7EC26400C}" destId="{AA07C876-342A-4342-8F0E-18B3DA27A732}" srcOrd="0" destOrd="0" presId="urn:microsoft.com/office/officeart/2005/8/layout/default"/>
    <dgm:cxn modelId="{9CCC576A-844C-4336-942B-53F643FD764B}" type="presOf" srcId="{CB8169EF-9C49-468C-9BEE-5D1431BF1663}" destId="{4D8D6A72-EFD2-47D7-B9E1-BF24C9EDA642}" srcOrd="0" destOrd="0" presId="urn:microsoft.com/office/officeart/2005/8/layout/default"/>
    <dgm:cxn modelId="{C80FE46C-EF08-4332-B51C-2B251F29D5CA}" srcId="{CB8169EF-9C49-468C-9BEE-5D1431BF1663}" destId="{F7393AD5-DB0D-4943-B952-A5C7EC26400C}" srcOrd="3" destOrd="0" parTransId="{AEA0E943-BDF8-441B-A641-E9A8FB91C95B}" sibTransId="{8E29F99E-9E7D-4BCF-83F5-75CA3D6AE213}"/>
    <dgm:cxn modelId="{46612654-4A04-40B9-A063-F8CCB5B728B7}" srcId="{CB8169EF-9C49-468C-9BEE-5D1431BF1663}" destId="{9A88E249-6E90-4F21-9B46-A30E3E415596}" srcOrd="2" destOrd="0" parTransId="{56113557-7917-4989-99C3-22F32D0BA874}" sibTransId="{A0E5BD36-E100-4922-8405-25340EEE16EA}"/>
    <dgm:cxn modelId="{1AC99686-B473-4174-8BE2-4B252EE55EC1}" srcId="{CB8169EF-9C49-468C-9BEE-5D1431BF1663}" destId="{F81F375B-8689-4604-A33B-62CEAD033778}" srcOrd="6" destOrd="0" parTransId="{598817E4-03B4-454E-A101-0896EE896F1D}" sibTransId="{0262217C-85FB-4043-88BE-5E98AC7C5BEF}"/>
    <dgm:cxn modelId="{48D65495-7199-4D02-8682-6EDD60A304DD}" type="presOf" srcId="{F81F375B-8689-4604-A33B-62CEAD033778}" destId="{60FEE4A4-FCE8-4E9D-B7AD-40D3C0103AD7}" srcOrd="0" destOrd="0" presId="urn:microsoft.com/office/officeart/2005/8/layout/default"/>
    <dgm:cxn modelId="{482B8DAD-5B93-40A6-8BA5-3F29D9F4024C}" type="presOf" srcId="{F1F69FBF-AF13-4DF5-BFE3-EC9313CD3F31}" destId="{FB629994-8959-4301-9C96-45A89E2942B9}" srcOrd="0" destOrd="0" presId="urn:microsoft.com/office/officeart/2005/8/layout/default"/>
    <dgm:cxn modelId="{F5A43EC3-F3C0-4E21-8924-1657E805F8B3}" srcId="{CB8169EF-9C49-468C-9BEE-5D1431BF1663}" destId="{F1F69FBF-AF13-4DF5-BFE3-EC9313CD3F31}" srcOrd="4" destOrd="0" parTransId="{7A300C29-C214-474E-89AE-2D81B156FEF0}" sibTransId="{F61F22AC-6A51-4832-83FE-1B410556BB97}"/>
    <dgm:cxn modelId="{D51A98D5-2025-47A9-8B3E-1812D9E7D781}" type="presOf" srcId="{82E8B013-85A1-446F-B0A0-9FD590F1B878}" destId="{5BFCB8AB-47AF-4C05-A477-284DE102DF4A}" srcOrd="0" destOrd="0" presId="urn:microsoft.com/office/officeart/2005/8/layout/default"/>
    <dgm:cxn modelId="{91F170F8-659F-462B-A24E-FABE4A7B4663}" type="presOf" srcId="{9402B8C8-E159-46FF-A7A1-13B72B49A380}" destId="{DE3ED452-330E-4BBB-8456-ECEF9C59A60D}" srcOrd="0" destOrd="0" presId="urn:microsoft.com/office/officeart/2005/8/layout/default"/>
    <dgm:cxn modelId="{FF490978-4D80-4FE0-B84C-26EF606839C8}" type="presParOf" srcId="{4D8D6A72-EFD2-47D7-B9E1-BF24C9EDA642}" destId="{DE3ED452-330E-4BBB-8456-ECEF9C59A60D}" srcOrd="0" destOrd="0" presId="urn:microsoft.com/office/officeart/2005/8/layout/default"/>
    <dgm:cxn modelId="{E692B9F2-FC57-48BF-9D57-B822C8A9B0F6}" type="presParOf" srcId="{4D8D6A72-EFD2-47D7-B9E1-BF24C9EDA642}" destId="{9AA100E3-0328-4F53-93B7-6C4C3190018F}" srcOrd="1" destOrd="0" presId="urn:microsoft.com/office/officeart/2005/8/layout/default"/>
    <dgm:cxn modelId="{08A4DD8A-BA07-4867-B5A1-2CCF242D059D}" type="presParOf" srcId="{4D8D6A72-EFD2-47D7-B9E1-BF24C9EDA642}" destId="{5BFCB8AB-47AF-4C05-A477-284DE102DF4A}" srcOrd="2" destOrd="0" presId="urn:microsoft.com/office/officeart/2005/8/layout/default"/>
    <dgm:cxn modelId="{A85BD73E-D612-4A43-994A-7774120F8EA0}" type="presParOf" srcId="{4D8D6A72-EFD2-47D7-B9E1-BF24C9EDA642}" destId="{4EBA0769-1077-45F0-B317-6B08C476CBE3}" srcOrd="3" destOrd="0" presId="urn:microsoft.com/office/officeart/2005/8/layout/default"/>
    <dgm:cxn modelId="{DBDF8E44-7D64-4FB4-8576-1CE3C3767EA3}" type="presParOf" srcId="{4D8D6A72-EFD2-47D7-B9E1-BF24C9EDA642}" destId="{E07FAC3A-05C1-4559-BE6C-E9F7C4B636CC}" srcOrd="4" destOrd="0" presId="urn:microsoft.com/office/officeart/2005/8/layout/default"/>
    <dgm:cxn modelId="{2B552374-1190-44DF-80BC-E4DDD701B3D8}" type="presParOf" srcId="{4D8D6A72-EFD2-47D7-B9E1-BF24C9EDA642}" destId="{8F44A459-2187-4841-B087-613E06634158}" srcOrd="5" destOrd="0" presId="urn:microsoft.com/office/officeart/2005/8/layout/default"/>
    <dgm:cxn modelId="{1B0070F6-9E3B-48D1-8EE0-AB82C23469BE}" type="presParOf" srcId="{4D8D6A72-EFD2-47D7-B9E1-BF24C9EDA642}" destId="{AA07C876-342A-4342-8F0E-18B3DA27A732}" srcOrd="6" destOrd="0" presId="urn:microsoft.com/office/officeart/2005/8/layout/default"/>
    <dgm:cxn modelId="{0C63440A-A484-494D-A445-93354A7F81F4}" type="presParOf" srcId="{4D8D6A72-EFD2-47D7-B9E1-BF24C9EDA642}" destId="{891D9A44-1076-4A4A-BFDB-237D1B5DA54A}" srcOrd="7" destOrd="0" presId="urn:microsoft.com/office/officeart/2005/8/layout/default"/>
    <dgm:cxn modelId="{E26D47B0-AC90-41F0-A809-7D75162ECF19}" type="presParOf" srcId="{4D8D6A72-EFD2-47D7-B9E1-BF24C9EDA642}" destId="{FB629994-8959-4301-9C96-45A89E2942B9}" srcOrd="8" destOrd="0" presId="urn:microsoft.com/office/officeart/2005/8/layout/default"/>
    <dgm:cxn modelId="{C2D19E0B-B8D2-4242-B961-CB814C908790}" type="presParOf" srcId="{4D8D6A72-EFD2-47D7-B9E1-BF24C9EDA642}" destId="{5054EA99-2ACA-4555-B3D4-DD7CD648F031}" srcOrd="9" destOrd="0" presId="urn:microsoft.com/office/officeart/2005/8/layout/default"/>
    <dgm:cxn modelId="{B6DF19E6-FF33-4AD6-9E55-F845CF512FCB}" type="presParOf" srcId="{4D8D6A72-EFD2-47D7-B9E1-BF24C9EDA642}" destId="{D228EBB9-8D0B-45EF-A28C-4C3846A6BF1D}" srcOrd="10" destOrd="0" presId="urn:microsoft.com/office/officeart/2005/8/layout/default"/>
    <dgm:cxn modelId="{16E943E3-CC0C-47AE-B420-721E2E42C0BB}" type="presParOf" srcId="{4D8D6A72-EFD2-47D7-B9E1-BF24C9EDA642}" destId="{D0819C23-16D2-48EC-A46C-072836E3E0C0}" srcOrd="11" destOrd="0" presId="urn:microsoft.com/office/officeart/2005/8/layout/default"/>
    <dgm:cxn modelId="{41FB525D-E45A-4080-A4C3-A6657CE41720}" type="presParOf" srcId="{4D8D6A72-EFD2-47D7-B9E1-BF24C9EDA642}" destId="{60FEE4A4-FCE8-4E9D-B7AD-40D3C0103A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81FE24-4F41-415E-BE85-32DA0B96F8B6}"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1727B340-CE4D-4D5A-838E-A04C10700CD0}">
      <dgm:prSet/>
      <dgm:spPr/>
      <dgm:t>
        <a:bodyPr/>
        <a:lstStyle/>
        <a:p>
          <a:r>
            <a:rPr lang="en-US"/>
            <a:t>Cumulative Cancer Risk </a:t>
          </a:r>
        </a:p>
      </dgm:t>
    </dgm:pt>
    <dgm:pt modelId="{C7CF2DC4-D937-4707-8F96-CB8014FA2322}" type="parTrans" cxnId="{0D251028-580D-4891-9639-754398E53533}">
      <dgm:prSet/>
      <dgm:spPr/>
      <dgm:t>
        <a:bodyPr/>
        <a:lstStyle/>
        <a:p>
          <a:endParaRPr lang="en-US"/>
        </a:p>
      </dgm:t>
    </dgm:pt>
    <dgm:pt modelId="{39914C18-F238-4BC7-8AB5-507780E01131}" type="sibTrans" cxnId="{0D251028-580D-4891-9639-754398E53533}">
      <dgm:prSet/>
      <dgm:spPr/>
      <dgm:t>
        <a:bodyPr/>
        <a:lstStyle/>
        <a:p>
          <a:endParaRPr lang="en-US"/>
        </a:p>
      </dgm:t>
    </dgm:pt>
    <dgm:pt modelId="{D5189B4D-61E5-4B27-884F-4D6AB2AF78AA}">
      <dgm:prSet/>
      <dgm:spPr/>
      <dgm:t>
        <a:bodyPr/>
        <a:lstStyle/>
        <a:p>
          <a:r>
            <a:rPr lang="en-US"/>
            <a:t>Cumulative Respiratory Hazard</a:t>
          </a:r>
        </a:p>
      </dgm:t>
    </dgm:pt>
    <dgm:pt modelId="{9EF08240-A0E6-41CE-933D-D66599FA4643}" type="parTrans" cxnId="{D91BCE68-54D4-4D53-BCC7-36691C9358A6}">
      <dgm:prSet/>
      <dgm:spPr/>
      <dgm:t>
        <a:bodyPr/>
        <a:lstStyle/>
        <a:p>
          <a:endParaRPr lang="en-US"/>
        </a:p>
      </dgm:t>
    </dgm:pt>
    <dgm:pt modelId="{760B65CE-15DC-4E92-BFDA-10C5F46C88EC}" type="sibTrans" cxnId="{D91BCE68-54D4-4D53-BCC7-36691C9358A6}">
      <dgm:prSet/>
      <dgm:spPr/>
      <dgm:t>
        <a:bodyPr/>
        <a:lstStyle/>
        <a:p>
          <a:endParaRPr lang="en-US"/>
        </a:p>
      </dgm:t>
    </dgm:pt>
    <dgm:pt modelId="{F74758FC-43A9-4C3C-9D45-200490A6C846}" type="pres">
      <dgm:prSet presAssocID="{8081FE24-4F41-415E-BE85-32DA0B96F8B6}" presName="hierChild1" presStyleCnt="0">
        <dgm:presLayoutVars>
          <dgm:chPref val="1"/>
          <dgm:dir/>
          <dgm:animOne val="branch"/>
          <dgm:animLvl val="lvl"/>
          <dgm:resizeHandles/>
        </dgm:presLayoutVars>
      </dgm:prSet>
      <dgm:spPr/>
    </dgm:pt>
    <dgm:pt modelId="{80102509-447C-4058-9B12-A9901A190A22}" type="pres">
      <dgm:prSet presAssocID="{1727B340-CE4D-4D5A-838E-A04C10700CD0}" presName="hierRoot1" presStyleCnt="0"/>
      <dgm:spPr/>
    </dgm:pt>
    <dgm:pt modelId="{6276B2F4-AB82-4D26-AC78-B9FCB562D963}" type="pres">
      <dgm:prSet presAssocID="{1727B340-CE4D-4D5A-838E-A04C10700CD0}" presName="composite" presStyleCnt="0"/>
      <dgm:spPr/>
    </dgm:pt>
    <dgm:pt modelId="{5288C6DF-79E4-4DE5-BBA9-5A3D9E4B5C52}" type="pres">
      <dgm:prSet presAssocID="{1727B340-CE4D-4D5A-838E-A04C10700CD0}" presName="background" presStyleLbl="node0" presStyleIdx="0" presStyleCnt="2"/>
      <dgm:spPr/>
    </dgm:pt>
    <dgm:pt modelId="{8403F8E9-5752-41B5-AC36-EA3B145AE297}" type="pres">
      <dgm:prSet presAssocID="{1727B340-CE4D-4D5A-838E-A04C10700CD0}" presName="text" presStyleLbl="fgAcc0" presStyleIdx="0" presStyleCnt="2">
        <dgm:presLayoutVars>
          <dgm:chPref val="3"/>
        </dgm:presLayoutVars>
      </dgm:prSet>
      <dgm:spPr/>
    </dgm:pt>
    <dgm:pt modelId="{A91F0AE5-E318-4A2F-8B22-A9AF4F8DF14F}" type="pres">
      <dgm:prSet presAssocID="{1727B340-CE4D-4D5A-838E-A04C10700CD0}" presName="hierChild2" presStyleCnt="0"/>
      <dgm:spPr/>
    </dgm:pt>
    <dgm:pt modelId="{9D53D1C9-B3D1-4067-ABB8-0BE3213CADB2}" type="pres">
      <dgm:prSet presAssocID="{D5189B4D-61E5-4B27-884F-4D6AB2AF78AA}" presName="hierRoot1" presStyleCnt="0"/>
      <dgm:spPr/>
    </dgm:pt>
    <dgm:pt modelId="{BB419933-4395-4A90-B8A7-2FCD9407D4CC}" type="pres">
      <dgm:prSet presAssocID="{D5189B4D-61E5-4B27-884F-4D6AB2AF78AA}" presName="composite" presStyleCnt="0"/>
      <dgm:spPr/>
    </dgm:pt>
    <dgm:pt modelId="{81C52EAC-567F-4B54-9030-67995CD4B4D9}" type="pres">
      <dgm:prSet presAssocID="{D5189B4D-61E5-4B27-884F-4D6AB2AF78AA}" presName="background" presStyleLbl="node0" presStyleIdx="1" presStyleCnt="2"/>
      <dgm:spPr/>
    </dgm:pt>
    <dgm:pt modelId="{7B89473A-CE7D-46BC-BE89-173C821F2B8B}" type="pres">
      <dgm:prSet presAssocID="{D5189B4D-61E5-4B27-884F-4D6AB2AF78AA}" presName="text" presStyleLbl="fgAcc0" presStyleIdx="1" presStyleCnt="2">
        <dgm:presLayoutVars>
          <dgm:chPref val="3"/>
        </dgm:presLayoutVars>
      </dgm:prSet>
      <dgm:spPr/>
    </dgm:pt>
    <dgm:pt modelId="{06F4950E-80FB-46B1-A5A4-70A1B86CCAF6}" type="pres">
      <dgm:prSet presAssocID="{D5189B4D-61E5-4B27-884F-4D6AB2AF78AA}" presName="hierChild2" presStyleCnt="0"/>
      <dgm:spPr/>
    </dgm:pt>
  </dgm:ptLst>
  <dgm:cxnLst>
    <dgm:cxn modelId="{0D251028-580D-4891-9639-754398E53533}" srcId="{8081FE24-4F41-415E-BE85-32DA0B96F8B6}" destId="{1727B340-CE4D-4D5A-838E-A04C10700CD0}" srcOrd="0" destOrd="0" parTransId="{C7CF2DC4-D937-4707-8F96-CB8014FA2322}" sibTransId="{39914C18-F238-4BC7-8AB5-507780E01131}"/>
    <dgm:cxn modelId="{2A3FB236-A3D7-4B89-AE94-3F127BB30287}" type="presOf" srcId="{D5189B4D-61E5-4B27-884F-4D6AB2AF78AA}" destId="{7B89473A-CE7D-46BC-BE89-173C821F2B8B}" srcOrd="0" destOrd="0" presId="urn:microsoft.com/office/officeart/2005/8/layout/hierarchy1"/>
    <dgm:cxn modelId="{D91BCE68-54D4-4D53-BCC7-36691C9358A6}" srcId="{8081FE24-4F41-415E-BE85-32DA0B96F8B6}" destId="{D5189B4D-61E5-4B27-884F-4D6AB2AF78AA}" srcOrd="1" destOrd="0" parTransId="{9EF08240-A0E6-41CE-933D-D66599FA4643}" sibTransId="{760B65CE-15DC-4E92-BFDA-10C5F46C88EC}"/>
    <dgm:cxn modelId="{2D9F1FA7-D63C-488D-9281-4875A256E830}" type="presOf" srcId="{8081FE24-4F41-415E-BE85-32DA0B96F8B6}" destId="{F74758FC-43A9-4C3C-9D45-200490A6C846}" srcOrd="0" destOrd="0" presId="urn:microsoft.com/office/officeart/2005/8/layout/hierarchy1"/>
    <dgm:cxn modelId="{66F40CE4-8FCA-4210-B6DB-B40807E4350B}" type="presOf" srcId="{1727B340-CE4D-4D5A-838E-A04C10700CD0}" destId="{8403F8E9-5752-41B5-AC36-EA3B145AE297}" srcOrd="0" destOrd="0" presId="urn:microsoft.com/office/officeart/2005/8/layout/hierarchy1"/>
    <dgm:cxn modelId="{0ADFF5D1-8967-4688-B7C7-679BDE680DD3}" type="presParOf" srcId="{F74758FC-43A9-4C3C-9D45-200490A6C846}" destId="{80102509-447C-4058-9B12-A9901A190A22}" srcOrd="0" destOrd="0" presId="urn:microsoft.com/office/officeart/2005/8/layout/hierarchy1"/>
    <dgm:cxn modelId="{5A2343A9-A064-46F7-AF3D-3D79C548BE95}" type="presParOf" srcId="{80102509-447C-4058-9B12-A9901A190A22}" destId="{6276B2F4-AB82-4D26-AC78-B9FCB562D963}" srcOrd="0" destOrd="0" presId="urn:microsoft.com/office/officeart/2005/8/layout/hierarchy1"/>
    <dgm:cxn modelId="{67F3A334-2F10-4B04-9D7B-810350C49061}" type="presParOf" srcId="{6276B2F4-AB82-4D26-AC78-B9FCB562D963}" destId="{5288C6DF-79E4-4DE5-BBA9-5A3D9E4B5C52}" srcOrd="0" destOrd="0" presId="urn:microsoft.com/office/officeart/2005/8/layout/hierarchy1"/>
    <dgm:cxn modelId="{7FF478B0-87A5-49EE-89FA-E4C95C912690}" type="presParOf" srcId="{6276B2F4-AB82-4D26-AC78-B9FCB562D963}" destId="{8403F8E9-5752-41B5-AC36-EA3B145AE297}" srcOrd="1" destOrd="0" presId="urn:microsoft.com/office/officeart/2005/8/layout/hierarchy1"/>
    <dgm:cxn modelId="{49B46A97-1C82-46FC-97ED-A4E7A9746F40}" type="presParOf" srcId="{80102509-447C-4058-9B12-A9901A190A22}" destId="{A91F0AE5-E318-4A2F-8B22-A9AF4F8DF14F}" srcOrd="1" destOrd="0" presId="urn:microsoft.com/office/officeart/2005/8/layout/hierarchy1"/>
    <dgm:cxn modelId="{D390FC48-08D6-405A-834F-FC94AFE2D6FE}" type="presParOf" srcId="{F74758FC-43A9-4C3C-9D45-200490A6C846}" destId="{9D53D1C9-B3D1-4067-ABB8-0BE3213CADB2}" srcOrd="1" destOrd="0" presId="urn:microsoft.com/office/officeart/2005/8/layout/hierarchy1"/>
    <dgm:cxn modelId="{C941B2A3-5836-485A-960A-6BE95E82F303}" type="presParOf" srcId="{9D53D1C9-B3D1-4067-ABB8-0BE3213CADB2}" destId="{BB419933-4395-4A90-B8A7-2FCD9407D4CC}" srcOrd="0" destOrd="0" presId="urn:microsoft.com/office/officeart/2005/8/layout/hierarchy1"/>
    <dgm:cxn modelId="{01F20954-BB92-45CB-894F-DC3ED0655123}" type="presParOf" srcId="{BB419933-4395-4A90-B8A7-2FCD9407D4CC}" destId="{81C52EAC-567F-4B54-9030-67995CD4B4D9}" srcOrd="0" destOrd="0" presId="urn:microsoft.com/office/officeart/2005/8/layout/hierarchy1"/>
    <dgm:cxn modelId="{5D265808-FAFD-4FE4-9603-5D9202FE5B50}" type="presParOf" srcId="{BB419933-4395-4A90-B8A7-2FCD9407D4CC}" destId="{7B89473A-CE7D-46BC-BE89-173C821F2B8B}" srcOrd="1" destOrd="0" presId="urn:microsoft.com/office/officeart/2005/8/layout/hierarchy1"/>
    <dgm:cxn modelId="{8D3CCCC3-1A9C-44B2-BB44-1896F363F0C2}" type="presParOf" srcId="{9D53D1C9-B3D1-4067-ABB8-0BE3213CADB2}" destId="{06F4950E-80FB-46B1-A5A4-70A1B86CCA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74F16-EA02-49F7-AAE1-43E9D713C8B3}">
      <dsp:nvSpPr>
        <dsp:cNvPr id="0" name=""/>
        <dsp:cNvSpPr/>
      </dsp:nvSpPr>
      <dsp:spPr>
        <a:xfrm>
          <a:off x="0" y="545"/>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D13951CF-75AB-4026-98F3-4A23962B6D8F}">
      <dsp:nvSpPr>
        <dsp:cNvPr id="0" name=""/>
        <dsp:cNvSpPr/>
      </dsp:nvSpPr>
      <dsp:spPr>
        <a:xfrm>
          <a:off x="0" y="545"/>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Introduction to the EPA’s National-Scale Air Toxics Assessment (“NATA”) Database</a:t>
          </a:r>
          <a:endParaRPr lang="en-US" sz="2000" kern="1200"/>
        </a:p>
      </dsp:txBody>
      <dsp:txXfrm>
        <a:off x="0" y="545"/>
        <a:ext cx="6451943" cy="638113"/>
      </dsp:txXfrm>
    </dsp:sp>
    <dsp:sp modelId="{225603B9-B207-400A-93C1-F4EE44B72531}">
      <dsp:nvSpPr>
        <dsp:cNvPr id="0" name=""/>
        <dsp:cNvSpPr/>
      </dsp:nvSpPr>
      <dsp:spPr>
        <a:xfrm>
          <a:off x="0" y="638659"/>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300CDA93-788A-416B-B450-9A3151BD9B83}">
      <dsp:nvSpPr>
        <dsp:cNvPr id="0" name=""/>
        <dsp:cNvSpPr/>
      </dsp:nvSpPr>
      <dsp:spPr>
        <a:xfrm>
          <a:off x="0" y="638659"/>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What Is NATA?</a:t>
          </a:r>
          <a:endParaRPr lang="en-US" sz="2000" kern="1200"/>
        </a:p>
      </dsp:txBody>
      <dsp:txXfrm>
        <a:off x="0" y="638659"/>
        <a:ext cx="6451943" cy="638113"/>
      </dsp:txXfrm>
    </dsp:sp>
    <dsp:sp modelId="{AD1E2528-2DF7-4225-8660-B8AA37E0DCE9}">
      <dsp:nvSpPr>
        <dsp:cNvPr id="0" name=""/>
        <dsp:cNvSpPr/>
      </dsp:nvSpPr>
      <dsp:spPr>
        <a:xfrm>
          <a:off x="0" y="1276772"/>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3D54EEBC-CF5E-4A79-82AF-5D6BA4764158}">
      <dsp:nvSpPr>
        <dsp:cNvPr id="0" name=""/>
        <dsp:cNvSpPr/>
      </dsp:nvSpPr>
      <dsp:spPr>
        <a:xfrm>
          <a:off x="0" y="1276772"/>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What Kind of Data Are Presented? </a:t>
          </a:r>
          <a:endParaRPr lang="en-US" sz="2000" kern="1200"/>
        </a:p>
      </dsp:txBody>
      <dsp:txXfrm>
        <a:off x="0" y="1276772"/>
        <a:ext cx="6451943" cy="638113"/>
      </dsp:txXfrm>
    </dsp:sp>
    <dsp:sp modelId="{84ED3665-676C-4E39-976B-71EE33DF837C}">
      <dsp:nvSpPr>
        <dsp:cNvPr id="0" name=""/>
        <dsp:cNvSpPr/>
      </dsp:nvSpPr>
      <dsp:spPr>
        <a:xfrm>
          <a:off x="0" y="1914886"/>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46897EFB-E9E2-42E4-A4CE-B8D197EBB284}">
      <dsp:nvSpPr>
        <dsp:cNvPr id="0" name=""/>
        <dsp:cNvSpPr/>
      </dsp:nvSpPr>
      <dsp:spPr>
        <a:xfrm>
          <a:off x="0" y="1914886"/>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Where Do the Data Come From?</a:t>
          </a:r>
          <a:endParaRPr lang="en-US" sz="2000" kern="1200"/>
        </a:p>
      </dsp:txBody>
      <dsp:txXfrm>
        <a:off x="0" y="1914886"/>
        <a:ext cx="6451943" cy="638113"/>
      </dsp:txXfrm>
    </dsp:sp>
    <dsp:sp modelId="{BCCF64B3-73E9-4764-8CEA-D58D7CC7BE86}">
      <dsp:nvSpPr>
        <dsp:cNvPr id="0" name=""/>
        <dsp:cNvSpPr/>
      </dsp:nvSpPr>
      <dsp:spPr>
        <a:xfrm>
          <a:off x="0" y="2553000"/>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1C0A7353-4F8A-4B94-B56F-4DA395C8FD40}">
      <dsp:nvSpPr>
        <dsp:cNvPr id="0" name=""/>
        <dsp:cNvSpPr/>
      </dsp:nvSpPr>
      <dsp:spPr>
        <a:xfrm>
          <a:off x="0" y="2553000"/>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How Can NATA Be Used?</a:t>
          </a:r>
          <a:endParaRPr lang="en-US" sz="2000" kern="1200"/>
        </a:p>
      </dsp:txBody>
      <dsp:txXfrm>
        <a:off x="0" y="2553000"/>
        <a:ext cx="6451943" cy="638113"/>
      </dsp:txXfrm>
    </dsp:sp>
    <dsp:sp modelId="{9527AB49-D6B7-4688-AE5D-1F903400B1B4}">
      <dsp:nvSpPr>
        <dsp:cNvPr id="0" name=""/>
        <dsp:cNvSpPr/>
      </dsp:nvSpPr>
      <dsp:spPr>
        <a:xfrm>
          <a:off x="0" y="3191114"/>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6E7F3B0C-3AA3-4444-8BDF-66CDDEB0151C}">
      <dsp:nvSpPr>
        <dsp:cNvPr id="0" name=""/>
        <dsp:cNvSpPr/>
      </dsp:nvSpPr>
      <dsp:spPr>
        <a:xfrm>
          <a:off x="0" y="3191114"/>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How Should NATA Not Be Used?</a:t>
          </a:r>
          <a:endParaRPr lang="en-US" sz="2000" kern="1200"/>
        </a:p>
      </dsp:txBody>
      <dsp:txXfrm>
        <a:off x="0" y="3191114"/>
        <a:ext cx="6451943" cy="638113"/>
      </dsp:txXfrm>
    </dsp:sp>
    <dsp:sp modelId="{FAA552EB-2744-42F0-A39A-626B7111CE44}">
      <dsp:nvSpPr>
        <dsp:cNvPr id="0" name=""/>
        <dsp:cNvSpPr/>
      </dsp:nvSpPr>
      <dsp:spPr>
        <a:xfrm>
          <a:off x="0" y="3829227"/>
          <a:ext cx="6451943" cy="0"/>
        </a:xfrm>
        <a:prstGeom prst="lin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sp>
    <dsp:sp modelId="{CB408A76-1B38-46F2-BEBB-3A551E0F657C}">
      <dsp:nvSpPr>
        <dsp:cNvPr id="0" name=""/>
        <dsp:cNvSpPr/>
      </dsp:nvSpPr>
      <dsp:spPr>
        <a:xfrm>
          <a:off x="0" y="3829227"/>
          <a:ext cx="6451943"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Can We Use It to Examine Cumulative Impacts?</a:t>
          </a:r>
          <a:endParaRPr lang="en-US" sz="2000" kern="1200"/>
        </a:p>
      </dsp:txBody>
      <dsp:txXfrm>
        <a:off x="0" y="3829227"/>
        <a:ext cx="6451943" cy="638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20ED-05D7-43B4-8BBA-A458B3DBD4F2}">
      <dsp:nvSpPr>
        <dsp:cNvPr id="0" name=""/>
        <dsp:cNvSpPr/>
      </dsp:nvSpPr>
      <dsp:spPr>
        <a:xfrm>
          <a:off x="2033336" y="1905"/>
          <a:ext cx="8133347" cy="987136"/>
        </a:xfrm>
        <a:prstGeom prst="rect">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27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7810" tIns="250733" rIns="157810" bIns="250733" numCol="1" spcCol="1270" anchor="ctr" anchorCtr="0">
          <a:noAutofit/>
        </a:bodyPr>
        <a:lstStyle/>
        <a:p>
          <a:pPr marL="0" lvl="0" indent="0" algn="l" defTabSz="1066800">
            <a:lnSpc>
              <a:spcPct val="90000"/>
            </a:lnSpc>
            <a:spcBef>
              <a:spcPct val="0"/>
            </a:spcBef>
            <a:spcAft>
              <a:spcPct val="35000"/>
            </a:spcAft>
            <a:buNone/>
          </a:pPr>
          <a:r>
            <a:rPr lang="en-US" sz="2400" kern="1200" dirty="0"/>
            <a:t>Identify those air toxics which are of greatest potential concern in terms of contribution to population risk. </a:t>
          </a:r>
        </a:p>
      </dsp:txBody>
      <dsp:txXfrm>
        <a:off x="2033336" y="1905"/>
        <a:ext cx="8133347" cy="987136"/>
      </dsp:txXfrm>
    </dsp:sp>
    <dsp:sp modelId="{14253CAC-E1D0-49F4-904A-B9CE2D92462A}">
      <dsp:nvSpPr>
        <dsp:cNvPr id="0" name=""/>
        <dsp:cNvSpPr/>
      </dsp:nvSpPr>
      <dsp:spPr>
        <a:xfrm>
          <a:off x="0" y="1905"/>
          <a:ext cx="2033336" cy="987136"/>
        </a:xfrm>
        <a:prstGeom prst="rect">
          <a:avLst/>
        </a:prstGeom>
        <a:solidFill>
          <a:schemeClr val="lt1">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7597" tIns="97507" rIns="107597" bIns="97507"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0" y="1905"/>
        <a:ext cx="2033336" cy="987136"/>
      </dsp:txXfrm>
    </dsp:sp>
    <dsp:sp modelId="{CB56D692-59F4-4080-9B8C-3DC0EB4340BB}">
      <dsp:nvSpPr>
        <dsp:cNvPr id="0" name=""/>
        <dsp:cNvSpPr/>
      </dsp:nvSpPr>
      <dsp:spPr>
        <a:xfrm>
          <a:off x="2033336" y="1048269"/>
          <a:ext cx="8133347" cy="987136"/>
        </a:xfrm>
        <a:prstGeom prst="rect">
          <a:avLst/>
        </a:prstGeom>
        <a:gradFill rotWithShape="0">
          <a:gsLst>
            <a:gs pos="0">
              <a:schemeClr val="accent5">
                <a:hueOff val="785595"/>
                <a:satOff val="-3757"/>
                <a:lumOff val="4118"/>
                <a:alphaOff val="0"/>
              </a:schemeClr>
            </a:gs>
            <a:gs pos="90000">
              <a:schemeClr val="accent5">
                <a:hueOff val="785595"/>
                <a:satOff val="-3757"/>
                <a:lumOff val="4118"/>
                <a:alphaOff val="0"/>
                <a:shade val="100000"/>
                <a:satMod val="105000"/>
              </a:schemeClr>
            </a:gs>
            <a:gs pos="100000">
              <a:schemeClr val="accent5">
                <a:hueOff val="785595"/>
                <a:satOff val="-3757"/>
                <a:lumOff val="4118"/>
                <a:alphaOff val="0"/>
                <a:shade val="80000"/>
                <a:satMod val="120000"/>
              </a:schemeClr>
            </a:gs>
          </a:gsLst>
          <a:path path="circle">
            <a:fillToRect l="100000" t="100000" r="100000" b="100000"/>
          </a:path>
        </a:gradFill>
        <a:ln w="10000" cap="flat" cmpd="sng" algn="ctr">
          <a:solidFill>
            <a:schemeClr val="accent5">
              <a:hueOff val="785595"/>
              <a:satOff val="-3757"/>
              <a:lumOff val="4118"/>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785595"/>
              <a:satOff val="-3757"/>
              <a:lumOff val="4118"/>
              <a:alphaOff val="0"/>
              <a:shade val="27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7810" tIns="250733" rIns="157810" bIns="250733" numCol="1" spcCol="1270" anchor="ctr" anchorCtr="0">
          <a:noAutofit/>
        </a:bodyPr>
        <a:lstStyle/>
        <a:p>
          <a:pPr marL="0" lvl="0" indent="0" algn="l" defTabSz="1066800">
            <a:lnSpc>
              <a:spcPct val="90000"/>
            </a:lnSpc>
            <a:spcBef>
              <a:spcPct val="0"/>
            </a:spcBef>
            <a:spcAft>
              <a:spcPct val="35000"/>
            </a:spcAft>
            <a:buNone/>
          </a:pPr>
          <a:r>
            <a:rPr lang="en-US" sz="2400" kern="1200" dirty="0"/>
            <a:t>Guide efforts to cut air pollution.</a:t>
          </a:r>
        </a:p>
      </dsp:txBody>
      <dsp:txXfrm>
        <a:off x="2033336" y="1048269"/>
        <a:ext cx="8133347" cy="987136"/>
      </dsp:txXfrm>
    </dsp:sp>
    <dsp:sp modelId="{D536D18C-AC5E-492C-9075-492F00A77857}">
      <dsp:nvSpPr>
        <dsp:cNvPr id="0" name=""/>
        <dsp:cNvSpPr/>
      </dsp:nvSpPr>
      <dsp:spPr>
        <a:xfrm>
          <a:off x="0" y="1048269"/>
          <a:ext cx="2033336" cy="987136"/>
        </a:xfrm>
        <a:prstGeom prst="rect">
          <a:avLst/>
        </a:prstGeom>
        <a:solidFill>
          <a:schemeClr val="lt1">
            <a:hueOff val="0"/>
            <a:satOff val="0"/>
            <a:lumOff val="0"/>
            <a:alphaOff val="0"/>
          </a:schemeClr>
        </a:solidFill>
        <a:ln w="10000" cap="flat" cmpd="sng" algn="ctr">
          <a:solidFill>
            <a:schemeClr val="accent5">
              <a:hueOff val="785595"/>
              <a:satOff val="-3757"/>
              <a:lumOff val="4118"/>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7597" tIns="97507" rIns="107597" bIns="97507" numCol="1" spcCol="1270" anchor="ctr" anchorCtr="0">
          <a:noAutofit/>
        </a:bodyPr>
        <a:lstStyle/>
        <a:p>
          <a:pPr marL="0" lvl="0" indent="0" algn="ctr" defTabSz="1244600">
            <a:lnSpc>
              <a:spcPct val="90000"/>
            </a:lnSpc>
            <a:spcBef>
              <a:spcPct val="0"/>
            </a:spcBef>
            <a:spcAft>
              <a:spcPct val="35000"/>
            </a:spcAft>
            <a:buNone/>
          </a:pPr>
          <a:r>
            <a:rPr lang="en-US" sz="2800" kern="1200"/>
            <a:t>Guide</a:t>
          </a:r>
        </a:p>
      </dsp:txBody>
      <dsp:txXfrm>
        <a:off x="0" y="1048269"/>
        <a:ext cx="2033336" cy="987136"/>
      </dsp:txXfrm>
    </dsp:sp>
    <dsp:sp modelId="{EF128AD1-4B93-42D9-BFE3-FCDCED617723}">
      <dsp:nvSpPr>
        <dsp:cNvPr id="0" name=""/>
        <dsp:cNvSpPr/>
      </dsp:nvSpPr>
      <dsp:spPr>
        <a:xfrm>
          <a:off x="2033336" y="2094634"/>
          <a:ext cx="8133347" cy="987136"/>
        </a:xfrm>
        <a:prstGeom prst="rect">
          <a:avLst/>
        </a:prstGeom>
        <a:gradFill rotWithShape="0">
          <a:gsLst>
            <a:gs pos="0">
              <a:schemeClr val="accent5">
                <a:hueOff val="1571189"/>
                <a:satOff val="-7513"/>
                <a:lumOff val="8235"/>
                <a:alphaOff val="0"/>
              </a:schemeClr>
            </a:gs>
            <a:gs pos="90000">
              <a:schemeClr val="accent5">
                <a:hueOff val="1571189"/>
                <a:satOff val="-7513"/>
                <a:lumOff val="8235"/>
                <a:alphaOff val="0"/>
                <a:shade val="100000"/>
                <a:satMod val="105000"/>
              </a:schemeClr>
            </a:gs>
            <a:gs pos="100000">
              <a:schemeClr val="accent5">
                <a:hueOff val="1571189"/>
                <a:satOff val="-7513"/>
                <a:lumOff val="8235"/>
                <a:alphaOff val="0"/>
                <a:shade val="80000"/>
                <a:satMod val="120000"/>
              </a:schemeClr>
            </a:gs>
          </a:gsLst>
          <a:path path="circle">
            <a:fillToRect l="100000" t="100000" r="100000" b="100000"/>
          </a:path>
        </a:gradFill>
        <a:ln w="10000" cap="flat" cmpd="sng" algn="ctr">
          <a:solidFill>
            <a:schemeClr val="accent5">
              <a:hueOff val="1571189"/>
              <a:satOff val="-7513"/>
              <a:lumOff val="8235"/>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571189"/>
              <a:satOff val="-7513"/>
              <a:lumOff val="8235"/>
              <a:alphaOff val="0"/>
              <a:shade val="27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7810" tIns="250733" rIns="157810" bIns="250733" numCol="1" spcCol="1270" anchor="ctr" anchorCtr="0">
          <a:noAutofit/>
        </a:bodyPr>
        <a:lstStyle/>
        <a:p>
          <a:pPr marL="0" lvl="0" indent="0" algn="l" defTabSz="1066800">
            <a:lnSpc>
              <a:spcPct val="90000"/>
            </a:lnSpc>
            <a:spcBef>
              <a:spcPct val="0"/>
            </a:spcBef>
            <a:spcAft>
              <a:spcPct val="35000"/>
            </a:spcAft>
            <a:buNone/>
          </a:pPr>
          <a:r>
            <a:rPr lang="en-US" sz="2400" kern="1200" dirty="0"/>
            <a:t>Build upon the already significant emissions reductions achieved in the US since 1990.</a:t>
          </a:r>
        </a:p>
      </dsp:txBody>
      <dsp:txXfrm>
        <a:off x="2033336" y="2094634"/>
        <a:ext cx="8133347" cy="987136"/>
      </dsp:txXfrm>
    </dsp:sp>
    <dsp:sp modelId="{C5357E4E-41E4-4E9B-8ACF-355A1000C0CB}">
      <dsp:nvSpPr>
        <dsp:cNvPr id="0" name=""/>
        <dsp:cNvSpPr/>
      </dsp:nvSpPr>
      <dsp:spPr>
        <a:xfrm>
          <a:off x="0" y="2094634"/>
          <a:ext cx="2033336" cy="987136"/>
        </a:xfrm>
        <a:prstGeom prst="rect">
          <a:avLst/>
        </a:prstGeom>
        <a:solidFill>
          <a:schemeClr val="lt1">
            <a:hueOff val="0"/>
            <a:satOff val="0"/>
            <a:lumOff val="0"/>
            <a:alphaOff val="0"/>
          </a:schemeClr>
        </a:solidFill>
        <a:ln w="10000" cap="flat" cmpd="sng" algn="ctr">
          <a:solidFill>
            <a:schemeClr val="accent5">
              <a:hueOff val="1571189"/>
              <a:satOff val="-7513"/>
              <a:lumOff val="8235"/>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7597" tIns="97507" rIns="107597" bIns="97507" numCol="1" spcCol="1270" anchor="ctr" anchorCtr="0">
          <a:noAutofit/>
        </a:bodyPr>
        <a:lstStyle/>
        <a:p>
          <a:pPr marL="0" lvl="0" indent="0" algn="ctr" defTabSz="1244600">
            <a:lnSpc>
              <a:spcPct val="90000"/>
            </a:lnSpc>
            <a:spcBef>
              <a:spcPct val="0"/>
            </a:spcBef>
            <a:spcAft>
              <a:spcPct val="35000"/>
            </a:spcAft>
            <a:buNone/>
          </a:pPr>
          <a:r>
            <a:rPr lang="en-US" sz="2800" kern="1200"/>
            <a:t>Build</a:t>
          </a:r>
        </a:p>
      </dsp:txBody>
      <dsp:txXfrm>
        <a:off x="0" y="2094634"/>
        <a:ext cx="2033336" cy="987136"/>
      </dsp:txXfrm>
    </dsp:sp>
    <dsp:sp modelId="{C3436216-D1DD-4567-8E4A-B24ECD309398}">
      <dsp:nvSpPr>
        <dsp:cNvPr id="0" name=""/>
        <dsp:cNvSpPr/>
      </dsp:nvSpPr>
      <dsp:spPr>
        <a:xfrm>
          <a:off x="2033336" y="3140998"/>
          <a:ext cx="8133347" cy="987136"/>
        </a:xfrm>
        <a:prstGeom prst="rect">
          <a:avLst/>
        </a:prstGeom>
        <a:gradFill rotWithShape="0">
          <a:gsLst>
            <a:gs pos="0">
              <a:schemeClr val="accent5">
                <a:hueOff val="2356783"/>
                <a:satOff val="-11270"/>
                <a:lumOff val="12353"/>
                <a:alphaOff val="0"/>
              </a:schemeClr>
            </a:gs>
            <a:gs pos="90000">
              <a:schemeClr val="accent5">
                <a:hueOff val="2356783"/>
                <a:satOff val="-11270"/>
                <a:lumOff val="12353"/>
                <a:alphaOff val="0"/>
                <a:shade val="100000"/>
                <a:satMod val="105000"/>
              </a:schemeClr>
            </a:gs>
            <a:gs pos="100000">
              <a:schemeClr val="accent5">
                <a:hueOff val="2356783"/>
                <a:satOff val="-11270"/>
                <a:lumOff val="12353"/>
                <a:alphaOff val="0"/>
                <a:shade val="80000"/>
                <a:satMod val="120000"/>
              </a:schemeClr>
            </a:gs>
          </a:gsLst>
          <a:path path="circle">
            <a:fillToRect l="100000" t="100000" r="100000" b="100000"/>
          </a:path>
        </a:gradFill>
        <a:ln w="10000" cap="flat" cmpd="sng" algn="ctr">
          <a:solidFill>
            <a:schemeClr val="accent5">
              <a:hueOff val="2356783"/>
              <a:satOff val="-11270"/>
              <a:lumOff val="12353"/>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2356783"/>
              <a:satOff val="-11270"/>
              <a:lumOff val="12353"/>
              <a:alphaOff val="0"/>
              <a:shade val="27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57810" tIns="250733" rIns="157810" bIns="250733" numCol="1" spcCol="1270" anchor="ctr" anchorCtr="0">
          <a:noAutofit/>
        </a:bodyPr>
        <a:lstStyle/>
        <a:p>
          <a:pPr marL="0" lvl="0" indent="0" algn="l" defTabSz="889000">
            <a:lnSpc>
              <a:spcPct val="90000"/>
            </a:lnSpc>
            <a:spcBef>
              <a:spcPct val="0"/>
            </a:spcBef>
            <a:spcAft>
              <a:spcPct val="35000"/>
            </a:spcAft>
            <a:buNone/>
          </a:pPr>
          <a:r>
            <a:rPr lang="en-US" sz="2000" kern="1200" dirty="0"/>
            <a:t>Inform both national and localized efforts to collect air toxics information, characterize emissions, and help prioritize pollutants/geographic areas of interest for more refined data collection and analyses (e.g., CSATM). </a:t>
          </a:r>
        </a:p>
      </dsp:txBody>
      <dsp:txXfrm>
        <a:off x="2033336" y="3140998"/>
        <a:ext cx="8133347" cy="987136"/>
      </dsp:txXfrm>
    </dsp:sp>
    <dsp:sp modelId="{204D5EAC-09D3-47F7-AE40-6BB2AC13E03B}">
      <dsp:nvSpPr>
        <dsp:cNvPr id="0" name=""/>
        <dsp:cNvSpPr/>
      </dsp:nvSpPr>
      <dsp:spPr>
        <a:xfrm>
          <a:off x="0" y="3140998"/>
          <a:ext cx="2033336" cy="987136"/>
        </a:xfrm>
        <a:prstGeom prst="rect">
          <a:avLst/>
        </a:prstGeom>
        <a:solidFill>
          <a:schemeClr val="lt1">
            <a:hueOff val="0"/>
            <a:satOff val="0"/>
            <a:lumOff val="0"/>
            <a:alphaOff val="0"/>
          </a:schemeClr>
        </a:solidFill>
        <a:ln w="10000" cap="flat" cmpd="sng" algn="ctr">
          <a:solidFill>
            <a:schemeClr val="accent5">
              <a:hueOff val="2356783"/>
              <a:satOff val="-11270"/>
              <a:lumOff val="12353"/>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7597" tIns="97507" rIns="107597" bIns="97507" numCol="1" spcCol="1270" anchor="ctr" anchorCtr="0">
          <a:noAutofit/>
        </a:bodyPr>
        <a:lstStyle/>
        <a:p>
          <a:pPr marL="0" lvl="0" indent="0" algn="ctr" defTabSz="1244600">
            <a:lnSpc>
              <a:spcPct val="90000"/>
            </a:lnSpc>
            <a:spcBef>
              <a:spcPct val="0"/>
            </a:spcBef>
            <a:spcAft>
              <a:spcPct val="35000"/>
            </a:spcAft>
            <a:buNone/>
          </a:pPr>
          <a:r>
            <a:rPr lang="en-US" sz="2800" kern="1200"/>
            <a:t>Inform</a:t>
          </a:r>
        </a:p>
      </dsp:txBody>
      <dsp:txXfrm>
        <a:off x="0" y="3140998"/>
        <a:ext cx="2033336" cy="987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ED452-330E-4BBB-8456-ECEF9C59A60D}">
      <dsp:nvSpPr>
        <dsp:cNvPr id="0" name=""/>
        <dsp:cNvSpPr/>
      </dsp:nvSpPr>
      <dsp:spPr>
        <a:xfrm>
          <a:off x="2892" y="407229"/>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Large, permitted industry &amp; gov’t “point” sources</a:t>
          </a:r>
        </a:p>
      </dsp:txBody>
      <dsp:txXfrm>
        <a:off x="2892" y="407229"/>
        <a:ext cx="2294622" cy="1376773"/>
      </dsp:txXfrm>
    </dsp:sp>
    <dsp:sp modelId="{5BFCB8AB-47AF-4C05-A477-284DE102DF4A}">
      <dsp:nvSpPr>
        <dsp:cNvPr id="0" name=""/>
        <dsp:cNvSpPr/>
      </dsp:nvSpPr>
      <dsp:spPr>
        <a:xfrm>
          <a:off x="2526977" y="407229"/>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Small, multiple “non-point”  (woodstoves, home heating, restaurants, gas stations, emergency generators, boilers)</a:t>
          </a:r>
        </a:p>
      </dsp:txBody>
      <dsp:txXfrm>
        <a:off x="2526977" y="407229"/>
        <a:ext cx="2294622" cy="1376773"/>
      </dsp:txXfrm>
    </dsp:sp>
    <dsp:sp modelId="{E07FAC3A-05C1-4559-BE6C-E9F7C4B636CC}">
      <dsp:nvSpPr>
        <dsp:cNvPr id="0" name=""/>
        <dsp:cNvSpPr/>
      </dsp:nvSpPr>
      <dsp:spPr>
        <a:xfrm>
          <a:off x="5051062" y="407229"/>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Mobile (on- and off-road: trains, planes, automobiles, buses, trucks, lawnmowers)</a:t>
          </a:r>
        </a:p>
      </dsp:txBody>
      <dsp:txXfrm>
        <a:off x="5051062" y="407229"/>
        <a:ext cx="2294622" cy="1376773"/>
      </dsp:txXfrm>
    </dsp:sp>
    <dsp:sp modelId="{AA07C876-342A-4342-8F0E-18B3DA27A732}">
      <dsp:nvSpPr>
        <dsp:cNvPr id="0" name=""/>
        <dsp:cNvSpPr/>
      </dsp:nvSpPr>
      <dsp:spPr>
        <a:xfrm>
          <a:off x="7575147" y="407229"/>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Biogenic sources </a:t>
          </a:r>
        </a:p>
        <a:p>
          <a:pPr marL="0" lvl="0" indent="0" algn="ctr" defTabSz="666750">
            <a:lnSpc>
              <a:spcPct val="90000"/>
            </a:lnSpc>
            <a:spcBef>
              <a:spcPct val="0"/>
            </a:spcBef>
            <a:spcAft>
              <a:spcPct val="35000"/>
            </a:spcAft>
            <a:buNone/>
          </a:pPr>
          <a:r>
            <a:rPr lang="en-US" sz="1500" kern="1200" dirty="0"/>
            <a:t>(plants, trees, soil)</a:t>
          </a:r>
        </a:p>
      </dsp:txBody>
      <dsp:txXfrm>
        <a:off x="7575147" y="407229"/>
        <a:ext cx="2294622" cy="1376773"/>
      </dsp:txXfrm>
    </dsp:sp>
    <dsp:sp modelId="{FB629994-8959-4301-9C96-45A89E2942B9}">
      <dsp:nvSpPr>
        <dsp:cNvPr id="0" name=""/>
        <dsp:cNvSpPr/>
      </dsp:nvSpPr>
      <dsp:spPr>
        <a:xfrm>
          <a:off x="1264934" y="2013465"/>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Fires </a:t>
          </a:r>
        </a:p>
        <a:p>
          <a:pPr marL="0" lvl="0" indent="0" algn="ctr" defTabSz="666750">
            <a:lnSpc>
              <a:spcPct val="90000"/>
            </a:lnSpc>
            <a:spcBef>
              <a:spcPct val="0"/>
            </a:spcBef>
            <a:spcAft>
              <a:spcPct val="35000"/>
            </a:spcAft>
            <a:buNone/>
          </a:pPr>
          <a:r>
            <a:rPr lang="en-US" sz="1500" kern="1200" dirty="0"/>
            <a:t>(wild, prescribed, agricultural)</a:t>
          </a:r>
        </a:p>
      </dsp:txBody>
      <dsp:txXfrm>
        <a:off x="1264934" y="2013465"/>
        <a:ext cx="2294622" cy="1376773"/>
      </dsp:txXfrm>
    </dsp:sp>
    <dsp:sp modelId="{D228EBB9-8D0B-45EF-A28C-4C3846A6BF1D}">
      <dsp:nvSpPr>
        <dsp:cNvPr id="0" name=""/>
        <dsp:cNvSpPr/>
      </dsp:nvSpPr>
      <dsp:spPr>
        <a:xfrm>
          <a:off x="3789020" y="2013465"/>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Secondary formation (atmospheric transformation)</a:t>
          </a:r>
        </a:p>
      </dsp:txBody>
      <dsp:txXfrm>
        <a:off x="3789020" y="2013465"/>
        <a:ext cx="2294622" cy="1376773"/>
      </dsp:txXfrm>
    </dsp:sp>
    <dsp:sp modelId="{60FEE4A4-FCE8-4E9D-B7AD-40D3C0103AD7}">
      <dsp:nvSpPr>
        <dsp:cNvPr id="0" name=""/>
        <dsp:cNvSpPr/>
      </dsp:nvSpPr>
      <dsp:spPr>
        <a:xfrm>
          <a:off x="6313105" y="2013465"/>
          <a:ext cx="2294622" cy="1376773"/>
        </a:xfrm>
        <a:prstGeom prst="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Background concentrations (naturally occurring or long-lasting)</a:t>
          </a:r>
        </a:p>
      </dsp:txBody>
      <dsp:txXfrm>
        <a:off x="6313105" y="2013465"/>
        <a:ext cx="2294622" cy="137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8C6DF-79E4-4DE5-BBA9-5A3D9E4B5C52}">
      <dsp:nvSpPr>
        <dsp:cNvPr id="0" name=""/>
        <dsp:cNvSpPr/>
      </dsp:nvSpPr>
      <dsp:spPr>
        <a:xfrm>
          <a:off x="1205" y="332419"/>
          <a:ext cx="4230108" cy="2686118"/>
        </a:xfrm>
        <a:prstGeom prst="roundRect">
          <a:avLst>
            <a:gd name="adj" fmla="val 10000"/>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03F8E9-5752-41B5-AC36-EA3B145AE297}">
      <dsp:nvSpPr>
        <dsp:cNvPr id="0" name=""/>
        <dsp:cNvSpPr/>
      </dsp:nvSpPr>
      <dsp:spPr>
        <a:xfrm>
          <a:off x="471217" y="778931"/>
          <a:ext cx="4230108" cy="2686118"/>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Cumulative Cancer Risk </a:t>
          </a:r>
        </a:p>
      </dsp:txBody>
      <dsp:txXfrm>
        <a:off x="549891" y="857605"/>
        <a:ext cx="4072760" cy="2528770"/>
      </dsp:txXfrm>
    </dsp:sp>
    <dsp:sp modelId="{81C52EAC-567F-4B54-9030-67995CD4B4D9}">
      <dsp:nvSpPr>
        <dsp:cNvPr id="0" name=""/>
        <dsp:cNvSpPr/>
      </dsp:nvSpPr>
      <dsp:spPr>
        <a:xfrm>
          <a:off x="5171337" y="332419"/>
          <a:ext cx="4230108" cy="2686118"/>
        </a:xfrm>
        <a:prstGeom prst="roundRect">
          <a:avLst>
            <a:gd name="adj" fmla="val 10000"/>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B89473A-CE7D-46BC-BE89-173C821F2B8B}">
      <dsp:nvSpPr>
        <dsp:cNvPr id="0" name=""/>
        <dsp:cNvSpPr/>
      </dsp:nvSpPr>
      <dsp:spPr>
        <a:xfrm>
          <a:off x="5641349" y="778931"/>
          <a:ext cx="4230108" cy="2686118"/>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Cumulative Respiratory Hazard</a:t>
          </a:r>
        </a:p>
      </dsp:txBody>
      <dsp:txXfrm>
        <a:off x="5720023" y="857605"/>
        <a:ext cx="4072760" cy="25287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0E056-3EDC-4872-894B-50A084C86921}"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3B678-2B87-493B-955B-9EF9A532CD8C}" type="slidenum">
              <a:rPr lang="en-US" smtClean="0"/>
              <a:t>‹#›</a:t>
            </a:fld>
            <a:endParaRPr lang="en-US"/>
          </a:p>
        </p:txBody>
      </p:sp>
    </p:spTree>
    <p:extLst>
      <p:ext uri="{BB962C8B-B14F-4D97-AF65-F5344CB8AC3E}">
        <p14:creationId xmlns:p14="http://schemas.microsoft.com/office/powerpoint/2010/main" val="28943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967980A-FD9D-450D-86BB-A92E7C6A56B7}" type="datetime1">
              <a:rPr lang="en-US" smtClean="0"/>
              <a:t>5/9/2018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3F414B8-5B9E-464F-8D6A-AB11FD4486C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1933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EBA38-C69F-40F5-AD6D-73E3AAEA7E51}"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227719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2C9E9-CDD5-4AF5-B2CF-80396AD1FA58}"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419566812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862F1-6D15-4E10-9996-21AA41399C1F}"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33982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7DB601-0FF5-4A46-81EB-7F45E1D1115C}"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14B8-5B9E-464F-8D6A-AB11FD4486C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98736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61CFCC-0D0F-471C-A5E6-6CD797FBA528}"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247984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9D625D-2AE1-452F-9804-E2F3333178A7}"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220924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710AC-8C16-454C-81FF-54B811D6C19D}"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295831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FDDA6-9009-440A-A7A8-4FD35AF14DFE}"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95892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C0ED7D-4C85-4A13-8359-D9419423DA72}"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295664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5C24D5-9777-43EC-BAAA-EB72C2EA8F34}"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14B8-5B9E-464F-8D6A-AB11FD4486C5}" type="slidenum">
              <a:rPr lang="en-US" smtClean="0"/>
              <a:t>‹#›</a:t>
            </a:fld>
            <a:endParaRPr lang="en-US"/>
          </a:p>
        </p:txBody>
      </p:sp>
    </p:spTree>
    <p:extLst>
      <p:ext uri="{BB962C8B-B14F-4D97-AF65-F5344CB8AC3E}">
        <p14:creationId xmlns:p14="http://schemas.microsoft.com/office/powerpoint/2010/main" val="109226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4BCA6A5-A38F-4B96-A78C-D6B2515CA854}" type="datetime1">
              <a:rPr lang="en-US" smtClean="0"/>
              <a:t>5/9/2018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3F414B8-5B9E-464F-8D6A-AB11FD4486C5}" type="slidenum">
              <a:rPr lang="en-US" smtClean="0"/>
              <a:t>‹#›</a:t>
            </a:fld>
            <a:endParaRPr lang="en-US"/>
          </a:p>
        </p:txBody>
      </p:sp>
    </p:spTree>
    <p:extLst>
      <p:ext uri="{BB962C8B-B14F-4D97-AF65-F5344CB8AC3E}">
        <p14:creationId xmlns:p14="http://schemas.microsoft.com/office/powerpoint/2010/main" val="137453478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5DFF-6B3C-4087-BF89-7E276E27E5C2}"/>
              </a:ext>
            </a:extLst>
          </p:cNvPr>
          <p:cNvSpPr>
            <a:spLocks noGrp="1"/>
          </p:cNvSpPr>
          <p:nvPr>
            <p:ph type="ctrTitle"/>
          </p:nvPr>
        </p:nvSpPr>
        <p:spPr>
          <a:xfrm>
            <a:off x="414779" y="882376"/>
            <a:ext cx="11331019" cy="2926080"/>
          </a:xfrm>
        </p:spPr>
        <p:txBody>
          <a:bodyPr>
            <a:normAutofit/>
          </a:bodyPr>
          <a:lstStyle/>
          <a:p>
            <a:r>
              <a:rPr lang="en-US" sz="4400" dirty="0"/>
              <a:t>Introduction to </a:t>
            </a:r>
            <a:r>
              <a:rPr lang="en-US" sz="4400" dirty="0" err="1"/>
              <a:t>epa’s</a:t>
            </a:r>
            <a:r>
              <a:rPr lang="en-US" sz="4400" dirty="0"/>
              <a:t> </a:t>
            </a:r>
            <a:br>
              <a:rPr lang="en-US" sz="4400" dirty="0"/>
            </a:br>
            <a:r>
              <a:rPr lang="en-US" sz="4400" dirty="0"/>
              <a:t>national-SCALE  air toxics assessment (NATA) database</a:t>
            </a:r>
            <a:br>
              <a:rPr lang="en-US" sz="4400" dirty="0"/>
            </a:br>
            <a:endParaRPr lang="en-US" sz="4400" dirty="0"/>
          </a:p>
        </p:txBody>
      </p:sp>
      <p:sp>
        <p:nvSpPr>
          <p:cNvPr id="3" name="Subtitle 2">
            <a:extLst>
              <a:ext uri="{FF2B5EF4-FFF2-40B4-BE49-F238E27FC236}">
                <a16:creationId xmlns:a16="http://schemas.microsoft.com/office/drawing/2014/main" id="{21FA6F72-F6B9-407C-B92E-7C13408601F6}"/>
              </a:ext>
            </a:extLst>
          </p:cNvPr>
          <p:cNvSpPr>
            <a:spLocks noGrp="1"/>
          </p:cNvSpPr>
          <p:nvPr>
            <p:ph type="subTitle" idx="1"/>
          </p:nvPr>
        </p:nvSpPr>
        <p:spPr/>
        <p:txBody>
          <a:bodyPr>
            <a:noAutofit/>
          </a:bodyPr>
          <a:lstStyle/>
          <a:p>
            <a:r>
              <a:rPr lang="en-US" sz="2800" dirty="0"/>
              <a:t>Presentation to the </a:t>
            </a:r>
          </a:p>
          <a:p>
            <a:r>
              <a:rPr lang="en-US" sz="2800" dirty="0"/>
              <a:t>Albuquerque-Bernalillo County Air Quality Control Board</a:t>
            </a:r>
          </a:p>
          <a:p>
            <a:r>
              <a:rPr lang="en-US" sz="2400" i="1" dirty="0"/>
              <a:t>By Kathryn E Kelly, DrPH</a:t>
            </a:r>
          </a:p>
          <a:p>
            <a:r>
              <a:rPr lang="en-US" sz="2400" i="1" dirty="0"/>
              <a:t>Delta Toxicology, Inc.</a:t>
            </a:r>
          </a:p>
          <a:p>
            <a:r>
              <a:rPr lang="en-US" sz="2400" dirty="0"/>
              <a:t>9 May 2018</a:t>
            </a:r>
          </a:p>
        </p:txBody>
      </p:sp>
    </p:spTree>
    <p:extLst>
      <p:ext uri="{BB962C8B-B14F-4D97-AF65-F5344CB8AC3E}">
        <p14:creationId xmlns:p14="http://schemas.microsoft.com/office/powerpoint/2010/main" val="271011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0049-BE1C-4FC8-960F-5F298A5DD118}"/>
              </a:ext>
            </a:extLst>
          </p:cNvPr>
          <p:cNvSpPr>
            <a:spLocks noGrp="1"/>
          </p:cNvSpPr>
          <p:nvPr>
            <p:ph type="title"/>
          </p:nvPr>
        </p:nvSpPr>
        <p:spPr>
          <a:xfrm>
            <a:off x="1143000" y="609600"/>
            <a:ext cx="9875520" cy="1356360"/>
          </a:xfrm>
        </p:spPr>
        <p:txBody>
          <a:bodyPr>
            <a:normAutofit/>
          </a:bodyPr>
          <a:lstStyle/>
          <a:p>
            <a:r>
              <a:rPr lang="en-US"/>
              <a:t>Compile Emissions Sources</a:t>
            </a:r>
            <a:endParaRPr lang="en-US" dirty="0"/>
          </a:p>
        </p:txBody>
      </p:sp>
      <p:graphicFrame>
        <p:nvGraphicFramePr>
          <p:cNvPr id="7" name="Content Placeholder 2">
            <a:extLst>
              <a:ext uri="{FF2B5EF4-FFF2-40B4-BE49-F238E27FC236}">
                <a16:creationId xmlns:a16="http://schemas.microsoft.com/office/drawing/2014/main" id="{947A3F06-28B8-4226-A2DA-D3C349CCF8A4}"/>
              </a:ext>
            </a:extLst>
          </p:cNvPr>
          <p:cNvGraphicFramePr>
            <a:graphicFrameLocks noGrp="1"/>
          </p:cNvGraphicFramePr>
          <p:nvPr>
            <p:ph idx="1"/>
            <p:extLst>
              <p:ext uri="{D42A27DB-BD31-4B8C-83A1-F6EECF244321}">
                <p14:modId xmlns:p14="http://schemas.microsoft.com/office/powerpoint/2010/main" val="2015578782"/>
              </p:ext>
            </p:extLst>
          </p:nvPr>
        </p:nvGraphicFramePr>
        <p:xfrm>
          <a:off x="1143000" y="2044006"/>
          <a:ext cx="9872663"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E0E2377-2832-40AB-9345-E469FDA0B21B}"/>
              </a:ext>
            </a:extLst>
          </p:cNvPr>
          <p:cNvSpPr>
            <a:spLocks noGrp="1"/>
          </p:cNvSpPr>
          <p:nvPr>
            <p:ph type="sldNum" sz="quarter" idx="12"/>
          </p:nvPr>
        </p:nvSpPr>
        <p:spPr>
          <a:xfrm>
            <a:off x="9329530" y="6223828"/>
            <a:ext cx="1706217" cy="365125"/>
          </a:xfrm>
        </p:spPr>
        <p:txBody>
          <a:bodyPr>
            <a:normAutofit/>
          </a:bodyPr>
          <a:lstStyle/>
          <a:p>
            <a:pPr>
              <a:spcAft>
                <a:spcPts val="600"/>
              </a:spcAft>
            </a:pPr>
            <a:fld id="{63F414B8-5B9E-464F-8D6A-AB11FD4486C5}" type="slidenum">
              <a:rPr lang="en-US" smtClean="0"/>
              <a:pPr>
                <a:spcAft>
                  <a:spcPts val="600"/>
                </a:spcAft>
              </a:pPr>
              <a:t>10</a:t>
            </a:fld>
            <a:endParaRPr lang="en-US"/>
          </a:p>
        </p:txBody>
      </p:sp>
    </p:spTree>
    <p:extLst>
      <p:ext uri="{BB962C8B-B14F-4D97-AF65-F5344CB8AC3E}">
        <p14:creationId xmlns:p14="http://schemas.microsoft.com/office/powerpoint/2010/main" val="405856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7AF10B-F326-4032-A102-B80C13A5FFE4}"/>
              </a:ext>
            </a:extLst>
          </p:cNvPr>
          <p:cNvSpPr>
            <a:spLocks noGrp="1"/>
          </p:cNvSpPr>
          <p:nvPr>
            <p:ph type="title"/>
          </p:nvPr>
        </p:nvSpPr>
        <p:spPr/>
        <p:txBody>
          <a:bodyPr/>
          <a:lstStyle/>
          <a:p>
            <a:r>
              <a:rPr lang="en-US" dirty="0"/>
              <a:t>Estimate Ambient Concentrations</a:t>
            </a:r>
          </a:p>
        </p:txBody>
      </p:sp>
      <p:sp>
        <p:nvSpPr>
          <p:cNvPr id="2" name="Slide Number Placeholder 1">
            <a:extLst>
              <a:ext uri="{FF2B5EF4-FFF2-40B4-BE49-F238E27FC236}">
                <a16:creationId xmlns:a16="http://schemas.microsoft.com/office/drawing/2014/main" id="{44D43BB1-D86D-42F5-8978-F02558F39289}"/>
              </a:ext>
            </a:extLst>
          </p:cNvPr>
          <p:cNvSpPr>
            <a:spLocks noGrp="1"/>
          </p:cNvSpPr>
          <p:nvPr>
            <p:ph type="sldNum" sz="quarter" idx="12"/>
          </p:nvPr>
        </p:nvSpPr>
        <p:spPr/>
        <p:txBody>
          <a:bodyPr/>
          <a:lstStyle/>
          <a:p>
            <a:fld id="{63F414B8-5B9E-464F-8D6A-AB11FD4486C5}" type="slidenum">
              <a:rPr lang="en-US" smtClean="0"/>
              <a:t>11</a:t>
            </a:fld>
            <a:endParaRPr lang="en-US"/>
          </a:p>
        </p:txBody>
      </p:sp>
      <p:sp>
        <p:nvSpPr>
          <p:cNvPr id="3" name="TextBox 2">
            <a:extLst>
              <a:ext uri="{FF2B5EF4-FFF2-40B4-BE49-F238E27FC236}">
                <a16:creationId xmlns:a16="http://schemas.microsoft.com/office/drawing/2014/main" id="{EF0976F8-169C-45A0-B498-13F890E77E0B}"/>
              </a:ext>
            </a:extLst>
          </p:cNvPr>
          <p:cNvSpPr txBox="1"/>
          <p:nvPr/>
        </p:nvSpPr>
        <p:spPr>
          <a:xfrm>
            <a:off x="910269" y="2940732"/>
            <a:ext cx="3095676" cy="2308324"/>
          </a:xfrm>
          <a:prstGeom prst="rect">
            <a:avLst/>
          </a:prstGeom>
          <a:noFill/>
          <a:ln>
            <a:solidFill>
              <a:schemeClr val="accent1"/>
            </a:solidFill>
          </a:ln>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2400" dirty="0"/>
              <a:t>E.g., Benzene Exposure Concentration </a:t>
            </a:r>
          </a:p>
          <a:p>
            <a:pPr algn="ctr">
              <a:defRPr sz="1400" b="0" i="0" u="none" strike="noStrike" kern="1200" spc="0" baseline="0">
                <a:solidFill>
                  <a:prstClr val="black">
                    <a:lumMod val="65000"/>
                    <a:lumOff val="35000"/>
                  </a:prstClr>
                </a:solidFill>
                <a:latin typeface="+mn-lt"/>
                <a:ea typeface="+mn-ea"/>
                <a:cs typeface="+mn-cs"/>
              </a:defRPr>
            </a:pPr>
            <a:r>
              <a:rPr lang="en-US" sz="2400" dirty="0"/>
              <a:t>in Bernalillo County (2011, EPA NATA)</a:t>
            </a:r>
          </a:p>
          <a:p>
            <a:endParaRPr lang="en-US" sz="2400" dirty="0"/>
          </a:p>
        </p:txBody>
      </p:sp>
      <p:graphicFrame>
        <p:nvGraphicFramePr>
          <p:cNvPr id="9" name="Chart 8">
            <a:extLst>
              <a:ext uri="{FF2B5EF4-FFF2-40B4-BE49-F238E27FC236}">
                <a16:creationId xmlns:a16="http://schemas.microsoft.com/office/drawing/2014/main" id="{AE3B2D72-F485-4FA4-91AE-C5F0DE96AF11}"/>
              </a:ext>
            </a:extLst>
          </p:cNvPr>
          <p:cNvGraphicFramePr>
            <a:graphicFrameLocks/>
          </p:cNvGraphicFramePr>
          <p:nvPr>
            <p:extLst>
              <p:ext uri="{D42A27DB-BD31-4B8C-83A1-F6EECF244321}">
                <p14:modId xmlns:p14="http://schemas.microsoft.com/office/powerpoint/2010/main" val="2020851154"/>
              </p:ext>
            </p:extLst>
          </p:nvPr>
        </p:nvGraphicFramePr>
        <p:xfrm>
          <a:off x="4005946" y="819806"/>
          <a:ext cx="7965338" cy="570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13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1E0D-7EEC-4FC9-8B33-6476A0EDAE34}"/>
              </a:ext>
            </a:extLst>
          </p:cNvPr>
          <p:cNvSpPr>
            <a:spLocks noGrp="1"/>
          </p:cNvSpPr>
          <p:nvPr>
            <p:ph type="title"/>
          </p:nvPr>
        </p:nvSpPr>
        <p:spPr>
          <a:xfrm>
            <a:off x="1143000" y="609600"/>
            <a:ext cx="9875520" cy="1356360"/>
          </a:xfrm>
        </p:spPr>
        <p:txBody>
          <a:bodyPr>
            <a:normAutofit/>
          </a:bodyPr>
          <a:lstStyle/>
          <a:p>
            <a:r>
              <a:rPr lang="en-US" dirty="0"/>
              <a:t>Estimate Population Risks from Outdoor Emissions Sources</a:t>
            </a:r>
          </a:p>
        </p:txBody>
      </p:sp>
      <p:graphicFrame>
        <p:nvGraphicFramePr>
          <p:cNvPr id="6" name="Content Placeholder 2">
            <a:extLst>
              <a:ext uri="{FF2B5EF4-FFF2-40B4-BE49-F238E27FC236}">
                <a16:creationId xmlns:a16="http://schemas.microsoft.com/office/drawing/2014/main" id="{CB9FF013-8583-4861-9204-8B19F4F60D77}"/>
              </a:ext>
            </a:extLst>
          </p:cNvPr>
          <p:cNvGraphicFramePr>
            <a:graphicFrameLocks noGrp="1"/>
          </p:cNvGraphicFramePr>
          <p:nvPr>
            <p:ph idx="1"/>
            <p:extLst>
              <p:ext uri="{D42A27DB-BD31-4B8C-83A1-F6EECF244321}">
                <p14:modId xmlns:p14="http://schemas.microsoft.com/office/powerpoint/2010/main" val="1310094091"/>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A5C532F-2B1F-4D8F-B110-20216625A78C}"/>
              </a:ext>
            </a:extLst>
          </p:cNvPr>
          <p:cNvSpPr>
            <a:spLocks noGrp="1"/>
          </p:cNvSpPr>
          <p:nvPr>
            <p:ph type="sldNum" sz="quarter" idx="12"/>
          </p:nvPr>
        </p:nvSpPr>
        <p:spPr>
          <a:xfrm>
            <a:off x="9329530" y="6223828"/>
            <a:ext cx="1706217" cy="365125"/>
          </a:xfrm>
        </p:spPr>
        <p:txBody>
          <a:bodyPr>
            <a:normAutofit/>
          </a:bodyPr>
          <a:lstStyle/>
          <a:p>
            <a:pPr>
              <a:spcAft>
                <a:spcPts val="600"/>
              </a:spcAft>
            </a:pPr>
            <a:fld id="{63F414B8-5B9E-464F-8D6A-AB11FD4486C5}" type="slidenum">
              <a:rPr lang="en-US" smtClean="0"/>
              <a:pPr>
                <a:spcAft>
                  <a:spcPts val="600"/>
                </a:spcAft>
              </a:pPr>
              <a:t>12</a:t>
            </a:fld>
            <a:endParaRPr lang="en-US"/>
          </a:p>
        </p:txBody>
      </p:sp>
    </p:spTree>
    <p:extLst>
      <p:ext uri="{BB962C8B-B14F-4D97-AF65-F5344CB8AC3E}">
        <p14:creationId xmlns:p14="http://schemas.microsoft.com/office/powerpoint/2010/main" val="207788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4032-13DC-4CF0-9860-3C2D66013477}"/>
              </a:ext>
            </a:extLst>
          </p:cNvPr>
          <p:cNvSpPr>
            <a:spLocks noGrp="1"/>
          </p:cNvSpPr>
          <p:nvPr>
            <p:ph type="title"/>
          </p:nvPr>
        </p:nvSpPr>
        <p:spPr/>
        <p:txBody>
          <a:bodyPr/>
          <a:lstStyle/>
          <a:p>
            <a:r>
              <a:rPr lang="en-US" dirty="0"/>
              <a:t>NATA Conclusions</a:t>
            </a:r>
          </a:p>
        </p:txBody>
      </p:sp>
      <p:sp>
        <p:nvSpPr>
          <p:cNvPr id="3" name="Content Placeholder 2">
            <a:extLst>
              <a:ext uri="{FF2B5EF4-FFF2-40B4-BE49-F238E27FC236}">
                <a16:creationId xmlns:a16="http://schemas.microsoft.com/office/drawing/2014/main" id="{86016CF5-8CEF-4644-8E19-4C6EE84CA69D}"/>
              </a:ext>
            </a:extLst>
          </p:cNvPr>
          <p:cNvSpPr>
            <a:spLocks noGrp="1"/>
          </p:cNvSpPr>
          <p:nvPr>
            <p:ph idx="1"/>
          </p:nvPr>
        </p:nvSpPr>
        <p:spPr/>
        <p:txBody>
          <a:bodyPr>
            <a:noAutofit/>
          </a:bodyPr>
          <a:lstStyle/>
          <a:p>
            <a:pPr marL="45720" indent="0">
              <a:buNone/>
            </a:pPr>
            <a:r>
              <a:rPr lang="en-US" sz="3200" dirty="0"/>
              <a:t>The  average, national cancer risk from air toxics is 40 in 1 million. </a:t>
            </a:r>
          </a:p>
          <a:p>
            <a:pPr marL="45720" indent="0">
              <a:buNone/>
            </a:pPr>
            <a:r>
              <a:rPr lang="en-US" sz="3200" dirty="0"/>
              <a:t>~1 in every 25,000 people have an increased likelihood of contracting cancer as a result of breathing air toxics from outdoor sources if they were exposed to 2011 emission levels over the course of their 70-year lifetime. </a:t>
            </a:r>
          </a:p>
          <a:p>
            <a:endParaRPr lang="en-US" sz="3200" dirty="0"/>
          </a:p>
        </p:txBody>
      </p:sp>
      <p:sp>
        <p:nvSpPr>
          <p:cNvPr id="4" name="Slide Number Placeholder 3">
            <a:extLst>
              <a:ext uri="{FF2B5EF4-FFF2-40B4-BE49-F238E27FC236}">
                <a16:creationId xmlns:a16="http://schemas.microsoft.com/office/drawing/2014/main" id="{7E134C0B-D8D6-4483-B43A-7C3CC402140F}"/>
              </a:ext>
            </a:extLst>
          </p:cNvPr>
          <p:cNvSpPr>
            <a:spLocks noGrp="1"/>
          </p:cNvSpPr>
          <p:nvPr>
            <p:ph type="sldNum" sz="quarter" idx="12"/>
          </p:nvPr>
        </p:nvSpPr>
        <p:spPr/>
        <p:txBody>
          <a:bodyPr/>
          <a:lstStyle/>
          <a:p>
            <a:fld id="{63F414B8-5B9E-464F-8D6A-AB11FD4486C5}" type="slidenum">
              <a:rPr lang="en-US" smtClean="0"/>
              <a:t>13</a:t>
            </a:fld>
            <a:endParaRPr lang="en-US"/>
          </a:p>
        </p:txBody>
      </p:sp>
    </p:spTree>
    <p:extLst>
      <p:ext uri="{BB962C8B-B14F-4D97-AF65-F5344CB8AC3E}">
        <p14:creationId xmlns:p14="http://schemas.microsoft.com/office/powerpoint/2010/main" val="160593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573A98-3B8B-491E-8B20-B4F4D0DFAC5C}"/>
              </a:ext>
            </a:extLst>
          </p:cNvPr>
          <p:cNvPicPr>
            <a:picLocks noChangeAspect="1"/>
          </p:cNvPicPr>
          <p:nvPr/>
        </p:nvPicPr>
        <p:blipFill>
          <a:blip r:embed="rId2"/>
          <a:stretch>
            <a:fillRect/>
          </a:stretch>
        </p:blipFill>
        <p:spPr>
          <a:xfrm>
            <a:off x="4776787" y="2543175"/>
            <a:ext cx="2638425" cy="1771650"/>
          </a:xfrm>
          <a:prstGeom prst="rect">
            <a:avLst/>
          </a:prstGeom>
        </p:spPr>
      </p:pic>
      <p:sp>
        <p:nvSpPr>
          <p:cNvPr id="7" name="Title 6">
            <a:extLst>
              <a:ext uri="{FF2B5EF4-FFF2-40B4-BE49-F238E27FC236}">
                <a16:creationId xmlns:a16="http://schemas.microsoft.com/office/drawing/2014/main" id="{170365EF-C09C-4C54-AE26-98E856C758ED}"/>
              </a:ext>
            </a:extLst>
          </p:cNvPr>
          <p:cNvSpPr>
            <a:spLocks noGrp="1"/>
          </p:cNvSpPr>
          <p:nvPr>
            <p:ph type="title"/>
          </p:nvPr>
        </p:nvSpPr>
        <p:spPr>
          <a:xfrm>
            <a:off x="9416717" y="609599"/>
            <a:ext cx="2277978" cy="4138863"/>
          </a:xfrm>
        </p:spPr>
        <p:txBody>
          <a:bodyPr>
            <a:normAutofit/>
          </a:bodyPr>
          <a:lstStyle/>
          <a:p>
            <a:r>
              <a:rPr lang="en-US" sz="3600" dirty="0"/>
              <a:t>Air Toxics Cancer Risks - Southwest</a:t>
            </a:r>
          </a:p>
        </p:txBody>
      </p:sp>
      <p:pic>
        <p:nvPicPr>
          <p:cNvPr id="4" name="Content Placeholder 3">
            <a:extLst>
              <a:ext uri="{FF2B5EF4-FFF2-40B4-BE49-F238E27FC236}">
                <a16:creationId xmlns:a16="http://schemas.microsoft.com/office/drawing/2014/main" id="{269A3642-611E-47F5-900E-F61E67FF5003}"/>
              </a:ext>
            </a:extLst>
          </p:cNvPr>
          <p:cNvPicPr>
            <a:picLocks noGrp="1" noChangeAspect="1"/>
          </p:cNvPicPr>
          <p:nvPr>
            <p:ph idx="4294967295"/>
          </p:nvPr>
        </p:nvPicPr>
        <p:blipFill>
          <a:blip r:embed="rId3"/>
          <a:stretch>
            <a:fillRect/>
          </a:stretch>
        </p:blipFill>
        <p:spPr>
          <a:xfrm>
            <a:off x="0" y="216568"/>
            <a:ext cx="9285288" cy="6384925"/>
          </a:xfrm>
          <a:prstGeom prst="rect">
            <a:avLst/>
          </a:prstGeom>
        </p:spPr>
      </p:pic>
      <p:pic>
        <p:nvPicPr>
          <p:cNvPr id="6" name="Picture 5">
            <a:extLst>
              <a:ext uri="{FF2B5EF4-FFF2-40B4-BE49-F238E27FC236}">
                <a16:creationId xmlns:a16="http://schemas.microsoft.com/office/drawing/2014/main" id="{1B473B7B-2BAC-4140-80D0-9E5A21EA3654}"/>
              </a:ext>
            </a:extLst>
          </p:cNvPr>
          <p:cNvPicPr>
            <a:picLocks noChangeAspect="1"/>
          </p:cNvPicPr>
          <p:nvPr/>
        </p:nvPicPr>
        <p:blipFill>
          <a:blip r:embed="rId2"/>
          <a:stretch>
            <a:fillRect/>
          </a:stretch>
        </p:blipFill>
        <p:spPr>
          <a:xfrm>
            <a:off x="9260556" y="4869782"/>
            <a:ext cx="2638425" cy="1771650"/>
          </a:xfrm>
          <a:prstGeom prst="rect">
            <a:avLst/>
          </a:prstGeom>
        </p:spPr>
      </p:pic>
      <p:sp>
        <p:nvSpPr>
          <p:cNvPr id="8" name="Arrow: Down 7">
            <a:extLst>
              <a:ext uri="{FF2B5EF4-FFF2-40B4-BE49-F238E27FC236}">
                <a16:creationId xmlns:a16="http://schemas.microsoft.com/office/drawing/2014/main" id="{18AC479F-0413-40E7-A750-A938340716C4}"/>
              </a:ext>
            </a:extLst>
          </p:cNvPr>
          <p:cNvSpPr/>
          <p:nvPr/>
        </p:nvSpPr>
        <p:spPr>
          <a:xfrm rot="5400000">
            <a:off x="11016414" y="4929188"/>
            <a:ext cx="160421" cy="1492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1C526AA-AD97-4A32-BC19-01BB8B03A245}"/>
              </a:ext>
            </a:extLst>
          </p:cNvPr>
          <p:cNvSpPr>
            <a:spLocks noGrp="1"/>
          </p:cNvSpPr>
          <p:nvPr>
            <p:ph type="sldNum" sz="quarter" idx="12"/>
          </p:nvPr>
        </p:nvSpPr>
        <p:spPr/>
        <p:txBody>
          <a:bodyPr/>
          <a:lstStyle/>
          <a:p>
            <a:fld id="{63F414B8-5B9E-464F-8D6A-AB11FD4486C5}" type="slidenum">
              <a:rPr lang="en-US" smtClean="0"/>
              <a:t>14</a:t>
            </a:fld>
            <a:endParaRPr lang="en-US"/>
          </a:p>
        </p:txBody>
      </p:sp>
    </p:spTree>
    <p:extLst>
      <p:ext uri="{BB962C8B-B14F-4D97-AF65-F5344CB8AC3E}">
        <p14:creationId xmlns:p14="http://schemas.microsoft.com/office/powerpoint/2010/main" val="27235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FAB7-488C-40DA-8C14-A7E191A1061D}"/>
              </a:ext>
            </a:extLst>
          </p:cNvPr>
          <p:cNvSpPr>
            <a:spLocks noGrp="1"/>
          </p:cNvSpPr>
          <p:nvPr>
            <p:ph type="title"/>
          </p:nvPr>
        </p:nvSpPr>
        <p:spPr>
          <a:xfrm>
            <a:off x="1018664" y="589547"/>
            <a:ext cx="3411933" cy="3511113"/>
          </a:xfrm>
        </p:spPr>
        <p:txBody>
          <a:bodyPr>
            <a:normAutofit/>
          </a:bodyPr>
          <a:lstStyle/>
          <a:p>
            <a:r>
              <a:rPr lang="en-US" dirty="0"/>
              <a:t>Air Toxics Cancer Risks:</a:t>
            </a:r>
            <a:br>
              <a:rPr lang="en-US" dirty="0"/>
            </a:br>
            <a:r>
              <a:rPr lang="en-US" dirty="0"/>
              <a:t>Louisiana</a:t>
            </a:r>
          </a:p>
        </p:txBody>
      </p:sp>
      <p:cxnSp>
        <p:nvCxnSpPr>
          <p:cNvPr id="6" name="Straight Connector 5">
            <a:extLst>
              <a:ext uri="{FF2B5EF4-FFF2-40B4-BE49-F238E27FC236}">
                <a16:creationId xmlns:a16="http://schemas.microsoft.com/office/drawing/2014/main" id="{96EEB806-E9D3-44D9-9B68-75BB1A2E967F}"/>
              </a:ext>
            </a:extLst>
          </p:cNvPr>
          <p:cNvCxnSpPr/>
          <p:nvPr/>
        </p:nvCxnSpPr>
        <p:spPr>
          <a:xfrm>
            <a:off x="10347158" y="136357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E4CE9B-48C8-4D8E-A926-1AF474789892}"/>
              </a:ext>
            </a:extLst>
          </p:cNvPr>
          <p:cNvCxnSpPr>
            <a:cxnSpLocks/>
          </p:cNvCxnSpPr>
          <p:nvPr/>
        </p:nvCxnSpPr>
        <p:spPr>
          <a:xfrm>
            <a:off x="10395284" y="1347537"/>
            <a:ext cx="0" cy="5085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28504E-3BE6-41D2-B7B1-C0568028E1A8}"/>
              </a:ext>
            </a:extLst>
          </p:cNvPr>
          <p:cNvCxnSpPr/>
          <p:nvPr/>
        </p:nvCxnSpPr>
        <p:spPr>
          <a:xfrm>
            <a:off x="5374105" y="1347537"/>
            <a:ext cx="5053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FAF476-BBFB-4389-9A2D-2A7D3C03160B}"/>
              </a:ext>
            </a:extLst>
          </p:cNvPr>
          <p:cNvCxnSpPr/>
          <p:nvPr/>
        </p:nvCxnSpPr>
        <p:spPr>
          <a:xfrm flipV="1">
            <a:off x="5374105" y="1347537"/>
            <a:ext cx="0" cy="529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C82CBC7-9ED3-475F-A3D7-71DB18EE9A18}"/>
              </a:ext>
            </a:extLst>
          </p:cNvPr>
          <p:cNvCxnSpPr/>
          <p:nvPr/>
        </p:nvCxnSpPr>
        <p:spPr>
          <a:xfrm>
            <a:off x="7539789" y="6432884"/>
            <a:ext cx="2855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BF4BCD-8E6C-473A-BDC4-5ABD8E1669FC}"/>
              </a:ext>
            </a:extLst>
          </p:cNvPr>
          <p:cNvCxnSpPr/>
          <p:nvPr/>
        </p:nvCxnSpPr>
        <p:spPr>
          <a:xfrm flipV="1">
            <a:off x="7507705" y="6432884"/>
            <a:ext cx="0" cy="213977"/>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3E965CF9-42FA-4366-8506-1E3BB1F31E75}"/>
              </a:ext>
            </a:extLst>
          </p:cNvPr>
          <p:cNvPicPr>
            <a:picLocks noChangeAspect="1"/>
          </p:cNvPicPr>
          <p:nvPr/>
        </p:nvPicPr>
        <p:blipFill>
          <a:blip r:embed="rId2"/>
          <a:stretch>
            <a:fillRect/>
          </a:stretch>
        </p:blipFill>
        <p:spPr>
          <a:xfrm>
            <a:off x="1018665" y="3997199"/>
            <a:ext cx="2600325" cy="1781175"/>
          </a:xfrm>
          <a:prstGeom prst="rect">
            <a:avLst/>
          </a:prstGeom>
        </p:spPr>
      </p:pic>
      <p:sp>
        <p:nvSpPr>
          <p:cNvPr id="3" name="Slide Number Placeholder 2">
            <a:extLst>
              <a:ext uri="{FF2B5EF4-FFF2-40B4-BE49-F238E27FC236}">
                <a16:creationId xmlns:a16="http://schemas.microsoft.com/office/drawing/2014/main" id="{D753B946-8E8B-450B-8AAD-F4F792A83F5F}"/>
              </a:ext>
            </a:extLst>
          </p:cNvPr>
          <p:cNvSpPr>
            <a:spLocks noGrp="1"/>
          </p:cNvSpPr>
          <p:nvPr>
            <p:ph type="sldNum" sz="quarter" idx="12"/>
          </p:nvPr>
        </p:nvSpPr>
        <p:spPr/>
        <p:txBody>
          <a:bodyPr/>
          <a:lstStyle/>
          <a:p>
            <a:fld id="{63F414B8-5B9E-464F-8D6A-AB11FD4486C5}" type="slidenum">
              <a:rPr lang="en-US" smtClean="0"/>
              <a:t>15</a:t>
            </a:fld>
            <a:endParaRPr lang="en-US"/>
          </a:p>
        </p:txBody>
      </p:sp>
      <p:pic>
        <p:nvPicPr>
          <p:cNvPr id="9" name="Content Placeholder 8">
            <a:extLst>
              <a:ext uri="{FF2B5EF4-FFF2-40B4-BE49-F238E27FC236}">
                <a16:creationId xmlns:a16="http://schemas.microsoft.com/office/drawing/2014/main" id="{D8E45DE0-E50B-4269-8580-6738B842D753}"/>
              </a:ext>
            </a:extLst>
          </p:cNvPr>
          <p:cNvPicPr>
            <a:picLocks noGrp="1" noChangeAspect="1"/>
          </p:cNvPicPr>
          <p:nvPr>
            <p:ph idx="1"/>
          </p:nvPr>
        </p:nvPicPr>
        <p:blipFill>
          <a:blip r:embed="rId3"/>
          <a:stretch>
            <a:fillRect/>
          </a:stretch>
        </p:blipFill>
        <p:spPr>
          <a:xfrm>
            <a:off x="5203600" y="211139"/>
            <a:ext cx="6747768" cy="6361966"/>
          </a:xfrm>
          <a:prstGeom prst="rect">
            <a:avLst/>
          </a:prstGeom>
        </p:spPr>
      </p:pic>
      <p:sp>
        <p:nvSpPr>
          <p:cNvPr id="10" name="TextBox 9">
            <a:extLst>
              <a:ext uri="{FF2B5EF4-FFF2-40B4-BE49-F238E27FC236}">
                <a16:creationId xmlns:a16="http://schemas.microsoft.com/office/drawing/2014/main" id="{52400A1E-C741-47B9-B920-BFAC75439CC4}"/>
              </a:ext>
            </a:extLst>
          </p:cNvPr>
          <p:cNvSpPr txBox="1"/>
          <p:nvPr/>
        </p:nvSpPr>
        <p:spPr>
          <a:xfrm>
            <a:off x="630621" y="6022428"/>
            <a:ext cx="3932516" cy="646331"/>
          </a:xfrm>
          <a:prstGeom prst="rect">
            <a:avLst/>
          </a:prstGeom>
          <a:noFill/>
        </p:spPr>
        <p:txBody>
          <a:bodyPr wrap="square" rtlCol="0">
            <a:spAutoFit/>
          </a:bodyPr>
          <a:lstStyle/>
          <a:p>
            <a:r>
              <a:rPr lang="en-US" dirty="0"/>
              <a:t>Source:  </a:t>
            </a:r>
            <a:r>
              <a:rPr lang="en-US" i="1" dirty="0"/>
              <a:t>https://gispub.epa.gov/NATA/</a:t>
            </a:r>
          </a:p>
          <a:p>
            <a:endParaRPr lang="en-US" dirty="0"/>
          </a:p>
        </p:txBody>
      </p:sp>
    </p:spTree>
    <p:extLst>
      <p:ext uri="{BB962C8B-B14F-4D97-AF65-F5344CB8AC3E}">
        <p14:creationId xmlns:p14="http://schemas.microsoft.com/office/powerpoint/2010/main" val="145792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A8AFEC-B31B-478D-B9DC-864DC32F91DC}"/>
              </a:ext>
            </a:extLst>
          </p:cNvPr>
          <p:cNvPicPr>
            <a:picLocks noGrp="1" noChangeAspect="1"/>
          </p:cNvPicPr>
          <p:nvPr>
            <p:ph idx="1"/>
          </p:nvPr>
        </p:nvPicPr>
        <p:blipFill>
          <a:blip r:embed="rId2"/>
          <a:stretch>
            <a:fillRect/>
          </a:stretch>
        </p:blipFill>
        <p:spPr>
          <a:xfrm>
            <a:off x="1581806" y="238477"/>
            <a:ext cx="9028388" cy="6381046"/>
          </a:xfrm>
          <a:prstGeom prst="rect">
            <a:avLst/>
          </a:prstGeom>
        </p:spPr>
      </p:pic>
      <p:sp>
        <p:nvSpPr>
          <p:cNvPr id="4" name="Slide Number Placeholder 3">
            <a:extLst>
              <a:ext uri="{FF2B5EF4-FFF2-40B4-BE49-F238E27FC236}">
                <a16:creationId xmlns:a16="http://schemas.microsoft.com/office/drawing/2014/main" id="{D48562BB-3AB1-4FDF-860F-D0F057DC8F83}"/>
              </a:ext>
            </a:extLst>
          </p:cNvPr>
          <p:cNvSpPr>
            <a:spLocks noGrp="1"/>
          </p:cNvSpPr>
          <p:nvPr>
            <p:ph type="sldNum" sz="quarter" idx="12"/>
          </p:nvPr>
        </p:nvSpPr>
        <p:spPr/>
        <p:txBody>
          <a:bodyPr/>
          <a:lstStyle/>
          <a:p>
            <a:fld id="{63F414B8-5B9E-464F-8D6A-AB11FD4486C5}" type="slidenum">
              <a:rPr lang="en-US" smtClean="0"/>
              <a:t>16</a:t>
            </a:fld>
            <a:endParaRPr lang="en-US"/>
          </a:p>
        </p:txBody>
      </p:sp>
    </p:spTree>
    <p:extLst>
      <p:ext uri="{BB962C8B-B14F-4D97-AF65-F5344CB8AC3E}">
        <p14:creationId xmlns:p14="http://schemas.microsoft.com/office/powerpoint/2010/main" val="355208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8879-E45A-4818-935B-D14340616A68}"/>
              </a:ext>
            </a:extLst>
          </p:cNvPr>
          <p:cNvSpPr>
            <a:spLocks noGrp="1"/>
          </p:cNvSpPr>
          <p:nvPr>
            <p:ph type="title"/>
          </p:nvPr>
        </p:nvSpPr>
        <p:spPr/>
        <p:txBody>
          <a:bodyPr/>
          <a:lstStyle/>
          <a:p>
            <a:r>
              <a:rPr lang="en-US" dirty="0"/>
              <a:t>NATA Conclusions</a:t>
            </a:r>
          </a:p>
        </p:txBody>
      </p:sp>
      <p:sp>
        <p:nvSpPr>
          <p:cNvPr id="3" name="Content Placeholder 2">
            <a:extLst>
              <a:ext uri="{FF2B5EF4-FFF2-40B4-BE49-F238E27FC236}">
                <a16:creationId xmlns:a16="http://schemas.microsoft.com/office/drawing/2014/main" id="{A5D17136-C519-42DB-8307-D6D3D5EF59B6}"/>
              </a:ext>
            </a:extLst>
          </p:cNvPr>
          <p:cNvSpPr>
            <a:spLocks noGrp="1"/>
          </p:cNvSpPr>
          <p:nvPr>
            <p:ph idx="1"/>
          </p:nvPr>
        </p:nvSpPr>
        <p:spPr/>
        <p:txBody>
          <a:bodyPr>
            <a:noAutofit/>
          </a:bodyPr>
          <a:lstStyle/>
          <a:p>
            <a:pPr marL="45720" indent="0">
              <a:buNone/>
            </a:pPr>
            <a:r>
              <a:rPr lang="en-US" sz="2400" dirty="0"/>
              <a:t>National cancer risk driver:  Formaldehyde</a:t>
            </a:r>
          </a:p>
          <a:p>
            <a:pPr marL="45720" indent="0">
              <a:buNone/>
            </a:pPr>
            <a:r>
              <a:rPr lang="en-US" sz="2400" dirty="0"/>
              <a:t>Regional cancer risk drivers: Benzene, Chloroprene, Coke Oven Emissions</a:t>
            </a:r>
          </a:p>
          <a:p>
            <a:pPr marL="45720" indent="0">
              <a:buNone/>
            </a:pPr>
            <a:r>
              <a:rPr lang="en-US" sz="2400" dirty="0"/>
              <a:t>_____</a:t>
            </a:r>
          </a:p>
          <a:p>
            <a:pPr marL="45720" indent="0">
              <a:buNone/>
            </a:pPr>
            <a:r>
              <a:rPr lang="en-US" sz="2400" dirty="0"/>
              <a:t>National noncancer hazard drivers: Acrolein (70%), Chlorine, Diesel PM. </a:t>
            </a:r>
          </a:p>
          <a:p>
            <a:pPr marL="45720" indent="0">
              <a:buNone/>
            </a:pPr>
            <a:r>
              <a:rPr lang="en-US" sz="2400" dirty="0"/>
              <a:t>Regional noncancer hazard drivers:  Hexamethylene Diisocyanate</a:t>
            </a:r>
          </a:p>
          <a:p>
            <a:endParaRPr lang="en-US" sz="2400" dirty="0"/>
          </a:p>
        </p:txBody>
      </p:sp>
      <p:sp>
        <p:nvSpPr>
          <p:cNvPr id="4" name="Slide Number Placeholder 3">
            <a:extLst>
              <a:ext uri="{FF2B5EF4-FFF2-40B4-BE49-F238E27FC236}">
                <a16:creationId xmlns:a16="http://schemas.microsoft.com/office/drawing/2014/main" id="{66C0E5F9-7CB9-4B99-8F4B-BB5687EC8053}"/>
              </a:ext>
            </a:extLst>
          </p:cNvPr>
          <p:cNvSpPr>
            <a:spLocks noGrp="1"/>
          </p:cNvSpPr>
          <p:nvPr>
            <p:ph type="sldNum" sz="quarter" idx="12"/>
          </p:nvPr>
        </p:nvSpPr>
        <p:spPr/>
        <p:txBody>
          <a:bodyPr/>
          <a:lstStyle/>
          <a:p>
            <a:fld id="{63F414B8-5B9E-464F-8D6A-AB11FD4486C5}" type="slidenum">
              <a:rPr lang="en-US" smtClean="0"/>
              <a:t>17</a:t>
            </a:fld>
            <a:endParaRPr lang="en-US"/>
          </a:p>
        </p:txBody>
      </p:sp>
    </p:spTree>
    <p:extLst>
      <p:ext uri="{BB962C8B-B14F-4D97-AF65-F5344CB8AC3E}">
        <p14:creationId xmlns:p14="http://schemas.microsoft.com/office/powerpoint/2010/main" val="295170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DE5D-E073-4057-99A6-0DAD89AA138C}"/>
              </a:ext>
            </a:extLst>
          </p:cNvPr>
          <p:cNvSpPr>
            <a:spLocks noGrp="1"/>
          </p:cNvSpPr>
          <p:nvPr>
            <p:ph type="title"/>
          </p:nvPr>
        </p:nvSpPr>
        <p:spPr/>
        <p:txBody>
          <a:bodyPr/>
          <a:lstStyle/>
          <a:p>
            <a:r>
              <a:rPr lang="en-US" dirty="0"/>
              <a:t>The Fine Print:  Limitations of NATA</a:t>
            </a:r>
          </a:p>
        </p:txBody>
      </p:sp>
      <p:sp>
        <p:nvSpPr>
          <p:cNvPr id="3" name="Content Placeholder 2">
            <a:extLst>
              <a:ext uri="{FF2B5EF4-FFF2-40B4-BE49-F238E27FC236}">
                <a16:creationId xmlns:a16="http://schemas.microsoft.com/office/drawing/2014/main" id="{88AF9483-6AE8-4EB0-A0B0-BAC3E27982ED}"/>
              </a:ext>
            </a:extLst>
          </p:cNvPr>
          <p:cNvSpPr>
            <a:spLocks noGrp="1"/>
          </p:cNvSpPr>
          <p:nvPr>
            <p:ph idx="1"/>
          </p:nvPr>
        </p:nvSpPr>
        <p:spPr>
          <a:xfrm>
            <a:off x="417096" y="1620252"/>
            <a:ext cx="11502188" cy="4989093"/>
          </a:xfrm>
        </p:spPr>
        <p:txBody>
          <a:bodyPr>
            <a:normAutofit fontScale="92500" lnSpcReduction="20000"/>
          </a:bodyPr>
          <a:lstStyle/>
          <a:p>
            <a:pPr>
              <a:spcBef>
                <a:spcPts val="0"/>
              </a:spcBef>
            </a:pPr>
            <a:r>
              <a:rPr lang="en-US" dirty="0"/>
              <a:t>Don’t compare results with past NATA databases; the methodology is continuously refined.</a:t>
            </a:r>
          </a:p>
          <a:p>
            <a:pPr>
              <a:spcBef>
                <a:spcPts val="0"/>
              </a:spcBef>
            </a:pPr>
            <a:r>
              <a:rPr lang="en-US" dirty="0"/>
              <a:t>The overall quality and uncertainties of the assessment will vary from location to location and from pollutant to pollutant. In many cases more localized assessments, including monitoring and modeling, may be needed to better characterize local-level risk. </a:t>
            </a:r>
          </a:p>
          <a:p>
            <a:pPr>
              <a:spcBef>
                <a:spcPts val="0"/>
              </a:spcBef>
            </a:pPr>
            <a:r>
              <a:rPr lang="en-US" dirty="0"/>
              <a:t>Gaps in data</a:t>
            </a:r>
          </a:p>
          <a:p>
            <a:pPr>
              <a:spcBef>
                <a:spcPts val="0"/>
              </a:spcBef>
            </a:pPr>
            <a:r>
              <a:rPr lang="en-US" dirty="0"/>
              <a:t>Limitations in computer models </a:t>
            </a:r>
          </a:p>
          <a:p>
            <a:pPr>
              <a:spcBef>
                <a:spcPts val="0"/>
              </a:spcBef>
            </a:pPr>
            <a:r>
              <a:rPr lang="en-US" dirty="0"/>
              <a:t>Default assumptions used routinely in any risk assessment</a:t>
            </a:r>
          </a:p>
          <a:p>
            <a:pPr>
              <a:spcBef>
                <a:spcPts val="0"/>
              </a:spcBef>
            </a:pPr>
            <a:r>
              <a:rPr lang="en-US" dirty="0"/>
              <a:t>Limitations in the overall design of the assessment (intended to address some questions but not others).</a:t>
            </a:r>
          </a:p>
          <a:p>
            <a:pPr>
              <a:spcBef>
                <a:spcPts val="0"/>
              </a:spcBef>
            </a:pPr>
            <a:r>
              <a:rPr lang="en-US" dirty="0"/>
              <a:t>Variations in detail and completeness of inventories from different geographical regions</a:t>
            </a:r>
          </a:p>
          <a:p>
            <a:pPr>
              <a:spcBef>
                <a:spcPts val="0"/>
              </a:spcBef>
            </a:pPr>
            <a:r>
              <a:rPr lang="en-US" dirty="0"/>
              <a:t>Results apply to geographic areas, not specific locations.</a:t>
            </a:r>
          </a:p>
          <a:p>
            <a:pPr>
              <a:spcBef>
                <a:spcPts val="0"/>
              </a:spcBef>
            </a:pPr>
            <a:r>
              <a:rPr lang="en-US" dirty="0"/>
              <a:t>Results do not include impacts from sources in neighboring countries (i.e., Canada or Mexico).</a:t>
            </a:r>
          </a:p>
          <a:p>
            <a:pPr>
              <a:spcBef>
                <a:spcPts val="0"/>
              </a:spcBef>
            </a:pPr>
            <a:r>
              <a:rPr lang="en-US" dirty="0"/>
              <a:t>Results apply to groups, not to specific individuals.</a:t>
            </a:r>
          </a:p>
          <a:p>
            <a:pPr>
              <a:spcBef>
                <a:spcPts val="0"/>
              </a:spcBef>
            </a:pPr>
            <a:r>
              <a:rPr lang="en-US" dirty="0"/>
              <a:t>Results are restricted to the year of the analysis since emissions for that year were used.</a:t>
            </a:r>
          </a:p>
          <a:p>
            <a:pPr>
              <a:spcBef>
                <a:spcPts val="0"/>
              </a:spcBef>
            </a:pPr>
            <a:r>
              <a:rPr lang="en-US" dirty="0"/>
              <a:t>Results do not reflect exposures and risk from all compounds.</a:t>
            </a:r>
          </a:p>
          <a:p>
            <a:pPr>
              <a:spcBef>
                <a:spcPts val="0"/>
              </a:spcBef>
            </a:pPr>
            <a:r>
              <a:rPr lang="en-US" dirty="0"/>
              <a:t>Results do not reflect all pathways of exposure.</a:t>
            </a:r>
          </a:p>
          <a:p>
            <a:pPr>
              <a:spcBef>
                <a:spcPts val="0"/>
              </a:spcBef>
            </a:pPr>
            <a:r>
              <a:rPr lang="en-US" dirty="0"/>
              <a:t>Results reflect only compounds released into the outdoor air.</a:t>
            </a:r>
          </a:p>
          <a:p>
            <a:pPr>
              <a:spcBef>
                <a:spcPts val="0"/>
              </a:spcBef>
            </a:pPr>
            <a:r>
              <a:rPr lang="en-US" dirty="0"/>
              <a:t>Results do not fully reflect variation in background ambient air concentrations.</a:t>
            </a:r>
          </a:p>
          <a:p>
            <a:pPr>
              <a:spcBef>
                <a:spcPts val="0"/>
              </a:spcBef>
            </a:pPr>
            <a:r>
              <a:rPr lang="en-US" dirty="0"/>
              <a:t>Results might systematically underestimate ambient air concentration for some compounds.</a:t>
            </a:r>
          </a:p>
          <a:p>
            <a:pPr>
              <a:spcBef>
                <a:spcPts val="0"/>
              </a:spcBef>
            </a:pPr>
            <a:r>
              <a:rPr lang="en-US" dirty="0"/>
              <a:t>Results used default, or simplifying, assumptions where data were missing or of poor quality.</a:t>
            </a:r>
          </a:p>
          <a:p>
            <a:pPr>
              <a:spcBef>
                <a:spcPts val="0"/>
              </a:spcBef>
            </a:pPr>
            <a:r>
              <a:rPr lang="en-US" dirty="0"/>
              <a:t>Results may not accurately capture sources that have episodic emissions (e.g., prescribed burning or facilities with short-term deviations such as startups, shutdowns, malfunctions, and upsets).</a:t>
            </a:r>
          </a:p>
          <a:p>
            <a:pPr>
              <a:spcBef>
                <a:spcPts val="0"/>
              </a:spcBef>
            </a:pPr>
            <a:r>
              <a:rPr lang="en-US" dirty="0"/>
              <a:t>Estimates of risk are uncertain.</a:t>
            </a:r>
          </a:p>
          <a:p>
            <a:pPr>
              <a:spcBef>
                <a:spcPts val="0"/>
              </a:spcBef>
            </a:pPr>
            <a:endParaRPr lang="en-US" dirty="0"/>
          </a:p>
        </p:txBody>
      </p:sp>
      <p:sp>
        <p:nvSpPr>
          <p:cNvPr id="4" name="Slide Number Placeholder 3">
            <a:extLst>
              <a:ext uri="{FF2B5EF4-FFF2-40B4-BE49-F238E27FC236}">
                <a16:creationId xmlns:a16="http://schemas.microsoft.com/office/drawing/2014/main" id="{1AD77E2B-0EFA-4119-956A-31B08905D259}"/>
              </a:ext>
            </a:extLst>
          </p:cNvPr>
          <p:cNvSpPr>
            <a:spLocks noGrp="1"/>
          </p:cNvSpPr>
          <p:nvPr>
            <p:ph type="sldNum" sz="quarter" idx="12"/>
          </p:nvPr>
        </p:nvSpPr>
        <p:spPr/>
        <p:txBody>
          <a:bodyPr/>
          <a:lstStyle/>
          <a:p>
            <a:fld id="{63F414B8-5B9E-464F-8D6A-AB11FD4486C5}" type="slidenum">
              <a:rPr lang="en-US" smtClean="0"/>
              <a:t>18</a:t>
            </a:fld>
            <a:endParaRPr lang="en-US"/>
          </a:p>
        </p:txBody>
      </p:sp>
    </p:spTree>
    <p:extLst>
      <p:ext uri="{BB962C8B-B14F-4D97-AF65-F5344CB8AC3E}">
        <p14:creationId xmlns:p14="http://schemas.microsoft.com/office/powerpoint/2010/main" val="39267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DE5D-E073-4057-99A6-0DAD89AA138C}"/>
              </a:ext>
            </a:extLst>
          </p:cNvPr>
          <p:cNvSpPr>
            <a:spLocks noGrp="1"/>
          </p:cNvSpPr>
          <p:nvPr>
            <p:ph type="title"/>
          </p:nvPr>
        </p:nvSpPr>
        <p:spPr/>
        <p:txBody>
          <a:bodyPr/>
          <a:lstStyle/>
          <a:p>
            <a:pPr marL="45720"/>
            <a:r>
              <a:rPr lang="en-US" dirty="0"/>
              <a:t>NATA assessments should </a:t>
            </a:r>
            <a:r>
              <a:rPr lang="en-US" b="1" u="sng" dirty="0"/>
              <a:t>not</a:t>
            </a:r>
            <a:r>
              <a:rPr lang="en-US" dirty="0"/>
              <a:t> be used for the following:</a:t>
            </a:r>
          </a:p>
        </p:txBody>
      </p:sp>
      <p:sp>
        <p:nvSpPr>
          <p:cNvPr id="3" name="Content Placeholder 2">
            <a:extLst>
              <a:ext uri="{FF2B5EF4-FFF2-40B4-BE49-F238E27FC236}">
                <a16:creationId xmlns:a16="http://schemas.microsoft.com/office/drawing/2014/main" id="{88AF9483-6AE8-4EB0-A0B0-BAC3E27982ED}"/>
              </a:ext>
            </a:extLst>
          </p:cNvPr>
          <p:cNvSpPr>
            <a:spLocks noGrp="1"/>
          </p:cNvSpPr>
          <p:nvPr>
            <p:ph idx="1"/>
          </p:nvPr>
        </p:nvSpPr>
        <p:spPr>
          <a:xfrm>
            <a:off x="417096" y="1965960"/>
            <a:ext cx="11261558" cy="4643385"/>
          </a:xfrm>
        </p:spPr>
        <p:txBody>
          <a:bodyPr>
            <a:normAutofit/>
          </a:bodyPr>
          <a:lstStyle/>
          <a:p>
            <a:r>
              <a:rPr lang="en-US" sz="2800" dirty="0"/>
              <a:t>as a definitive means to pinpoint specific risk values within a census tract</a:t>
            </a:r>
          </a:p>
          <a:p>
            <a:r>
              <a:rPr lang="en-US" sz="2800" dirty="0"/>
              <a:t>to characterize or compare risks at local levels, such as between neighborhoods</a:t>
            </a:r>
          </a:p>
          <a:p>
            <a:r>
              <a:rPr lang="en-US" sz="2800" dirty="0"/>
              <a:t>to characterize or compare risks between states</a:t>
            </a:r>
          </a:p>
          <a:p>
            <a:r>
              <a:rPr lang="en-US" sz="2800" dirty="0"/>
              <a:t>to examine trends from one NATA year to another</a:t>
            </a:r>
          </a:p>
          <a:p>
            <a:r>
              <a:rPr lang="en-US" sz="2800" dirty="0"/>
              <a:t>as the sole basis for developing risk reduction plans or regulations</a:t>
            </a:r>
          </a:p>
          <a:p>
            <a:r>
              <a:rPr lang="en-US" sz="2800" dirty="0"/>
              <a:t>as the sole basis to control specific sources or pollutants, or</a:t>
            </a:r>
          </a:p>
          <a:p>
            <a:r>
              <a:rPr lang="en-US" sz="2800" dirty="0"/>
              <a:t>as the sole basis to quantify benefits of reduced air toxic emissions</a:t>
            </a:r>
          </a:p>
          <a:p>
            <a:pPr>
              <a:spcBef>
                <a:spcPts val="0"/>
              </a:spcBef>
            </a:pPr>
            <a:endParaRPr lang="en-US" sz="2800" dirty="0"/>
          </a:p>
        </p:txBody>
      </p:sp>
      <p:sp>
        <p:nvSpPr>
          <p:cNvPr id="4" name="Slide Number Placeholder 3">
            <a:extLst>
              <a:ext uri="{FF2B5EF4-FFF2-40B4-BE49-F238E27FC236}">
                <a16:creationId xmlns:a16="http://schemas.microsoft.com/office/drawing/2014/main" id="{90FE99B2-0E21-43C6-B746-6359834B1F82}"/>
              </a:ext>
            </a:extLst>
          </p:cNvPr>
          <p:cNvSpPr>
            <a:spLocks noGrp="1"/>
          </p:cNvSpPr>
          <p:nvPr>
            <p:ph type="sldNum" sz="quarter" idx="12"/>
          </p:nvPr>
        </p:nvSpPr>
        <p:spPr/>
        <p:txBody>
          <a:bodyPr/>
          <a:lstStyle/>
          <a:p>
            <a:fld id="{63F414B8-5B9E-464F-8D6A-AB11FD4486C5}" type="slidenum">
              <a:rPr lang="en-US" smtClean="0"/>
              <a:t>19</a:t>
            </a:fld>
            <a:endParaRPr lang="en-US"/>
          </a:p>
        </p:txBody>
      </p:sp>
    </p:spTree>
    <p:extLst>
      <p:ext uri="{BB962C8B-B14F-4D97-AF65-F5344CB8AC3E}">
        <p14:creationId xmlns:p14="http://schemas.microsoft.com/office/powerpoint/2010/main" val="26048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DE6B-A7B8-457C-8067-F698A7E47C25}"/>
              </a:ext>
            </a:extLst>
          </p:cNvPr>
          <p:cNvSpPr>
            <a:spLocks noGrp="1"/>
          </p:cNvSpPr>
          <p:nvPr>
            <p:ph type="title"/>
          </p:nvPr>
        </p:nvSpPr>
        <p:spPr>
          <a:xfrm>
            <a:off x="653145" y="609599"/>
            <a:ext cx="3364378" cy="5606143"/>
          </a:xfrm>
        </p:spPr>
        <p:txBody>
          <a:bodyPr>
            <a:normAutofit/>
          </a:bodyPr>
          <a:lstStyle/>
          <a:p>
            <a:r>
              <a:rPr lang="en-US" sz="4800"/>
              <a:t>OVERVIEW</a:t>
            </a:r>
          </a:p>
        </p:txBody>
      </p:sp>
      <p:graphicFrame>
        <p:nvGraphicFramePr>
          <p:cNvPr id="7" name="Content Placeholder 2">
            <a:extLst>
              <a:ext uri="{FF2B5EF4-FFF2-40B4-BE49-F238E27FC236}">
                <a16:creationId xmlns:a16="http://schemas.microsoft.com/office/drawing/2014/main" id="{49D150DB-B8CD-4338-825E-55DE0E533FD7}"/>
              </a:ext>
            </a:extLst>
          </p:cNvPr>
          <p:cNvGraphicFramePr>
            <a:graphicFrameLocks noGrp="1"/>
          </p:cNvGraphicFramePr>
          <p:nvPr>
            <p:ph idx="1"/>
            <p:extLst>
              <p:ext uri="{D42A27DB-BD31-4B8C-83A1-F6EECF244321}">
                <p14:modId xmlns:p14="http://schemas.microsoft.com/office/powerpoint/2010/main" val="1219804640"/>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0E005FA-5E31-42A8-AC12-E969E55F5791}"/>
              </a:ext>
            </a:extLst>
          </p:cNvPr>
          <p:cNvSpPr>
            <a:spLocks noGrp="1"/>
          </p:cNvSpPr>
          <p:nvPr>
            <p:ph type="sldNum" sz="quarter" idx="12"/>
          </p:nvPr>
        </p:nvSpPr>
        <p:spPr>
          <a:xfrm>
            <a:off x="9329530" y="6223828"/>
            <a:ext cx="1706217" cy="365125"/>
          </a:xfrm>
        </p:spPr>
        <p:txBody>
          <a:bodyPr>
            <a:normAutofit/>
          </a:bodyPr>
          <a:lstStyle/>
          <a:p>
            <a:pPr>
              <a:spcAft>
                <a:spcPts val="600"/>
              </a:spcAft>
            </a:pPr>
            <a:fld id="{63F414B8-5B9E-464F-8D6A-AB11FD4486C5}" type="slidenum">
              <a:rPr lang="en-US" smtClean="0"/>
              <a:pPr>
                <a:spcAft>
                  <a:spcPts val="600"/>
                </a:spcAft>
              </a:pPr>
              <a:t>2</a:t>
            </a:fld>
            <a:endParaRPr lang="en-US"/>
          </a:p>
        </p:txBody>
      </p:sp>
    </p:spTree>
    <p:extLst>
      <p:ext uri="{BB962C8B-B14F-4D97-AF65-F5344CB8AC3E}">
        <p14:creationId xmlns:p14="http://schemas.microsoft.com/office/powerpoint/2010/main" val="11371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3EEA-2113-4614-9DCA-411FF155584E}"/>
              </a:ext>
            </a:extLst>
          </p:cNvPr>
          <p:cNvSpPr>
            <a:spLocks noGrp="1"/>
          </p:cNvSpPr>
          <p:nvPr>
            <p:ph type="title"/>
          </p:nvPr>
        </p:nvSpPr>
        <p:spPr>
          <a:xfrm>
            <a:off x="1143000" y="609600"/>
            <a:ext cx="9875520" cy="1356360"/>
          </a:xfrm>
        </p:spPr>
        <p:txBody>
          <a:bodyPr/>
          <a:lstStyle/>
          <a:p>
            <a:r>
              <a:rPr lang="en-US"/>
              <a:t>Next Steps?</a:t>
            </a:r>
            <a:endParaRPr lang="en-US" dirty="0"/>
          </a:p>
        </p:txBody>
      </p:sp>
      <p:sp>
        <p:nvSpPr>
          <p:cNvPr id="3" name="Content Placeholder 2">
            <a:extLst>
              <a:ext uri="{FF2B5EF4-FFF2-40B4-BE49-F238E27FC236}">
                <a16:creationId xmlns:a16="http://schemas.microsoft.com/office/drawing/2014/main" id="{4138BF34-C742-41F9-9186-4FF65DA22A2F}"/>
              </a:ext>
            </a:extLst>
          </p:cNvPr>
          <p:cNvSpPr>
            <a:spLocks noGrp="1"/>
          </p:cNvSpPr>
          <p:nvPr>
            <p:ph idx="1"/>
          </p:nvPr>
        </p:nvSpPr>
        <p:spPr/>
        <p:txBody>
          <a:bodyPr>
            <a:normAutofit/>
          </a:bodyPr>
          <a:lstStyle/>
          <a:p>
            <a:r>
              <a:rPr lang="en-US" sz="2400" dirty="0"/>
              <a:t>What does the Air Board want to know more about?</a:t>
            </a:r>
          </a:p>
          <a:p>
            <a:r>
              <a:rPr lang="en-US" sz="2400" dirty="0"/>
              <a:t>Conduct detailed NATA analysis of census tracts, emissions sources, and/or specific air toxics and health risk estimates for Bernalillo County?</a:t>
            </a:r>
          </a:p>
          <a:p>
            <a:r>
              <a:rPr lang="en-US" sz="2400" dirty="0"/>
              <a:t>Review EHD Community-Scale Air Toxics Monitoring and Risk Assessment Project?</a:t>
            </a:r>
          </a:p>
          <a:p>
            <a:r>
              <a:rPr lang="en-US" sz="2400" dirty="0"/>
              <a:t>Understand county emissions data?</a:t>
            </a:r>
          </a:p>
          <a:p>
            <a:r>
              <a:rPr lang="en-US" sz="2400" dirty="0"/>
              <a:t>Learn EPA’s process for conducting a Cumulative Risk Assessment?</a:t>
            </a:r>
          </a:p>
          <a:p>
            <a:r>
              <a:rPr lang="en-US" sz="2400" dirty="0"/>
              <a:t>Prepare additional analysis comparing air pollution to other health risk factors?</a:t>
            </a:r>
          </a:p>
        </p:txBody>
      </p:sp>
      <p:sp>
        <p:nvSpPr>
          <p:cNvPr id="4" name="Slide Number Placeholder 3">
            <a:extLst>
              <a:ext uri="{FF2B5EF4-FFF2-40B4-BE49-F238E27FC236}">
                <a16:creationId xmlns:a16="http://schemas.microsoft.com/office/drawing/2014/main" id="{7B2542CE-3DF7-4F2F-AC62-8E91A950CC74}"/>
              </a:ext>
            </a:extLst>
          </p:cNvPr>
          <p:cNvSpPr>
            <a:spLocks noGrp="1"/>
          </p:cNvSpPr>
          <p:nvPr>
            <p:ph type="sldNum" sz="quarter" idx="12"/>
          </p:nvPr>
        </p:nvSpPr>
        <p:spPr>
          <a:xfrm>
            <a:off x="9329530" y="6223828"/>
            <a:ext cx="1706217" cy="365125"/>
          </a:xfrm>
        </p:spPr>
        <p:txBody>
          <a:bodyPr/>
          <a:lstStyle/>
          <a:p>
            <a:fld id="{63F414B8-5B9E-464F-8D6A-AB11FD4486C5}" type="slidenum">
              <a:rPr lang="en-US" smtClean="0"/>
              <a:t>20</a:t>
            </a:fld>
            <a:endParaRPr lang="en-US"/>
          </a:p>
        </p:txBody>
      </p:sp>
    </p:spTree>
    <p:extLst>
      <p:ext uri="{BB962C8B-B14F-4D97-AF65-F5344CB8AC3E}">
        <p14:creationId xmlns:p14="http://schemas.microsoft.com/office/powerpoint/2010/main" val="66750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3815-1EC2-42AC-AA6C-3A2EE4CC1684}"/>
              </a:ext>
            </a:extLst>
          </p:cNvPr>
          <p:cNvSpPr>
            <a:spLocks noGrp="1"/>
          </p:cNvSpPr>
          <p:nvPr>
            <p:ph type="title"/>
          </p:nvPr>
        </p:nvSpPr>
        <p:spPr/>
        <p:txBody>
          <a:bodyPr/>
          <a:lstStyle/>
          <a:p>
            <a:r>
              <a:rPr lang="en-US" dirty="0"/>
              <a:t>What Is NATA?</a:t>
            </a:r>
          </a:p>
        </p:txBody>
      </p:sp>
      <p:sp>
        <p:nvSpPr>
          <p:cNvPr id="3" name="Content Placeholder 2">
            <a:extLst>
              <a:ext uri="{FF2B5EF4-FFF2-40B4-BE49-F238E27FC236}">
                <a16:creationId xmlns:a16="http://schemas.microsoft.com/office/drawing/2014/main" id="{D7476B7F-356D-46B6-8EC1-D235165A0A9A}"/>
              </a:ext>
            </a:extLst>
          </p:cNvPr>
          <p:cNvSpPr>
            <a:spLocks noGrp="1"/>
          </p:cNvSpPr>
          <p:nvPr>
            <p:ph idx="1"/>
          </p:nvPr>
        </p:nvSpPr>
        <p:spPr>
          <a:xfrm>
            <a:off x="1143000" y="1781666"/>
            <a:ext cx="10334297" cy="4314334"/>
          </a:xfrm>
        </p:spPr>
        <p:txBody>
          <a:bodyPr>
            <a:normAutofit fontScale="92500" lnSpcReduction="10000"/>
          </a:bodyPr>
          <a:lstStyle/>
          <a:p>
            <a:pPr marL="45720" indent="0">
              <a:buNone/>
            </a:pPr>
            <a:r>
              <a:rPr lang="en-US" sz="3200" dirty="0"/>
              <a:t>Started 1998 as the “Cumulative Exposure Project” with 32 Hazardous Air Pollutants (HAPs).</a:t>
            </a:r>
          </a:p>
          <a:p>
            <a:pPr marL="45720" indent="0">
              <a:buNone/>
            </a:pPr>
            <a:r>
              <a:rPr lang="en-US" sz="3200" dirty="0"/>
              <a:t>Today, an in-depth screening and prioritization tool that displays emissions, monitoring, and risk data on a map, including:</a:t>
            </a:r>
          </a:p>
          <a:p>
            <a:pPr lvl="1"/>
            <a:endParaRPr lang="en-US" sz="2400" dirty="0"/>
          </a:p>
          <a:p>
            <a:pPr lvl="1"/>
            <a:r>
              <a:rPr lang="en-US" sz="2800" dirty="0"/>
              <a:t>Sources of 180 “air toxics” emissions</a:t>
            </a:r>
          </a:p>
          <a:p>
            <a:pPr lvl="1"/>
            <a:r>
              <a:rPr lang="en-US" sz="2800" dirty="0"/>
              <a:t>Air toxics monitoring data for 2005 to 2013</a:t>
            </a:r>
          </a:p>
          <a:p>
            <a:pPr lvl="1"/>
            <a:r>
              <a:rPr lang="en-US" sz="2800" dirty="0"/>
              <a:t>Modeled annual ambient concentrations</a:t>
            </a:r>
          </a:p>
          <a:p>
            <a:pPr lvl="1"/>
            <a:r>
              <a:rPr lang="en-US" sz="2800" dirty="0"/>
              <a:t>Estimated cancer risks and respiratory hazard indices</a:t>
            </a:r>
          </a:p>
          <a:p>
            <a:pPr lvl="1"/>
            <a:r>
              <a:rPr lang="en-US" sz="2800" dirty="0"/>
              <a:t>From national-scale down to census tracts</a:t>
            </a:r>
          </a:p>
          <a:p>
            <a:pPr lvl="1"/>
            <a:endParaRPr lang="en-US" sz="2800" dirty="0"/>
          </a:p>
          <a:p>
            <a:pPr lvl="1"/>
            <a:endParaRPr lang="en-US" sz="2400" dirty="0"/>
          </a:p>
        </p:txBody>
      </p:sp>
      <p:sp>
        <p:nvSpPr>
          <p:cNvPr id="4" name="Rectangle 3">
            <a:extLst>
              <a:ext uri="{FF2B5EF4-FFF2-40B4-BE49-F238E27FC236}">
                <a16:creationId xmlns:a16="http://schemas.microsoft.com/office/drawing/2014/main" id="{23CB4FB4-16E2-45C9-9B71-3C71CE998C0C}"/>
              </a:ext>
            </a:extLst>
          </p:cNvPr>
          <p:cNvSpPr/>
          <p:nvPr/>
        </p:nvSpPr>
        <p:spPr>
          <a:xfrm>
            <a:off x="5980423" y="3244334"/>
            <a:ext cx="231154"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410C9F61-F8E1-4C88-9E62-06074E9C0536}"/>
              </a:ext>
            </a:extLst>
          </p:cNvPr>
          <p:cNvSpPr/>
          <p:nvPr/>
        </p:nvSpPr>
        <p:spPr>
          <a:xfrm>
            <a:off x="5980423" y="3244334"/>
            <a:ext cx="231154" cy="369332"/>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4E5D4E08-171C-42BC-B7E3-3356FD222DF3}"/>
              </a:ext>
            </a:extLst>
          </p:cNvPr>
          <p:cNvSpPr/>
          <p:nvPr/>
        </p:nvSpPr>
        <p:spPr>
          <a:xfrm>
            <a:off x="5980423" y="3244334"/>
            <a:ext cx="231154" cy="369332"/>
          </a:xfrm>
          <a:prstGeom prst="rect">
            <a:avLst/>
          </a:prstGeom>
        </p:spPr>
        <p:txBody>
          <a:bodyPr wrap="none">
            <a:spAutoFit/>
          </a:bodyPr>
          <a:lstStyle/>
          <a:p>
            <a:r>
              <a:rPr lang="en-US" dirty="0"/>
              <a:t> </a:t>
            </a:r>
          </a:p>
        </p:txBody>
      </p:sp>
      <p:sp>
        <p:nvSpPr>
          <p:cNvPr id="7" name="Slide Number Placeholder 6">
            <a:extLst>
              <a:ext uri="{FF2B5EF4-FFF2-40B4-BE49-F238E27FC236}">
                <a16:creationId xmlns:a16="http://schemas.microsoft.com/office/drawing/2014/main" id="{14BB3AFD-5236-418F-A78A-CDF7ADAAB83B}"/>
              </a:ext>
            </a:extLst>
          </p:cNvPr>
          <p:cNvSpPr>
            <a:spLocks noGrp="1"/>
          </p:cNvSpPr>
          <p:nvPr>
            <p:ph type="sldNum" sz="quarter" idx="12"/>
          </p:nvPr>
        </p:nvSpPr>
        <p:spPr/>
        <p:txBody>
          <a:bodyPr/>
          <a:lstStyle/>
          <a:p>
            <a:fld id="{63F414B8-5B9E-464F-8D6A-AB11FD4486C5}" type="slidenum">
              <a:rPr lang="en-US" smtClean="0"/>
              <a:t>3</a:t>
            </a:fld>
            <a:endParaRPr lang="en-US"/>
          </a:p>
        </p:txBody>
      </p:sp>
    </p:spTree>
    <p:extLst>
      <p:ext uri="{BB962C8B-B14F-4D97-AF65-F5344CB8AC3E}">
        <p14:creationId xmlns:p14="http://schemas.microsoft.com/office/powerpoint/2010/main" val="90774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09F9-54B1-4359-9636-ECEAF373F137}"/>
              </a:ext>
            </a:extLst>
          </p:cNvPr>
          <p:cNvSpPr>
            <a:spLocks noGrp="1"/>
          </p:cNvSpPr>
          <p:nvPr>
            <p:ph type="title"/>
          </p:nvPr>
        </p:nvSpPr>
        <p:spPr>
          <a:xfrm>
            <a:off x="1143000" y="609600"/>
            <a:ext cx="9875520" cy="1356360"/>
          </a:xfrm>
        </p:spPr>
        <p:txBody>
          <a:bodyPr>
            <a:normAutofit/>
          </a:bodyPr>
          <a:lstStyle/>
          <a:p>
            <a:r>
              <a:rPr lang="en-US" dirty="0"/>
              <a:t>Why Did EPA Create NATA?</a:t>
            </a:r>
          </a:p>
        </p:txBody>
      </p:sp>
      <p:graphicFrame>
        <p:nvGraphicFramePr>
          <p:cNvPr id="5" name="Content Placeholder 2">
            <a:extLst>
              <a:ext uri="{FF2B5EF4-FFF2-40B4-BE49-F238E27FC236}">
                <a16:creationId xmlns:a16="http://schemas.microsoft.com/office/drawing/2014/main" id="{9916B5F9-DEE0-4E0A-9FF5-9A588B2D9620}"/>
              </a:ext>
            </a:extLst>
          </p:cNvPr>
          <p:cNvGraphicFramePr>
            <a:graphicFrameLocks noGrp="1"/>
          </p:cNvGraphicFramePr>
          <p:nvPr>
            <p:ph idx="1"/>
            <p:extLst>
              <p:ext uri="{D42A27DB-BD31-4B8C-83A1-F6EECF244321}">
                <p14:modId xmlns:p14="http://schemas.microsoft.com/office/powerpoint/2010/main" val="3382859200"/>
              </p:ext>
            </p:extLst>
          </p:nvPr>
        </p:nvGraphicFramePr>
        <p:xfrm>
          <a:off x="1143000" y="1965960"/>
          <a:ext cx="10166684" cy="413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2D31818-BE7F-4867-B66D-EC9B9A059A0F}"/>
              </a:ext>
            </a:extLst>
          </p:cNvPr>
          <p:cNvSpPr>
            <a:spLocks noGrp="1"/>
          </p:cNvSpPr>
          <p:nvPr>
            <p:ph type="sldNum" sz="quarter" idx="12"/>
          </p:nvPr>
        </p:nvSpPr>
        <p:spPr/>
        <p:txBody>
          <a:bodyPr/>
          <a:lstStyle/>
          <a:p>
            <a:fld id="{63F414B8-5B9E-464F-8D6A-AB11FD4486C5}" type="slidenum">
              <a:rPr lang="en-US" smtClean="0"/>
              <a:t>4</a:t>
            </a:fld>
            <a:endParaRPr lang="en-US"/>
          </a:p>
        </p:txBody>
      </p:sp>
    </p:spTree>
    <p:extLst>
      <p:ext uri="{BB962C8B-B14F-4D97-AF65-F5344CB8AC3E}">
        <p14:creationId xmlns:p14="http://schemas.microsoft.com/office/powerpoint/2010/main" val="37965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563A-A60C-4095-9946-FEFA3681D588}"/>
              </a:ext>
            </a:extLst>
          </p:cNvPr>
          <p:cNvSpPr>
            <a:spLocks noGrp="1"/>
          </p:cNvSpPr>
          <p:nvPr>
            <p:ph type="title"/>
          </p:nvPr>
        </p:nvSpPr>
        <p:spPr>
          <a:xfrm>
            <a:off x="1143000" y="609600"/>
            <a:ext cx="9875520" cy="1356360"/>
          </a:xfrm>
        </p:spPr>
        <p:txBody>
          <a:bodyPr/>
          <a:lstStyle/>
          <a:p>
            <a:r>
              <a:rPr lang="en-US"/>
              <a:t>How Can NATA Be Used?</a:t>
            </a:r>
            <a:endParaRPr lang="en-US" dirty="0"/>
          </a:p>
        </p:txBody>
      </p:sp>
      <p:sp>
        <p:nvSpPr>
          <p:cNvPr id="3" name="Content Placeholder 2">
            <a:extLst>
              <a:ext uri="{FF2B5EF4-FFF2-40B4-BE49-F238E27FC236}">
                <a16:creationId xmlns:a16="http://schemas.microsoft.com/office/drawing/2014/main" id="{FAE6E7F1-AACB-4E15-A2AE-91699D254EBC}"/>
              </a:ext>
            </a:extLst>
          </p:cNvPr>
          <p:cNvSpPr>
            <a:spLocks noGrp="1"/>
          </p:cNvSpPr>
          <p:nvPr>
            <p:ph idx="1"/>
          </p:nvPr>
        </p:nvSpPr>
        <p:spPr>
          <a:xfrm>
            <a:off x="1143000" y="2057400"/>
            <a:ext cx="10487526" cy="4038600"/>
          </a:xfrm>
        </p:spPr>
        <p:txBody>
          <a:bodyPr>
            <a:noAutofit/>
          </a:bodyPr>
          <a:lstStyle/>
          <a:p>
            <a:r>
              <a:rPr lang="en-US" sz="3200" dirty="0"/>
              <a:t>EPA’s Goal:  Identify national and regional air toxics of greatest public health concern </a:t>
            </a:r>
          </a:p>
          <a:p>
            <a:r>
              <a:rPr lang="en-US" sz="3200" dirty="0"/>
              <a:t>Prioritize pollutants and emission source categories</a:t>
            </a:r>
          </a:p>
          <a:p>
            <a:r>
              <a:rPr lang="en-US" sz="3200" dirty="0"/>
              <a:t>Identify locations of interest for further investigation</a:t>
            </a:r>
          </a:p>
          <a:p>
            <a:r>
              <a:rPr lang="en-US" sz="3200" dirty="0"/>
              <a:t>Provide a starting point for local-scale assessments</a:t>
            </a:r>
            <a:endParaRPr lang="en-US" sz="3200" b="1" dirty="0">
              <a:solidFill>
                <a:srgbClr val="00B050"/>
              </a:solidFill>
            </a:endParaRPr>
          </a:p>
          <a:p>
            <a:r>
              <a:rPr lang="en-US" sz="3200" dirty="0"/>
              <a:t>Focus and prioritize community efforts and resources</a:t>
            </a:r>
          </a:p>
          <a:p>
            <a:r>
              <a:rPr lang="en-US" sz="3200" dirty="0"/>
              <a:t>Inform monitoring programs</a:t>
            </a:r>
          </a:p>
        </p:txBody>
      </p:sp>
      <p:sp>
        <p:nvSpPr>
          <p:cNvPr id="4" name="Slide Number Placeholder 3">
            <a:extLst>
              <a:ext uri="{FF2B5EF4-FFF2-40B4-BE49-F238E27FC236}">
                <a16:creationId xmlns:a16="http://schemas.microsoft.com/office/drawing/2014/main" id="{04741324-29CE-4078-ACCD-4FC83B9E6895}"/>
              </a:ext>
            </a:extLst>
          </p:cNvPr>
          <p:cNvSpPr>
            <a:spLocks noGrp="1"/>
          </p:cNvSpPr>
          <p:nvPr>
            <p:ph type="sldNum" sz="quarter" idx="12"/>
          </p:nvPr>
        </p:nvSpPr>
        <p:spPr>
          <a:xfrm>
            <a:off x="9329530" y="6223828"/>
            <a:ext cx="1706217" cy="365125"/>
          </a:xfrm>
        </p:spPr>
        <p:txBody>
          <a:bodyPr/>
          <a:lstStyle/>
          <a:p>
            <a:fld id="{63F414B8-5B9E-464F-8D6A-AB11FD4486C5}" type="slidenum">
              <a:rPr lang="en-US" smtClean="0"/>
              <a:t>5</a:t>
            </a:fld>
            <a:endParaRPr lang="en-US"/>
          </a:p>
        </p:txBody>
      </p:sp>
    </p:spTree>
    <p:extLst>
      <p:ext uri="{BB962C8B-B14F-4D97-AF65-F5344CB8AC3E}">
        <p14:creationId xmlns:p14="http://schemas.microsoft.com/office/powerpoint/2010/main" val="257673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92E9-E5B2-4421-B77E-FA2C5892B251}"/>
              </a:ext>
            </a:extLst>
          </p:cNvPr>
          <p:cNvSpPr>
            <a:spLocks noGrp="1"/>
          </p:cNvSpPr>
          <p:nvPr>
            <p:ph type="title"/>
          </p:nvPr>
        </p:nvSpPr>
        <p:spPr>
          <a:xfrm>
            <a:off x="1143000" y="609600"/>
            <a:ext cx="9892747" cy="1356360"/>
          </a:xfrm>
        </p:spPr>
        <p:txBody>
          <a:bodyPr/>
          <a:lstStyle/>
          <a:p>
            <a:r>
              <a:rPr lang="en-US" dirty="0"/>
              <a:t>Can NATA Be Used to Assess Cumulative Risks? </a:t>
            </a:r>
          </a:p>
        </p:txBody>
      </p:sp>
      <p:sp>
        <p:nvSpPr>
          <p:cNvPr id="5" name="TextBox 4">
            <a:extLst>
              <a:ext uri="{FF2B5EF4-FFF2-40B4-BE49-F238E27FC236}">
                <a16:creationId xmlns:a16="http://schemas.microsoft.com/office/drawing/2014/main" id="{00B9625A-75DB-4125-9721-C279D6239A7A}"/>
              </a:ext>
            </a:extLst>
          </p:cNvPr>
          <p:cNvSpPr txBox="1"/>
          <p:nvPr/>
        </p:nvSpPr>
        <p:spPr>
          <a:xfrm>
            <a:off x="1156253" y="2134877"/>
            <a:ext cx="9892747" cy="3970318"/>
          </a:xfrm>
          <a:prstGeom prst="rect">
            <a:avLst/>
          </a:prstGeom>
          <a:noFill/>
        </p:spPr>
        <p:txBody>
          <a:bodyPr wrap="square" rtlCol="0">
            <a:spAutoFit/>
          </a:bodyPr>
          <a:lstStyle/>
          <a:p>
            <a:r>
              <a:rPr lang="en-US" sz="2800" b="1" dirty="0">
                <a:solidFill>
                  <a:srgbClr val="002060"/>
                </a:solidFill>
              </a:rPr>
              <a:t>Yes.</a:t>
            </a:r>
            <a:r>
              <a:rPr lang="en-US" sz="2800" dirty="0">
                <a:solidFill>
                  <a:srgbClr val="002060"/>
                </a:solidFill>
              </a:rPr>
              <a:t> “</a:t>
            </a:r>
            <a:r>
              <a:rPr lang="en-US" sz="2800" dirty="0"/>
              <a:t>The national-scale assessment described in this document is consistent with EPA’s definition of a </a:t>
            </a:r>
            <a:r>
              <a:rPr lang="en-US" sz="2800" b="1" dirty="0"/>
              <a:t>cumulative risk assessment</a:t>
            </a:r>
            <a:r>
              <a:rPr lang="en-US" sz="2800" dirty="0"/>
              <a:t>, as stated in EPA’s Framework for Cumulative Risk Assessment as “</a:t>
            </a:r>
            <a:r>
              <a:rPr lang="en-US" sz="2800" i="1" dirty="0"/>
              <a:t>an analysis, characterization, and possible quantification of the combined risks to health or the environment from multiple agents or stressors</a:t>
            </a:r>
            <a:r>
              <a:rPr lang="en-US" sz="2800" dirty="0"/>
              <a:t>.” The </a:t>
            </a:r>
            <a:r>
              <a:rPr lang="en-US" sz="2800" b="1" dirty="0"/>
              <a:t>conceptual model </a:t>
            </a:r>
            <a:r>
              <a:rPr lang="en-US" sz="2800" dirty="0"/>
              <a:t>defines the actual or predicted relationships among exposed individuals, populations, or ecosystems and the chemicals or stressors to which they might be exposed.”  NATA Technical Support Document, 2015</a:t>
            </a:r>
            <a:endParaRPr lang="en-US" sz="3200" dirty="0">
              <a:solidFill>
                <a:srgbClr val="002060"/>
              </a:solidFill>
            </a:endParaRPr>
          </a:p>
        </p:txBody>
      </p:sp>
      <p:sp>
        <p:nvSpPr>
          <p:cNvPr id="3" name="Slide Number Placeholder 2">
            <a:extLst>
              <a:ext uri="{FF2B5EF4-FFF2-40B4-BE49-F238E27FC236}">
                <a16:creationId xmlns:a16="http://schemas.microsoft.com/office/drawing/2014/main" id="{C9F62DD0-941B-45A0-8B7C-B66CBAF79839}"/>
              </a:ext>
            </a:extLst>
          </p:cNvPr>
          <p:cNvSpPr>
            <a:spLocks noGrp="1"/>
          </p:cNvSpPr>
          <p:nvPr>
            <p:ph type="sldNum" sz="quarter" idx="12"/>
          </p:nvPr>
        </p:nvSpPr>
        <p:spPr/>
        <p:txBody>
          <a:bodyPr/>
          <a:lstStyle/>
          <a:p>
            <a:fld id="{63F414B8-5B9E-464F-8D6A-AB11FD4486C5}" type="slidenum">
              <a:rPr lang="en-US" smtClean="0"/>
              <a:t>6</a:t>
            </a:fld>
            <a:endParaRPr lang="en-US"/>
          </a:p>
        </p:txBody>
      </p:sp>
    </p:spTree>
    <p:extLst>
      <p:ext uri="{BB962C8B-B14F-4D97-AF65-F5344CB8AC3E}">
        <p14:creationId xmlns:p14="http://schemas.microsoft.com/office/powerpoint/2010/main" val="231608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D98A8-ED32-4BC8-B575-13E1C286E0B4}"/>
              </a:ext>
            </a:extLst>
          </p:cNvPr>
          <p:cNvSpPr>
            <a:spLocks noGrp="1"/>
          </p:cNvSpPr>
          <p:nvPr>
            <p:ph type="sldNum" sz="quarter" idx="12"/>
          </p:nvPr>
        </p:nvSpPr>
        <p:spPr/>
        <p:txBody>
          <a:bodyPr/>
          <a:lstStyle/>
          <a:p>
            <a:fld id="{63F414B8-5B9E-464F-8D6A-AB11FD4486C5}" type="slidenum">
              <a:rPr lang="en-US" smtClean="0"/>
              <a:t>7</a:t>
            </a:fld>
            <a:endParaRPr lang="en-US"/>
          </a:p>
        </p:txBody>
      </p:sp>
      <p:pic>
        <p:nvPicPr>
          <p:cNvPr id="5" name="Picture 4">
            <a:extLst>
              <a:ext uri="{FF2B5EF4-FFF2-40B4-BE49-F238E27FC236}">
                <a16:creationId xmlns:a16="http://schemas.microsoft.com/office/drawing/2014/main" id="{17A00811-9EE0-4398-B91C-EFF0E278A0B1}"/>
              </a:ext>
            </a:extLst>
          </p:cNvPr>
          <p:cNvPicPr>
            <a:picLocks noChangeAspect="1"/>
          </p:cNvPicPr>
          <p:nvPr/>
        </p:nvPicPr>
        <p:blipFill>
          <a:blip r:embed="rId2"/>
          <a:stretch>
            <a:fillRect/>
          </a:stretch>
        </p:blipFill>
        <p:spPr>
          <a:xfrm>
            <a:off x="1258100" y="269047"/>
            <a:ext cx="9777647" cy="6321446"/>
          </a:xfrm>
          <a:prstGeom prst="rect">
            <a:avLst/>
          </a:prstGeom>
        </p:spPr>
      </p:pic>
    </p:spTree>
    <p:extLst>
      <p:ext uri="{BB962C8B-B14F-4D97-AF65-F5344CB8AC3E}">
        <p14:creationId xmlns:p14="http://schemas.microsoft.com/office/powerpoint/2010/main" val="412038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DE92-ABE9-444D-AAF6-E266BB49DC22}"/>
              </a:ext>
            </a:extLst>
          </p:cNvPr>
          <p:cNvSpPr>
            <a:spLocks noGrp="1"/>
          </p:cNvSpPr>
          <p:nvPr>
            <p:ph type="title"/>
          </p:nvPr>
        </p:nvSpPr>
        <p:spPr/>
        <p:txBody>
          <a:bodyPr/>
          <a:lstStyle/>
          <a:p>
            <a:r>
              <a:rPr lang="en-US" dirty="0"/>
              <a:t>Cumulative Risk vs. Cumulative Impacts</a:t>
            </a:r>
          </a:p>
        </p:txBody>
      </p:sp>
      <p:sp>
        <p:nvSpPr>
          <p:cNvPr id="3" name="Content Placeholder 2">
            <a:extLst>
              <a:ext uri="{FF2B5EF4-FFF2-40B4-BE49-F238E27FC236}">
                <a16:creationId xmlns:a16="http://schemas.microsoft.com/office/drawing/2014/main" id="{194F2F3E-899A-4BD5-82E4-D789F5B7FE1D}"/>
              </a:ext>
            </a:extLst>
          </p:cNvPr>
          <p:cNvSpPr>
            <a:spLocks noGrp="1"/>
          </p:cNvSpPr>
          <p:nvPr>
            <p:ph idx="1"/>
          </p:nvPr>
        </p:nvSpPr>
        <p:spPr>
          <a:xfrm>
            <a:off x="1140352" y="2441542"/>
            <a:ext cx="10350922" cy="3654458"/>
          </a:xfrm>
        </p:spPr>
        <p:txBody>
          <a:bodyPr>
            <a:normAutofit/>
          </a:bodyPr>
          <a:lstStyle/>
          <a:p>
            <a:pPr marL="45720" indent="0">
              <a:buNone/>
            </a:pPr>
            <a:r>
              <a:rPr lang="en-US" sz="2800" dirty="0"/>
              <a:t>1.   What are the cumulative health risks from local air pollution?</a:t>
            </a:r>
          </a:p>
          <a:p>
            <a:pPr marL="560070" indent="-514350">
              <a:buAutoNum type="arabicPeriod" startAt="2"/>
            </a:pPr>
            <a:r>
              <a:rPr lang="en-US" sz="2800" dirty="0"/>
              <a:t>Which cumulative risks exceed health or regulatory thresholds?</a:t>
            </a:r>
          </a:p>
          <a:p>
            <a:pPr marL="548640" lvl="2" indent="0">
              <a:buNone/>
            </a:pPr>
            <a:r>
              <a:rPr lang="en-US" sz="2400" i="1" dirty="0"/>
              <a:t>***If no thresholds are exceeded, there are no impacts to evaluate.***</a:t>
            </a:r>
          </a:p>
          <a:p>
            <a:pPr marL="548640" lvl="2" indent="0">
              <a:buNone/>
            </a:pPr>
            <a:r>
              <a:rPr lang="en-US" sz="2400" i="1" dirty="0"/>
              <a:t>_____________________________________________________________</a:t>
            </a:r>
          </a:p>
          <a:p>
            <a:pPr marL="560070" indent="-514350">
              <a:buAutoNum type="arabicPeriod" startAt="3"/>
            </a:pPr>
            <a:r>
              <a:rPr lang="en-US" sz="2800" dirty="0"/>
              <a:t>What are the cumulative impacts of exceeded thresholds?</a:t>
            </a:r>
          </a:p>
          <a:p>
            <a:pPr marL="560070" indent="-514350">
              <a:buAutoNum type="arabicPeriod" startAt="3"/>
            </a:pPr>
            <a:r>
              <a:rPr lang="en-US" sz="2800" dirty="0"/>
              <a:t>What can be done to reduce impacts to below thresholds?</a:t>
            </a:r>
          </a:p>
        </p:txBody>
      </p:sp>
      <p:sp>
        <p:nvSpPr>
          <p:cNvPr id="4" name="Slide Number Placeholder 3">
            <a:extLst>
              <a:ext uri="{FF2B5EF4-FFF2-40B4-BE49-F238E27FC236}">
                <a16:creationId xmlns:a16="http://schemas.microsoft.com/office/drawing/2014/main" id="{45EF3C4E-D780-4A67-B42F-69484E64A473}"/>
              </a:ext>
            </a:extLst>
          </p:cNvPr>
          <p:cNvSpPr>
            <a:spLocks noGrp="1"/>
          </p:cNvSpPr>
          <p:nvPr>
            <p:ph type="sldNum" sz="quarter" idx="12"/>
          </p:nvPr>
        </p:nvSpPr>
        <p:spPr/>
        <p:txBody>
          <a:bodyPr/>
          <a:lstStyle/>
          <a:p>
            <a:fld id="{63F414B8-5B9E-464F-8D6A-AB11FD4486C5}" type="slidenum">
              <a:rPr lang="en-US" smtClean="0"/>
              <a:t>8</a:t>
            </a:fld>
            <a:endParaRPr lang="en-US"/>
          </a:p>
        </p:txBody>
      </p:sp>
    </p:spTree>
    <p:extLst>
      <p:ext uri="{BB962C8B-B14F-4D97-AF65-F5344CB8AC3E}">
        <p14:creationId xmlns:p14="http://schemas.microsoft.com/office/powerpoint/2010/main" val="36208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7243-419B-4DE4-B255-1DCA9C6CB597}"/>
              </a:ext>
            </a:extLst>
          </p:cNvPr>
          <p:cNvSpPr>
            <a:spLocks noGrp="1"/>
          </p:cNvSpPr>
          <p:nvPr>
            <p:ph type="title"/>
          </p:nvPr>
        </p:nvSpPr>
        <p:spPr/>
        <p:txBody>
          <a:bodyPr/>
          <a:lstStyle/>
          <a:p>
            <a:r>
              <a:rPr lang="en-US" dirty="0"/>
              <a:t>Four NATA Steps</a:t>
            </a:r>
          </a:p>
        </p:txBody>
      </p:sp>
      <p:pic>
        <p:nvPicPr>
          <p:cNvPr id="4" name="Content Placeholder 3">
            <a:extLst>
              <a:ext uri="{FF2B5EF4-FFF2-40B4-BE49-F238E27FC236}">
                <a16:creationId xmlns:a16="http://schemas.microsoft.com/office/drawing/2014/main" id="{DE7907A8-3413-492E-8EE3-F60B37A7D33E}"/>
              </a:ext>
            </a:extLst>
          </p:cNvPr>
          <p:cNvPicPr>
            <a:picLocks noGrp="1" noChangeAspect="1"/>
          </p:cNvPicPr>
          <p:nvPr>
            <p:ph idx="1"/>
          </p:nvPr>
        </p:nvPicPr>
        <p:blipFill>
          <a:blip r:embed="rId2"/>
          <a:stretch>
            <a:fillRect/>
          </a:stretch>
        </p:blipFill>
        <p:spPr>
          <a:xfrm>
            <a:off x="351988" y="772594"/>
            <a:ext cx="11488023" cy="5475806"/>
          </a:xfrm>
          <a:prstGeom prst="rect">
            <a:avLst/>
          </a:prstGeom>
        </p:spPr>
      </p:pic>
      <p:sp>
        <p:nvSpPr>
          <p:cNvPr id="9" name="TextBox 8">
            <a:extLst>
              <a:ext uri="{FF2B5EF4-FFF2-40B4-BE49-F238E27FC236}">
                <a16:creationId xmlns:a16="http://schemas.microsoft.com/office/drawing/2014/main" id="{C93BE085-82ED-4F5E-B996-9874D2D513F3}"/>
              </a:ext>
            </a:extLst>
          </p:cNvPr>
          <p:cNvSpPr txBox="1"/>
          <p:nvPr/>
        </p:nvSpPr>
        <p:spPr>
          <a:xfrm>
            <a:off x="904973" y="1470582"/>
            <a:ext cx="1423448" cy="369332"/>
          </a:xfrm>
          <a:prstGeom prst="rect">
            <a:avLst/>
          </a:prstGeom>
          <a:solidFill>
            <a:schemeClr val="bg1"/>
          </a:solidFill>
        </p:spPr>
        <p:txBody>
          <a:bodyPr wrap="square" rtlCol="0">
            <a:spAutoFit/>
          </a:bodyPr>
          <a:lstStyle/>
          <a:p>
            <a:r>
              <a:rPr lang="en-US" dirty="0">
                <a:solidFill>
                  <a:schemeClr val="bg1"/>
                </a:solidFill>
              </a:rPr>
              <a:t>a</a:t>
            </a:r>
          </a:p>
        </p:txBody>
      </p:sp>
      <p:sp>
        <p:nvSpPr>
          <p:cNvPr id="3" name="Slide Number Placeholder 2">
            <a:extLst>
              <a:ext uri="{FF2B5EF4-FFF2-40B4-BE49-F238E27FC236}">
                <a16:creationId xmlns:a16="http://schemas.microsoft.com/office/drawing/2014/main" id="{4594D2C1-76C9-45B9-9777-381CFED53C57}"/>
              </a:ext>
            </a:extLst>
          </p:cNvPr>
          <p:cNvSpPr>
            <a:spLocks noGrp="1"/>
          </p:cNvSpPr>
          <p:nvPr>
            <p:ph type="sldNum" sz="quarter" idx="12"/>
          </p:nvPr>
        </p:nvSpPr>
        <p:spPr/>
        <p:txBody>
          <a:bodyPr/>
          <a:lstStyle/>
          <a:p>
            <a:fld id="{63F414B8-5B9E-464F-8D6A-AB11FD4486C5}" type="slidenum">
              <a:rPr lang="en-US" smtClean="0"/>
              <a:t>9</a:t>
            </a:fld>
            <a:endParaRPr lang="en-US"/>
          </a:p>
        </p:txBody>
      </p:sp>
    </p:spTree>
    <p:extLst>
      <p:ext uri="{BB962C8B-B14F-4D97-AF65-F5344CB8AC3E}">
        <p14:creationId xmlns:p14="http://schemas.microsoft.com/office/powerpoint/2010/main" val="922561906"/>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2197</TotalTime>
  <Words>1201</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Basis</vt:lpstr>
      <vt:lpstr>Introduction to epa’s  national-SCALE  air toxics assessment (NATA) database </vt:lpstr>
      <vt:lpstr>OVERVIEW</vt:lpstr>
      <vt:lpstr>What Is NATA?</vt:lpstr>
      <vt:lpstr>Why Did EPA Create NATA?</vt:lpstr>
      <vt:lpstr>How Can NATA Be Used?</vt:lpstr>
      <vt:lpstr>Can NATA Be Used to Assess Cumulative Risks? </vt:lpstr>
      <vt:lpstr>PowerPoint Presentation</vt:lpstr>
      <vt:lpstr>Cumulative Risk vs. Cumulative Impacts</vt:lpstr>
      <vt:lpstr>Four NATA Steps</vt:lpstr>
      <vt:lpstr>Compile Emissions Sources</vt:lpstr>
      <vt:lpstr>Estimate Ambient Concentrations</vt:lpstr>
      <vt:lpstr>Estimate Population Risks from Outdoor Emissions Sources</vt:lpstr>
      <vt:lpstr>NATA Conclusions</vt:lpstr>
      <vt:lpstr>Air Toxics Cancer Risks - Southwest</vt:lpstr>
      <vt:lpstr>Air Toxics Cancer Risks: Louisiana</vt:lpstr>
      <vt:lpstr>PowerPoint Presentation</vt:lpstr>
      <vt:lpstr>NATA Conclusions</vt:lpstr>
      <vt:lpstr>The Fine Print:  Limitations of NATA</vt:lpstr>
      <vt:lpstr>NATA assessments should not be used for the following:</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Kelly</dc:creator>
  <cp:lastModifiedBy>Kathryn Kelly</cp:lastModifiedBy>
  <cp:revision>16</cp:revision>
  <dcterms:created xsi:type="dcterms:W3CDTF">2018-04-25T00:43:06Z</dcterms:created>
  <dcterms:modified xsi:type="dcterms:W3CDTF">2018-05-09T18:48:25Z</dcterms:modified>
</cp:coreProperties>
</file>