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315" r:id="rId2"/>
    <p:sldId id="302" r:id="rId3"/>
    <p:sldId id="384" r:id="rId4"/>
    <p:sldId id="267" r:id="rId5"/>
    <p:sldId id="383" r:id="rId6"/>
    <p:sldId id="381" r:id="rId7"/>
    <p:sldId id="386" r:id="rId8"/>
    <p:sldId id="387" r:id="rId9"/>
    <p:sldId id="351" r:id="rId10"/>
    <p:sldId id="345" r:id="rId11"/>
    <p:sldId id="388" r:id="rId12"/>
    <p:sldId id="378" r:id="rId13"/>
    <p:sldId id="373" r:id="rId14"/>
    <p:sldId id="303" r:id="rId15"/>
    <p:sldId id="311" r:id="rId16"/>
    <p:sldId id="300" r:id="rId17"/>
    <p:sldId id="389" r:id="rId18"/>
    <p:sldId id="361" r:id="rId19"/>
    <p:sldId id="374" r:id="rId20"/>
    <p:sldId id="371" r:id="rId21"/>
    <p:sldId id="337" r:id="rId22"/>
    <p:sldId id="353" r:id="rId23"/>
    <p:sldId id="339" r:id="rId24"/>
    <p:sldId id="312" r:id="rId25"/>
    <p:sldId id="385" r:id="rId26"/>
    <p:sldId id="333" r:id="rId27"/>
    <p:sldId id="325" r:id="rId28"/>
    <p:sldId id="329" r:id="rId29"/>
    <p:sldId id="380" r:id="rId30"/>
    <p:sldId id="324" r:id="rId31"/>
    <p:sldId id="390" r:id="rId32"/>
    <p:sldId id="375" r:id="rId33"/>
    <p:sldId id="356" r:id="rId34"/>
    <p:sldId id="344" r:id="rId35"/>
    <p:sldId id="354" r:id="rId36"/>
    <p:sldId id="350"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23">
          <p15:clr>
            <a:srgbClr val="A4A3A4"/>
          </p15:clr>
        </p15:guide>
        <p15:guide id="2" pos="534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FF81"/>
    <a:srgbClr val="FFFF00"/>
    <a:srgbClr val="F2FF04"/>
    <a:srgbClr val="FFE2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15646" autoAdjust="0"/>
    <p:restoredTop sz="88889" autoAdjust="0"/>
  </p:normalViewPr>
  <p:slideViewPr>
    <p:cSldViewPr snapToGrid="0" snapToObjects="1" showGuides="1">
      <p:cViewPr varScale="1">
        <p:scale>
          <a:sx n="108" d="100"/>
          <a:sy n="108" d="100"/>
        </p:scale>
        <p:origin x="1456" y="184"/>
      </p:cViewPr>
      <p:guideLst>
        <p:guide orient="horz" pos="4023"/>
        <p:guide pos="5349"/>
      </p:guideLst>
    </p:cSldViewPr>
  </p:slideViewPr>
  <p:outlineViewPr>
    <p:cViewPr>
      <p:scale>
        <a:sx n="33" d="100"/>
        <a:sy n="33" d="100"/>
      </p:scale>
      <p:origin x="0" y="2720"/>
    </p:cViewPr>
  </p:outlineViewPr>
  <p:notesTextViewPr>
    <p:cViewPr>
      <p:scale>
        <a:sx n="100" d="100"/>
        <a:sy n="100" d="100"/>
      </p:scale>
      <p:origin x="0" y="0"/>
    </p:cViewPr>
  </p:notesTextViewPr>
  <p:sorterViewPr>
    <p:cViewPr>
      <p:scale>
        <a:sx n="1" d="1"/>
        <a:sy n="1" d="1"/>
      </p:scale>
      <p:origin x="0" y="0"/>
    </p:cViewPr>
  </p:sorterViewPr>
  <p:notesViewPr>
    <p:cSldViewPr snapToGrid="0" snapToObjects="1" showGuides="1">
      <p:cViewPr>
        <p:scale>
          <a:sx n="400" d="100"/>
          <a:sy n="400" d="100"/>
        </p:scale>
        <p:origin x="-3960" y="14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9017FE-4F63-E942-8F2D-C5C47593C54A}" type="datetimeFigureOut">
              <a:rPr lang="en-US" smtClean="0"/>
              <a:t>10/6/22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37A930-075A-534C-8730-27B0F5630937}" type="slidenum">
              <a:rPr lang="en-US" smtClean="0"/>
              <a:t>‹#›</a:t>
            </a:fld>
            <a:endParaRPr lang="en-US"/>
          </a:p>
        </p:txBody>
      </p:sp>
    </p:spTree>
    <p:extLst>
      <p:ext uri="{BB962C8B-B14F-4D97-AF65-F5344CB8AC3E}">
        <p14:creationId xmlns:p14="http://schemas.microsoft.com/office/powerpoint/2010/main" val="20626863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37A930-075A-534C-8730-27B0F5630937}" type="slidenum">
              <a:rPr lang="en-US" smtClean="0"/>
              <a:t>1</a:t>
            </a:fld>
            <a:endParaRPr lang="en-US"/>
          </a:p>
        </p:txBody>
      </p:sp>
    </p:spTree>
    <p:extLst>
      <p:ext uri="{BB962C8B-B14F-4D97-AF65-F5344CB8AC3E}">
        <p14:creationId xmlns:p14="http://schemas.microsoft.com/office/powerpoint/2010/main" val="3857208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In his half-hour presentation, Tony Cox, a risk analyst from Denver, claimed that researchers are overstating their findings that show the dangers of air pollution. He explained how his own statistical modeling of health data indicates that other factors could explain the links between dirty air and respiratory problems or heart attacks.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Scientists and others at the Health Effects Institute annual conference were appalled. Some added to their speeches what they had thought was obvious: Yes, air pollution really is dangerous.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Cox might have been just shrugged off as a provocateur, a denier of established science. But he leads the Trump administration’s panel of scientists that offers advice on how to protect the health of about 126 million Americans who live in smoggy and sooty places.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 that role, he’s in a prime position to spread his skepticism of the science of air pollution: The Environmental Protection Agency is poised this year to review its health standards for fine particles known as PM2.5 and ozone, the main component of smog.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These decisions, scientists say, literally could mean life and death for people in cities across the United States.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EPA’s seven-member Clean Air Scientific Advisory Committee, which has been completely remade under President Donald Trump, is responsible for reviewing the science and advising the EPA on what level of pollution is unhealthy. Cox was appointed a year ago, and earlier this month, all remaining holdovers from the Obama administration were replaced with new appointees, including two who also downplay the threats of breathing polluted air.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Powerful industries – such as power companies, vehicle manufacturers and oil companies – oppose tighter health standards because they would force states to adopt costly rules that cut emissions.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According to documents obtained through the Freedom of Information Act, Cox was nominated for the science board’s top position by the U.S. Chamber of Commerce, which has sued the EPA multiple times in an effort to loosen air pollution standards. The nomination came from Dan Byers of the chamber’s Global Energy Institute, who leads “efforts to promote and maintain coal’s vital role in America’s energy system.”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Cox has made his living challenging established science on behalf of industry. He has worked as a consultant for more than a dozen companies or industry groups that lobby against clean air or worker safety rules and are major sources of pollution, according to his website. He consulted for the American Petroleum Institute, which represents oil and gas companies, and the Truck and Engine Manufacturers Association, which represents makers of diesel and gasoline engines. He also consulted for the mining industry and tobacco giant Philip Morris.</a:t>
            </a:r>
          </a:p>
        </p:txBody>
      </p:sp>
      <p:sp>
        <p:nvSpPr>
          <p:cNvPr id="4" name="Slide Number Placeholder 3"/>
          <p:cNvSpPr>
            <a:spLocks noGrp="1"/>
          </p:cNvSpPr>
          <p:nvPr>
            <p:ph type="sldNum" sz="quarter" idx="10"/>
          </p:nvPr>
        </p:nvSpPr>
        <p:spPr/>
        <p:txBody>
          <a:bodyPr/>
          <a:lstStyle/>
          <a:p>
            <a:fld id="{7E37A930-075A-534C-8730-27B0F5630937}" type="slidenum">
              <a:rPr lang="en-US" smtClean="0"/>
              <a:t>6</a:t>
            </a:fld>
            <a:endParaRPr lang="en-US"/>
          </a:p>
        </p:txBody>
      </p:sp>
    </p:spTree>
    <p:extLst>
      <p:ext uri="{BB962C8B-B14F-4D97-AF65-F5344CB8AC3E}">
        <p14:creationId xmlns:p14="http://schemas.microsoft.com/office/powerpoint/2010/main" val="1811177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barrera </a:t>
            </a:r>
            <a:r>
              <a:rPr lang="en-US" dirty="0" err="1"/>
              <a:t>hematoencefálica</a:t>
            </a:r>
            <a:endParaRPr lang="en-US" dirty="0"/>
          </a:p>
        </p:txBody>
      </p:sp>
      <p:sp>
        <p:nvSpPr>
          <p:cNvPr id="4" name="Slide Number Placeholder 3"/>
          <p:cNvSpPr>
            <a:spLocks noGrp="1"/>
          </p:cNvSpPr>
          <p:nvPr>
            <p:ph type="sldNum" sz="quarter" idx="5"/>
          </p:nvPr>
        </p:nvSpPr>
        <p:spPr/>
        <p:txBody>
          <a:bodyPr/>
          <a:lstStyle/>
          <a:p>
            <a:fld id="{7E37A930-075A-534C-8730-27B0F5630937}" type="slidenum">
              <a:rPr lang="en-US" smtClean="0"/>
              <a:t>19</a:t>
            </a:fld>
            <a:endParaRPr lang="en-US"/>
          </a:p>
        </p:txBody>
      </p:sp>
    </p:spTree>
    <p:extLst>
      <p:ext uri="{BB962C8B-B14F-4D97-AF65-F5344CB8AC3E}">
        <p14:creationId xmlns:p14="http://schemas.microsoft.com/office/powerpoint/2010/main" val="2435742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We aimed to explore the role of PM sources in school air on cognitive development. Methods: A cohort of 2,618 schoolchildren (average age, 8.5 years) belonging to 39 schools in Barcelona (Spain) was followed up for a year. Children completed tests assessing working memory, superior working memory, and inattentiveness during four visits. Particulate matter ≤ 2.5 </a:t>
            </a:r>
            <a:r>
              <a:rPr lang="en-US" b="1" dirty="0" err="1"/>
              <a:t>μm</a:t>
            </a:r>
            <a:r>
              <a:rPr lang="en-US" b="1" dirty="0"/>
              <a:t> (PM2.5) was measured during two 1-week campaigns in each school, both outdoors and in the classroom. Source apportionment resulted in nine sources: mineral, organic/textile/chalk, traffic, secondary sulfate and organics, secondary nitrate, road dust, metallurgy, sea spray, and heavy oil combustion. Differences in cognitive growth trajectories were assessed with mixed models with age-by-source interaction terms. results: An interquartile range increase in traffic-related PM2.5 was associated with </a:t>
            </a:r>
            <a:r>
              <a:rPr lang="en-US" b="1" dirty="0" err="1"/>
              <a:t>reduc</a:t>
            </a:r>
            <a:r>
              <a:rPr lang="en-US" b="1" dirty="0"/>
              <a:t> </a:t>
            </a:r>
            <a:r>
              <a:rPr lang="en-US" b="1" dirty="0" err="1"/>
              <a:t>tions</a:t>
            </a:r>
            <a:r>
              <a:rPr lang="en-US" b="1" dirty="0"/>
              <a:t> in cognitive growth equivalent to 22% (95% CI: 2%, 42%) of the annual change in working memory, 30% (95% CI: 6%, 54%) of the annual change in superior working memory, and 11% (95% CI: 0%, 22%) of the annual change in the inattentiveness scale. None of the other PM2.5 sources was associated with adverse effects on cognitive development. conclusions</a:t>
            </a:r>
            <a:r>
              <a:rPr lang="en-US" b="1" dirty="0">
                <a:solidFill>
                  <a:srgbClr val="FF0000"/>
                </a:solidFill>
              </a:rPr>
              <a:t>: Traffic was the only source of fine particles associated with a reduction in cognitive developmen</a:t>
            </a:r>
            <a:r>
              <a:rPr lang="en-US" b="1" dirty="0"/>
              <a:t>t. Reducing air pollution from traffic at primary schools may result in beneficial effects on cognition. </a:t>
            </a:r>
            <a:endParaRPr lang="en-US" dirty="0"/>
          </a:p>
          <a:p>
            <a:endParaRPr lang="en-US" dirty="0"/>
          </a:p>
          <a:p>
            <a:r>
              <a:rPr lang="en-US" sz="1200" b="0" i="0" u="none" strike="noStrike" kern="1200" baseline="0" dirty="0">
                <a:solidFill>
                  <a:schemeClr val="tx1"/>
                </a:solidFill>
                <a:latin typeface="+mn-lt"/>
                <a:ea typeface="+mn-ea"/>
                <a:cs typeface="+mn-cs"/>
              </a:rPr>
              <a:t>We conducted a prospective study of children (n = 2,715, aged 7 to 10 y) from 39 schools in</a:t>
            </a:r>
          </a:p>
          <a:p>
            <a:r>
              <a:rPr lang="en-US" sz="1200" b="0" i="0" u="none" strike="noStrike" kern="1200" baseline="0" dirty="0">
                <a:solidFill>
                  <a:schemeClr val="tx1"/>
                </a:solidFill>
                <a:latin typeface="+mn-lt"/>
                <a:ea typeface="+mn-ea"/>
                <a:cs typeface="+mn-cs"/>
              </a:rPr>
              <a:t>Barcelona (Catalonia, Spain) exposed to high and low traffic-related air pollution, paired by</a:t>
            </a:r>
          </a:p>
          <a:p>
            <a:r>
              <a:rPr lang="en-US" sz="1200" b="0" i="0" u="none" strike="noStrike" kern="1200" baseline="0" dirty="0">
                <a:solidFill>
                  <a:schemeClr val="tx1"/>
                </a:solidFill>
                <a:latin typeface="+mn-lt"/>
                <a:ea typeface="+mn-ea"/>
                <a:cs typeface="+mn-cs"/>
              </a:rPr>
              <a:t>school socioeconomic index; children were tested four times (i.e., to assess the 12-mo developmental</a:t>
            </a:r>
          </a:p>
          <a:p>
            <a:r>
              <a:rPr lang="en-US" sz="1200" b="0" i="0" u="none" strike="noStrike" kern="1200" baseline="0" dirty="0">
                <a:solidFill>
                  <a:schemeClr val="tx1"/>
                </a:solidFill>
                <a:latin typeface="+mn-lt"/>
                <a:ea typeface="+mn-ea"/>
                <a:cs typeface="+mn-cs"/>
              </a:rPr>
              <a:t>trajectories) via computerized tests (n = 10,112). Chronic traffic air pollution</a:t>
            </a:r>
          </a:p>
          <a:p>
            <a:r>
              <a:rPr lang="en-US" sz="1200" b="0" i="0" u="none" strike="noStrike" kern="1200" baseline="0" dirty="0">
                <a:solidFill>
                  <a:schemeClr val="tx1"/>
                </a:solidFill>
                <a:latin typeface="+mn-lt"/>
                <a:ea typeface="+mn-ea"/>
                <a:cs typeface="+mn-cs"/>
              </a:rPr>
              <a:t>(elemental carbon [EC], nitrogen dioxide [NO2], and ultrafine particle number [UFP; 10–700</a:t>
            </a:r>
          </a:p>
          <a:p>
            <a:r>
              <a:rPr lang="en-US" sz="1200" b="0" i="0" u="none" strike="noStrike" kern="1200" baseline="0" dirty="0">
                <a:solidFill>
                  <a:schemeClr val="tx1"/>
                </a:solidFill>
                <a:latin typeface="+mn-lt"/>
                <a:ea typeface="+mn-ea"/>
                <a:cs typeface="+mn-cs"/>
              </a:rPr>
              <a:t>nm]) was measured twice during 1-wk campaigns both in the courtyard (outdoor) and inside</a:t>
            </a:r>
          </a:p>
          <a:p>
            <a:r>
              <a:rPr lang="en-US" sz="1200" b="0" i="0" u="none" strike="noStrike" kern="1200" baseline="0" dirty="0">
                <a:solidFill>
                  <a:schemeClr val="tx1"/>
                </a:solidFill>
                <a:latin typeface="+mn-lt"/>
                <a:ea typeface="+mn-ea"/>
                <a:cs typeface="+mn-cs"/>
              </a:rPr>
              <a:t>the classroom (indoor) simultaneously in each school pair. Cognitive development was assessed</a:t>
            </a:r>
          </a:p>
          <a:p>
            <a:r>
              <a:rPr lang="en-US" sz="1200" b="0" i="0" u="none" strike="noStrike" kern="1200" baseline="0" dirty="0">
                <a:solidFill>
                  <a:schemeClr val="tx1"/>
                </a:solidFill>
                <a:latin typeface="+mn-lt"/>
                <a:ea typeface="+mn-ea"/>
                <a:cs typeface="+mn-cs"/>
              </a:rPr>
              <a:t>with the n-back and the </a:t>
            </a:r>
            <a:r>
              <a:rPr lang="en-US" sz="1200" b="0" i="0" u="none" strike="noStrike" kern="1200" baseline="0" dirty="0" err="1">
                <a:solidFill>
                  <a:schemeClr val="tx1"/>
                </a:solidFill>
                <a:latin typeface="+mn-lt"/>
                <a:ea typeface="+mn-ea"/>
                <a:cs typeface="+mn-cs"/>
              </a:rPr>
              <a:t>attentional</a:t>
            </a:r>
            <a:r>
              <a:rPr lang="en-US" sz="1200" b="0" i="0" u="none" strike="noStrike" kern="1200" baseline="0" dirty="0">
                <a:solidFill>
                  <a:schemeClr val="tx1"/>
                </a:solidFill>
                <a:latin typeface="+mn-lt"/>
                <a:ea typeface="+mn-ea"/>
                <a:cs typeface="+mn-cs"/>
              </a:rPr>
              <a:t> network tests, in particular, working memory</a:t>
            </a:r>
          </a:p>
          <a:p>
            <a:r>
              <a:rPr lang="en-US" sz="1200" b="0" i="0" u="none" strike="noStrike" kern="1200" baseline="0" dirty="0">
                <a:solidFill>
                  <a:schemeClr val="tx1"/>
                </a:solidFill>
                <a:latin typeface="+mn-lt"/>
                <a:ea typeface="+mn-ea"/>
                <a:cs typeface="+mn-cs"/>
              </a:rPr>
              <a:t>(two-back detectability), superior working memory (three-back detectability), and inattentiveness</a:t>
            </a:r>
          </a:p>
          <a:p>
            <a:r>
              <a:rPr lang="en-US" sz="1200" b="0" i="0" u="none" strike="noStrike" kern="1200" baseline="0" dirty="0">
                <a:solidFill>
                  <a:schemeClr val="tx1"/>
                </a:solidFill>
                <a:latin typeface="+mn-lt"/>
                <a:ea typeface="+mn-ea"/>
                <a:cs typeface="+mn-cs"/>
              </a:rPr>
              <a:t>(hit reaction time standard error). Linear mixed effects models were adjusted for</a:t>
            </a:r>
          </a:p>
          <a:p>
            <a:r>
              <a:rPr lang="en-US" sz="1200" b="0" i="0" u="none" strike="noStrike" kern="1200" baseline="0" dirty="0">
                <a:solidFill>
                  <a:schemeClr val="tx1"/>
                </a:solidFill>
                <a:latin typeface="+mn-lt"/>
                <a:ea typeface="+mn-ea"/>
                <a:cs typeface="+mn-cs"/>
              </a:rPr>
              <a:t>age, sex, maternal education, socioeconomic status, and air pollution exposure at home.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Children from highly polluted schools had a smaller growth in cognitive development</a:t>
            </a:r>
          </a:p>
          <a:p>
            <a:r>
              <a:rPr lang="en-US" sz="1200" b="0" i="0" u="none" strike="noStrike" kern="1200" baseline="0" dirty="0">
                <a:solidFill>
                  <a:schemeClr val="tx1"/>
                </a:solidFill>
                <a:latin typeface="+mn-lt"/>
                <a:ea typeface="+mn-ea"/>
                <a:cs typeface="+mn-cs"/>
              </a:rPr>
              <a:t>than children from the paired lowly polluted schools, both in crude and adjusted models</a:t>
            </a:r>
          </a:p>
          <a:p>
            <a:r>
              <a:rPr lang="en-US" sz="1200" b="0" i="0" u="none" strike="noStrike" kern="1200" baseline="0" dirty="0">
                <a:solidFill>
                  <a:schemeClr val="tx1"/>
                </a:solidFill>
                <a:latin typeface="+mn-lt"/>
                <a:ea typeface="+mn-ea"/>
                <a:cs typeface="+mn-cs"/>
              </a:rPr>
              <a:t>(e.g., 7.4% [95% CI 5.6%–8.8%] versus 11.5%[95% CI 8.9%–12.5%] improvement in working</a:t>
            </a:r>
          </a:p>
          <a:p>
            <a:r>
              <a:rPr lang="en-US" sz="1200" b="0" i="0" u="none" strike="noStrike" kern="1200" baseline="0" dirty="0">
                <a:solidFill>
                  <a:schemeClr val="tx1"/>
                </a:solidFill>
                <a:latin typeface="+mn-lt"/>
                <a:ea typeface="+mn-ea"/>
                <a:cs typeface="+mn-cs"/>
              </a:rPr>
              <a:t>memory, p = 0.0024). Cogently, children attending schools with higher levels of EC,</a:t>
            </a:r>
          </a:p>
          <a:p>
            <a:r>
              <a:rPr lang="en-US" sz="1200" b="0" i="0" u="none" strike="noStrike" kern="1200" baseline="0" dirty="0">
                <a:solidFill>
                  <a:schemeClr val="tx1"/>
                </a:solidFill>
                <a:latin typeface="+mn-lt"/>
                <a:ea typeface="+mn-ea"/>
                <a:cs typeface="+mn-cs"/>
              </a:rPr>
              <a:t>NO2, and UFP both indoors and outdoors experienced substantially smaller growth in all</a:t>
            </a:r>
          </a:p>
          <a:p>
            <a:r>
              <a:rPr lang="en-US" sz="1200" b="0" i="0" u="none" strike="noStrike" kern="1200" baseline="0" dirty="0">
                <a:solidFill>
                  <a:schemeClr val="tx1"/>
                </a:solidFill>
                <a:latin typeface="+mn-lt"/>
                <a:ea typeface="+mn-ea"/>
                <a:cs typeface="+mn-cs"/>
              </a:rPr>
              <a:t>the cognitive measurements; for example, a change from the first to the fourth quartile in indoor</a:t>
            </a:r>
          </a:p>
          <a:p>
            <a:r>
              <a:rPr lang="en-US" sz="1200" b="0" i="0" u="none" strike="noStrike" kern="1200" baseline="0" dirty="0">
                <a:solidFill>
                  <a:schemeClr val="tx1"/>
                </a:solidFill>
                <a:latin typeface="+mn-lt"/>
                <a:ea typeface="+mn-ea"/>
                <a:cs typeface="+mn-cs"/>
              </a:rPr>
              <a:t>EC reduced the gain in working memory by 13.0% (95% CI 4.2%–23.1%). Residual</a:t>
            </a:r>
          </a:p>
          <a:p>
            <a:r>
              <a:rPr lang="en-US" sz="1200" b="0" i="0" u="none" strike="noStrike" kern="1200" baseline="0" dirty="0">
                <a:solidFill>
                  <a:schemeClr val="tx1"/>
                </a:solidFill>
                <a:latin typeface="+mn-lt"/>
                <a:ea typeface="+mn-ea"/>
                <a:cs typeface="+mn-cs"/>
              </a:rPr>
              <a:t>confounding for social class could not be discarded completely; however, the associations</a:t>
            </a:r>
          </a:p>
          <a:p>
            <a:r>
              <a:rPr lang="en-US" sz="1200" b="0" i="0" u="none" strike="noStrike" kern="1200" baseline="0" dirty="0">
                <a:solidFill>
                  <a:schemeClr val="tx1"/>
                </a:solidFill>
                <a:latin typeface="+mn-lt"/>
                <a:ea typeface="+mn-ea"/>
                <a:cs typeface="+mn-cs"/>
              </a:rPr>
              <a:t>remained in stratified analyses (e.g., for type of school or high-/low-polluted area) and after</a:t>
            </a:r>
          </a:p>
          <a:p>
            <a:r>
              <a:rPr lang="en-US" sz="1200" b="0" i="0" u="none" strike="noStrike" kern="1200" baseline="0" dirty="0">
                <a:solidFill>
                  <a:schemeClr val="tx1"/>
                </a:solidFill>
                <a:latin typeface="+mn-lt"/>
                <a:ea typeface="+mn-ea"/>
                <a:cs typeface="+mn-cs"/>
              </a:rPr>
              <a:t>additional adjustments (e.g., for commuting, educational quality, or smoking at home), contradicting</a:t>
            </a:r>
          </a:p>
          <a:p>
            <a:r>
              <a:rPr lang="en-US" sz="1200" b="0" i="0" u="none" strike="noStrike" kern="1200" baseline="0" dirty="0">
                <a:solidFill>
                  <a:schemeClr val="tx1"/>
                </a:solidFill>
                <a:latin typeface="+mn-lt"/>
                <a:ea typeface="+mn-ea"/>
                <a:cs typeface="+mn-cs"/>
              </a:rPr>
              <a:t>a potential residual confounding explanation.</a:t>
            </a:r>
          </a:p>
          <a:p>
            <a:r>
              <a:rPr lang="en-US" sz="1200" b="0" i="0" u="none" strike="noStrike" kern="1200" baseline="0" dirty="0">
                <a:solidFill>
                  <a:schemeClr val="tx1"/>
                </a:solidFill>
                <a:latin typeface="+mn-lt"/>
                <a:ea typeface="+mn-ea"/>
                <a:cs typeface="+mn-cs"/>
              </a:rPr>
              <a:t>Conclusions</a:t>
            </a:r>
          </a:p>
          <a:p>
            <a:r>
              <a:rPr lang="en-US" sz="1200" b="0" i="0" u="none" strike="noStrike" kern="1200" baseline="0" dirty="0">
                <a:solidFill>
                  <a:schemeClr val="tx1"/>
                </a:solidFill>
                <a:latin typeface="+mn-lt"/>
                <a:ea typeface="+mn-ea"/>
                <a:cs typeface="+mn-cs"/>
              </a:rPr>
              <a:t>Children attending schools with higher traffic-related air pollution had a smaller improvement</a:t>
            </a:r>
          </a:p>
          <a:p>
            <a:r>
              <a:rPr lang="en-US" sz="1200" b="0" i="0" u="none" strike="noStrike" kern="1200" baseline="0" dirty="0">
                <a:solidFill>
                  <a:schemeClr val="tx1"/>
                </a:solidFill>
                <a:latin typeface="+mn-lt"/>
                <a:ea typeface="+mn-ea"/>
                <a:cs typeface="+mn-cs"/>
              </a:rPr>
              <a:t>in cognitive development.</a:t>
            </a:r>
            <a:endParaRPr lang="en-US" dirty="0"/>
          </a:p>
        </p:txBody>
      </p:sp>
      <p:sp>
        <p:nvSpPr>
          <p:cNvPr id="4" name="Slide Number Placeholder 3"/>
          <p:cNvSpPr>
            <a:spLocks noGrp="1"/>
          </p:cNvSpPr>
          <p:nvPr>
            <p:ph type="sldNum" sz="quarter" idx="10"/>
          </p:nvPr>
        </p:nvSpPr>
        <p:spPr/>
        <p:txBody>
          <a:bodyPr/>
          <a:lstStyle/>
          <a:p>
            <a:fld id="{7E37A930-075A-534C-8730-27B0F5630937}" type="slidenum">
              <a:rPr lang="en-US" smtClean="0"/>
              <a:t>21</a:t>
            </a:fld>
            <a:endParaRPr lang="en-US"/>
          </a:p>
        </p:txBody>
      </p:sp>
    </p:spTree>
    <p:extLst>
      <p:ext uri="{BB962C8B-B14F-4D97-AF65-F5344CB8AC3E}">
        <p14:creationId xmlns:p14="http://schemas.microsoft.com/office/powerpoint/2010/main" val="1552741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Summary</a:t>
            </a:r>
          </a:p>
          <a:p>
            <a:r>
              <a:rPr lang="en-US" sz="1200" b="0" i="0" u="none" strike="noStrike" kern="1200" baseline="0" dirty="0">
                <a:solidFill>
                  <a:schemeClr val="tx1"/>
                </a:solidFill>
                <a:latin typeface="+mn-lt"/>
                <a:ea typeface="+mn-ea"/>
                <a:cs typeface="+mn-cs"/>
              </a:rPr>
              <a:t>Background Emerging evidence suggests that living near major roads might adversely </a:t>
            </a:r>
            <a:r>
              <a:rPr lang="en-US" sz="1200" b="0" i="0" u="none" strike="noStrike" kern="1200" baseline="0" dirty="0" err="1">
                <a:solidFill>
                  <a:schemeClr val="tx1"/>
                </a:solidFill>
                <a:latin typeface="+mn-lt"/>
                <a:ea typeface="+mn-ea"/>
                <a:cs typeface="+mn-cs"/>
              </a:rPr>
              <a:t>aff</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ect</a:t>
            </a:r>
            <a:r>
              <a:rPr lang="en-US" sz="1200" b="0" i="0" u="none" strike="noStrike" kern="1200" baseline="0" dirty="0">
                <a:solidFill>
                  <a:schemeClr val="tx1"/>
                </a:solidFill>
                <a:latin typeface="+mn-lt"/>
                <a:ea typeface="+mn-ea"/>
                <a:cs typeface="+mn-cs"/>
              </a:rPr>
              <a:t> cognition. However, little</a:t>
            </a:r>
          </a:p>
          <a:p>
            <a:r>
              <a:rPr lang="en-US" sz="1200" b="0" i="0" u="none" strike="noStrike" kern="1200" baseline="0" dirty="0">
                <a:solidFill>
                  <a:schemeClr val="tx1"/>
                </a:solidFill>
                <a:latin typeface="+mn-lt"/>
                <a:ea typeface="+mn-ea"/>
                <a:cs typeface="+mn-cs"/>
              </a:rPr>
              <a:t>is known about its relationship with the incidence of dementia, Parkinson’s disease, and multiple sclerosis. We aimed</a:t>
            </a:r>
          </a:p>
          <a:p>
            <a:r>
              <a:rPr lang="en-US" sz="1200" b="0" i="0" u="none" strike="noStrike" kern="1200" baseline="0" dirty="0">
                <a:solidFill>
                  <a:schemeClr val="tx1"/>
                </a:solidFill>
                <a:latin typeface="+mn-lt"/>
                <a:ea typeface="+mn-ea"/>
                <a:cs typeface="+mn-cs"/>
              </a:rPr>
              <a:t>to investigate the association between residential proximity to major roadways and the incidence of these three</a:t>
            </a:r>
          </a:p>
          <a:p>
            <a:r>
              <a:rPr lang="en-US" sz="1200" b="0" i="0" u="none" strike="noStrike" kern="1200" baseline="0" dirty="0">
                <a:solidFill>
                  <a:schemeClr val="tx1"/>
                </a:solidFill>
                <a:latin typeface="+mn-lt"/>
                <a:ea typeface="+mn-ea"/>
                <a:cs typeface="+mn-cs"/>
              </a:rPr>
              <a:t>neurological diseases in Ontario, Canada.</a:t>
            </a:r>
          </a:p>
          <a:p>
            <a:r>
              <a:rPr lang="en-US" sz="1200" b="0" i="0" u="none" strike="noStrike" kern="1200" baseline="0" dirty="0">
                <a:solidFill>
                  <a:schemeClr val="tx1"/>
                </a:solidFill>
                <a:latin typeface="+mn-lt"/>
                <a:ea typeface="+mn-ea"/>
                <a:cs typeface="+mn-cs"/>
              </a:rPr>
              <a:t>Methods In this population-based cohort study, we assembled two population-based cohorts including all adults</a:t>
            </a:r>
          </a:p>
          <a:p>
            <a:r>
              <a:rPr lang="en-US" sz="1200" b="0" i="0" u="none" strike="noStrike" kern="1200" baseline="0" dirty="0">
                <a:solidFill>
                  <a:schemeClr val="tx1"/>
                </a:solidFill>
                <a:latin typeface="+mn-lt"/>
                <a:ea typeface="+mn-ea"/>
                <a:cs typeface="+mn-cs"/>
              </a:rPr>
              <a:t>aged 20–50 years (about 4.4 million; multiple sclerosis cohort) and all adults aged 55–85 years (about 2.2 million;</a:t>
            </a:r>
          </a:p>
          <a:p>
            <a:r>
              <a:rPr lang="en-US" sz="1200" b="0" i="0" u="none" strike="noStrike" kern="1200" baseline="0" dirty="0">
                <a:solidFill>
                  <a:schemeClr val="tx1"/>
                </a:solidFill>
                <a:latin typeface="+mn-lt"/>
                <a:ea typeface="+mn-ea"/>
                <a:cs typeface="+mn-cs"/>
              </a:rPr>
              <a:t>dementia or Parkinson’s disease cohort) who resided in Ontario, Canada on April 1, 2001. Eligible patients were free</a:t>
            </a:r>
          </a:p>
          <a:p>
            <a:r>
              <a:rPr lang="en-US" sz="1200" b="0" i="0" u="none" strike="noStrike" kern="1200" baseline="0" dirty="0">
                <a:solidFill>
                  <a:schemeClr val="tx1"/>
                </a:solidFill>
                <a:latin typeface="+mn-lt"/>
                <a:ea typeface="+mn-ea"/>
                <a:cs typeface="+mn-cs"/>
              </a:rPr>
              <a:t>of these neurological diseases, Ontario residents for 5 years or longer, and Canadian-born. We ascertained the</a:t>
            </a:r>
          </a:p>
          <a:p>
            <a:r>
              <a:rPr lang="en-US" sz="1200" b="0" i="0" u="none" strike="noStrike" kern="1200" baseline="0" dirty="0">
                <a:solidFill>
                  <a:schemeClr val="tx1"/>
                </a:solidFill>
                <a:latin typeface="+mn-lt"/>
                <a:ea typeface="+mn-ea"/>
                <a:cs typeface="+mn-cs"/>
              </a:rPr>
              <a:t>individual’s proximity to major roadways based on their residential postal-code address in 1996, 5 years before</a:t>
            </a:r>
          </a:p>
          <a:p>
            <a:r>
              <a:rPr lang="en-US" sz="1200" b="0" i="0" u="none" strike="noStrike" kern="1200" baseline="0" dirty="0">
                <a:solidFill>
                  <a:schemeClr val="tx1"/>
                </a:solidFill>
                <a:latin typeface="+mn-lt"/>
                <a:ea typeface="+mn-ea"/>
                <a:cs typeface="+mn-cs"/>
              </a:rPr>
              <a:t>cohort inception. Incident diagnoses of dementia, Parkinson’s disease, and multiple sclerosis were ascertained</a:t>
            </a:r>
          </a:p>
          <a:p>
            <a:r>
              <a:rPr lang="en-US" sz="1200" b="0" i="0" u="none" strike="noStrike" kern="1200" baseline="0" dirty="0">
                <a:solidFill>
                  <a:schemeClr val="tx1"/>
                </a:solidFill>
                <a:latin typeface="+mn-lt"/>
                <a:ea typeface="+mn-ea"/>
                <a:cs typeface="+mn-cs"/>
              </a:rPr>
              <a:t>from provincial health administrative databases with validated algorithms. We assessed the associations between</a:t>
            </a:r>
          </a:p>
          <a:p>
            <a:r>
              <a:rPr lang="en-US" sz="1200" b="0" i="0" u="none" strike="noStrike" kern="1200" baseline="0" dirty="0" err="1">
                <a:solidFill>
                  <a:schemeClr val="tx1"/>
                </a:solidFill>
                <a:latin typeface="+mn-lt"/>
                <a:ea typeface="+mn-ea"/>
                <a:cs typeface="+mn-cs"/>
              </a:rPr>
              <a:t>traffi</a:t>
            </a:r>
            <a:r>
              <a:rPr lang="en-US" sz="1200" b="0" i="0" u="none" strike="noStrike" kern="1200" baseline="0" dirty="0">
                <a:solidFill>
                  <a:schemeClr val="tx1"/>
                </a:solidFill>
                <a:latin typeface="+mn-lt"/>
                <a:ea typeface="+mn-ea"/>
                <a:cs typeface="+mn-cs"/>
              </a:rPr>
              <a:t> c proximity and incident dementia, Parkinson’s disease, and multiple sclerosis using Cox proportional hazards</a:t>
            </a:r>
          </a:p>
          <a:p>
            <a:r>
              <a:rPr lang="en-US" sz="1200" b="0" i="0" u="none" strike="noStrike" kern="1200" baseline="0" dirty="0">
                <a:solidFill>
                  <a:schemeClr val="tx1"/>
                </a:solidFill>
                <a:latin typeface="+mn-lt"/>
                <a:ea typeface="+mn-ea"/>
                <a:cs typeface="+mn-cs"/>
              </a:rPr>
              <a:t>models, adjusting for individual and contextual factors such as diabetes, brain injury, and </a:t>
            </a:r>
            <a:r>
              <a:rPr lang="en-US" sz="1200" b="0" i="0" u="none" strike="noStrike" kern="1200" baseline="0" dirty="0" err="1">
                <a:solidFill>
                  <a:schemeClr val="tx1"/>
                </a:solidFill>
                <a:latin typeface="+mn-lt"/>
                <a:ea typeface="+mn-ea"/>
                <a:cs typeface="+mn-cs"/>
              </a:rPr>
              <a:t>neighbourhood</a:t>
            </a:r>
            <a:r>
              <a:rPr lang="en-US" sz="1200" b="0" i="0" u="none" strike="noStrike" kern="1200" baseline="0" dirty="0">
                <a:solidFill>
                  <a:schemeClr val="tx1"/>
                </a:solidFill>
                <a:latin typeface="+mn-lt"/>
                <a:ea typeface="+mn-ea"/>
                <a:cs typeface="+mn-cs"/>
              </a:rPr>
              <a:t> income.</a:t>
            </a:r>
          </a:p>
          <a:p>
            <a:r>
              <a:rPr lang="en-US" sz="1200" b="0" i="0" u="none" strike="noStrike" kern="1200" baseline="0" dirty="0">
                <a:solidFill>
                  <a:schemeClr val="tx1"/>
                </a:solidFill>
                <a:latin typeface="+mn-lt"/>
                <a:ea typeface="+mn-ea"/>
                <a:cs typeface="+mn-cs"/>
              </a:rPr>
              <a:t>We did various sensitivity analyses, such as adjusting for access to neurologists and exposure to selected air</a:t>
            </a:r>
          </a:p>
          <a:p>
            <a:r>
              <a:rPr lang="en-US" sz="1200" b="0" i="0" u="none" strike="noStrike" kern="1200" baseline="0" dirty="0">
                <a:solidFill>
                  <a:schemeClr val="tx1"/>
                </a:solidFill>
                <a:latin typeface="+mn-lt"/>
                <a:ea typeface="+mn-ea"/>
                <a:cs typeface="+mn-cs"/>
              </a:rPr>
              <a:t>pollutants, and restricting to never movers and urban dwellers.</a:t>
            </a:r>
          </a:p>
          <a:p>
            <a:r>
              <a:rPr lang="en-US" sz="1200" b="0" i="0" u="none" strike="noStrike" kern="1200" baseline="0" dirty="0">
                <a:solidFill>
                  <a:schemeClr val="tx1"/>
                </a:solidFill>
                <a:latin typeface="+mn-lt"/>
                <a:ea typeface="+mn-ea"/>
                <a:cs typeface="+mn-cs"/>
              </a:rPr>
              <a:t>Findings Between 2001, and 2012, we </a:t>
            </a:r>
            <a:r>
              <a:rPr lang="en-US" sz="1200" b="0" i="0" u="none" strike="noStrike" kern="1200" baseline="0" dirty="0" err="1">
                <a:solidFill>
                  <a:schemeClr val="tx1"/>
                </a:solidFill>
                <a:latin typeface="+mn-lt"/>
                <a:ea typeface="+mn-ea"/>
                <a:cs typeface="+mn-cs"/>
              </a:rPr>
              <a:t>identifi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ed</a:t>
            </a:r>
            <a:r>
              <a:rPr lang="en-US" sz="1200" b="0" i="0" u="none" strike="noStrike" kern="1200" baseline="0" dirty="0">
                <a:solidFill>
                  <a:schemeClr val="tx1"/>
                </a:solidFill>
                <a:latin typeface="+mn-lt"/>
                <a:ea typeface="+mn-ea"/>
                <a:cs typeface="+mn-cs"/>
              </a:rPr>
              <a:t> 243 611 incident cases of dementia, 31 577 cases of Parkinson’s disease,</a:t>
            </a:r>
          </a:p>
          <a:p>
            <a:r>
              <a:rPr lang="en-US" sz="1200" b="0" i="0" u="none" strike="noStrike" kern="1200" baseline="0" dirty="0">
                <a:solidFill>
                  <a:schemeClr val="tx1"/>
                </a:solidFill>
                <a:latin typeface="+mn-lt"/>
                <a:ea typeface="+mn-ea"/>
                <a:cs typeface="+mn-cs"/>
              </a:rPr>
              <a:t>and 9247 cases of multiple sclerosis. The adjusted hazard ratio (HR) of incident dementia was 1.07 for people living</a:t>
            </a:r>
          </a:p>
          <a:p>
            <a:r>
              <a:rPr lang="en-US" sz="1200" b="0" i="0" u="none" strike="noStrike" kern="1200" baseline="0" dirty="0">
                <a:solidFill>
                  <a:schemeClr val="tx1"/>
                </a:solidFill>
                <a:latin typeface="+mn-lt"/>
                <a:ea typeface="+mn-ea"/>
                <a:cs typeface="+mn-cs"/>
              </a:rPr>
              <a:t>less than 50 m from a major </a:t>
            </a:r>
            <a:r>
              <a:rPr lang="en-US" sz="1200" b="0" i="0" u="none" strike="noStrike" kern="1200" baseline="0" dirty="0" err="1">
                <a:solidFill>
                  <a:schemeClr val="tx1"/>
                </a:solidFill>
                <a:latin typeface="+mn-lt"/>
                <a:ea typeface="+mn-ea"/>
                <a:cs typeface="+mn-cs"/>
              </a:rPr>
              <a:t>traffi</a:t>
            </a:r>
            <a:r>
              <a:rPr lang="en-US" sz="1200" b="0" i="0" u="none" strike="noStrike" kern="1200" baseline="0" dirty="0">
                <a:solidFill>
                  <a:schemeClr val="tx1"/>
                </a:solidFill>
                <a:latin typeface="+mn-lt"/>
                <a:ea typeface="+mn-ea"/>
                <a:cs typeface="+mn-cs"/>
              </a:rPr>
              <a:t> c road (95% CI 1.06–1.08), 1.04 (1.02–1.05) for 50–100 m, 1.02 (1.01–1.03) for</a:t>
            </a:r>
          </a:p>
          <a:p>
            <a:r>
              <a:rPr lang="en-US" sz="1200" b="0" i="0" u="none" strike="noStrike" kern="1200" baseline="0" dirty="0">
                <a:solidFill>
                  <a:schemeClr val="tx1"/>
                </a:solidFill>
                <a:latin typeface="+mn-lt"/>
                <a:ea typeface="+mn-ea"/>
                <a:cs typeface="+mn-cs"/>
              </a:rPr>
              <a:t>101–200 m, and 1.00 (0.99–1.01) for 201–300 m versus further than 300 m (p for trend=0.0349). The associations</a:t>
            </a:r>
          </a:p>
          <a:p>
            <a:r>
              <a:rPr lang="en-US" sz="1200" b="0" i="0" u="none" strike="noStrike" kern="1200" baseline="0" dirty="0">
                <a:solidFill>
                  <a:schemeClr val="tx1"/>
                </a:solidFill>
                <a:latin typeface="+mn-lt"/>
                <a:ea typeface="+mn-ea"/>
                <a:cs typeface="+mn-cs"/>
              </a:rPr>
              <a:t>were robust to sensitivity analyses and seemed stronger among urban residents, especially those who lived in major</a:t>
            </a:r>
          </a:p>
          <a:p>
            <a:r>
              <a:rPr lang="en-US" sz="1200" b="0" i="0" u="none" strike="noStrike" kern="1200" baseline="0" dirty="0">
                <a:solidFill>
                  <a:schemeClr val="tx1"/>
                </a:solidFill>
                <a:latin typeface="+mn-lt"/>
                <a:ea typeface="+mn-ea"/>
                <a:cs typeface="+mn-cs"/>
              </a:rPr>
              <a:t>cities (HR 1.12, 95% CI 1.10–1.14 for people living &lt;50 m from a major </a:t>
            </a:r>
            <a:r>
              <a:rPr lang="en-US" sz="1200" b="0" i="0" u="none" strike="noStrike" kern="1200" baseline="0" dirty="0" err="1">
                <a:solidFill>
                  <a:schemeClr val="tx1"/>
                </a:solidFill>
                <a:latin typeface="+mn-lt"/>
                <a:ea typeface="+mn-ea"/>
                <a:cs typeface="+mn-cs"/>
              </a:rPr>
              <a:t>traffi</a:t>
            </a:r>
            <a:r>
              <a:rPr lang="en-US" sz="1200" b="0" i="0" u="none" strike="noStrike" kern="1200" baseline="0" dirty="0">
                <a:solidFill>
                  <a:schemeClr val="tx1"/>
                </a:solidFill>
                <a:latin typeface="+mn-lt"/>
                <a:ea typeface="+mn-ea"/>
                <a:cs typeface="+mn-cs"/>
              </a:rPr>
              <a:t> c road), and who never moved (1.12,</a:t>
            </a:r>
          </a:p>
          <a:p>
            <a:r>
              <a:rPr lang="en-US" sz="1200" b="0" i="0" u="none" strike="noStrike" kern="1200" baseline="0" dirty="0">
                <a:solidFill>
                  <a:schemeClr val="tx1"/>
                </a:solidFill>
                <a:latin typeface="+mn-lt"/>
                <a:ea typeface="+mn-ea"/>
                <a:cs typeface="+mn-cs"/>
              </a:rPr>
              <a:t>1.10–1.14 for people living &lt;50 m from a major </a:t>
            </a:r>
            <a:r>
              <a:rPr lang="en-US" sz="1200" b="0" i="0" u="none" strike="noStrike" kern="1200" baseline="0" dirty="0" err="1">
                <a:solidFill>
                  <a:schemeClr val="tx1"/>
                </a:solidFill>
                <a:latin typeface="+mn-lt"/>
                <a:ea typeface="+mn-ea"/>
                <a:cs typeface="+mn-cs"/>
              </a:rPr>
              <a:t>traffi</a:t>
            </a:r>
            <a:r>
              <a:rPr lang="en-US" sz="1200" b="0" i="0" u="none" strike="noStrike" kern="1200" baseline="0" dirty="0">
                <a:solidFill>
                  <a:schemeClr val="tx1"/>
                </a:solidFill>
                <a:latin typeface="+mn-lt"/>
                <a:ea typeface="+mn-ea"/>
                <a:cs typeface="+mn-cs"/>
              </a:rPr>
              <a:t> c road). No association was found with Parkinson’s disease or</a:t>
            </a:r>
          </a:p>
          <a:p>
            <a:r>
              <a:rPr lang="en-US" sz="1200" b="0" i="0" u="none" strike="noStrike" kern="1200" baseline="0" dirty="0">
                <a:solidFill>
                  <a:schemeClr val="tx1"/>
                </a:solidFill>
                <a:latin typeface="+mn-lt"/>
                <a:ea typeface="+mn-ea"/>
                <a:cs typeface="+mn-cs"/>
              </a:rPr>
              <a:t>multiple sclerosis.</a:t>
            </a:r>
          </a:p>
          <a:p>
            <a:r>
              <a:rPr lang="en-US" sz="1200" b="0" i="0" u="none" strike="noStrike" kern="1200" baseline="0" dirty="0">
                <a:solidFill>
                  <a:schemeClr val="tx1"/>
                </a:solidFill>
                <a:latin typeface="+mn-lt"/>
                <a:ea typeface="+mn-ea"/>
                <a:cs typeface="+mn-cs"/>
              </a:rPr>
              <a:t>Interpretation In this large population-based cohort, living close to heavy </a:t>
            </a:r>
            <a:r>
              <a:rPr lang="en-US" sz="1200" b="0" i="0" u="none" strike="noStrike" kern="1200" baseline="0" dirty="0" err="1">
                <a:solidFill>
                  <a:schemeClr val="tx1"/>
                </a:solidFill>
                <a:latin typeface="+mn-lt"/>
                <a:ea typeface="+mn-ea"/>
                <a:cs typeface="+mn-cs"/>
              </a:rPr>
              <a:t>traffi</a:t>
            </a:r>
            <a:r>
              <a:rPr lang="en-US" sz="1200" b="0" i="0" u="none" strike="noStrike" kern="1200" baseline="0" dirty="0">
                <a:solidFill>
                  <a:schemeClr val="tx1"/>
                </a:solidFill>
                <a:latin typeface="+mn-lt"/>
                <a:ea typeface="+mn-ea"/>
                <a:cs typeface="+mn-cs"/>
              </a:rPr>
              <a:t> c was associated with a higher incidence</a:t>
            </a:r>
          </a:p>
          <a:p>
            <a:r>
              <a:rPr lang="en-US" sz="1200" b="0" i="0" u="none" strike="noStrike" kern="1200" baseline="0" dirty="0">
                <a:solidFill>
                  <a:schemeClr val="tx1"/>
                </a:solidFill>
                <a:latin typeface="+mn-lt"/>
                <a:ea typeface="+mn-ea"/>
                <a:cs typeface="+mn-cs"/>
              </a:rPr>
              <a:t>of dementia, but not with Parkinson’s disease or multiple sclerosis.</a:t>
            </a:r>
          </a:p>
          <a:p>
            <a:r>
              <a:rPr lang="en-US" sz="1200" kern="1200" dirty="0">
                <a:solidFill>
                  <a:schemeClr val="tx1"/>
                </a:solidFill>
                <a:effectLst/>
                <a:latin typeface="+mn-lt"/>
                <a:ea typeface="+mn-ea"/>
                <a:cs typeface="+mn-cs"/>
              </a:rPr>
              <a:t>Background: The aging rate in Taiwan is the second highest in the world. As the population ages quickly, the prevalence of dementia increases rapidly. There are some studies that have explored the association between air pollution and cognitive decline, but the association between air pollution and dementia has not been directly evaluated.</a:t>
            </a:r>
          </a:p>
          <a:p>
            <a:r>
              <a:rPr lang="en-US" sz="1200" kern="1200" dirty="0">
                <a:solidFill>
                  <a:schemeClr val="tx1"/>
                </a:solidFill>
                <a:effectLst/>
                <a:latin typeface="+mn-lt"/>
                <a:ea typeface="+mn-ea"/>
                <a:cs typeface="+mn-cs"/>
              </a:rPr>
              <a:t>Methods: This was a case-control study comprising 249 Alzheimer’s disease (AD) patients, 125 vascular dementia (</a:t>
            </a:r>
            <a:r>
              <a:rPr lang="en-US" sz="1200" kern="1200" dirty="0" err="1">
                <a:solidFill>
                  <a:schemeClr val="tx1"/>
                </a:solidFill>
                <a:effectLst/>
                <a:latin typeface="+mn-lt"/>
                <a:ea typeface="+mn-ea"/>
                <a:cs typeface="+mn-cs"/>
              </a:rPr>
              <a:t>VaD</a:t>
            </a:r>
            <a:r>
              <a:rPr lang="en-US" sz="1200" kern="1200" dirty="0">
                <a:solidFill>
                  <a:schemeClr val="tx1"/>
                </a:solidFill>
                <a:effectLst/>
                <a:latin typeface="+mn-lt"/>
                <a:ea typeface="+mn-ea"/>
                <a:cs typeface="+mn-cs"/>
              </a:rPr>
              <a:t>) patients, and 497 controls from three teaching hospitals in northern Taiwan from 2007 to 2010. Data of particulate matter ,10 mm in diameter (PM10) and ozone were obtained from the Taiwan Environmental Protection Administration for 12 and 14 years, respectively. Blood samples were collected to determine the </a:t>
            </a:r>
            <a:r>
              <a:rPr lang="en-US" sz="1200" kern="1200" dirty="0" err="1">
                <a:solidFill>
                  <a:schemeClr val="tx1"/>
                </a:solidFill>
                <a:effectLst/>
                <a:latin typeface="+mn-lt"/>
                <a:ea typeface="+mn-ea"/>
                <a:cs typeface="+mn-cs"/>
              </a:rPr>
              <a:t>apolipoprotein</a:t>
            </a:r>
            <a:r>
              <a:rPr lang="en-US" sz="1200" kern="1200" dirty="0">
                <a:solidFill>
                  <a:schemeClr val="tx1"/>
                </a:solidFill>
                <a:effectLst/>
                <a:latin typeface="+mn-lt"/>
                <a:ea typeface="+mn-ea"/>
                <a:cs typeface="+mn-cs"/>
              </a:rPr>
              <a:t> E (APOE) 34 haplotype. Bayesian maximum</a:t>
            </a:r>
          </a:p>
          <a:p>
            <a:r>
              <a:rPr lang="en-US" sz="1200" kern="1200" dirty="0">
                <a:solidFill>
                  <a:schemeClr val="tx1"/>
                </a:solidFill>
                <a:effectLst/>
                <a:latin typeface="+mn-lt"/>
                <a:ea typeface="+mn-ea"/>
                <a:cs typeface="+mn-cs"/>
              </a:rPr>
              <a:t>entropy was used to estimate the individual exposure level of air pollutants, which was then </a:t>
            </a:r>
            <a:r>
              <a:rPr lang="en-US" sz="1200" kern="1200" dirty="0" err="1">
                <a:solidFill>
                  <a:schemeClr val="tx1"/>
                </a:solidFill>
                <a:effectLst/>
                <a:latin typeface="+mn-lt"/>
                <a:ea typeface="+mn-ea"/>
                <a:cs typeface="+mn-cs"/>
              </a:rPr>
              <a:t>tertiled</a:t>
            </a:r>
            <a:r>
              <a:rPr lang="en-US" sz="1200" kern="1200" dirty="0">
                <a:solidFill>
                  <a:schemeClr val="tx1"/>
                </a:solidFill>
                <a:effectLst/>
                <a:latin typeface="+mn-lt"/>
                <a:ea typeface="+mn-ea"/>
                <a:cs typeface="+mn-cs"/>
              </a:rPr>
              <a:t> for analysis. Conditional logistic regression models were used to estimate adjusted odds ratios (AORs) and 95% confidence intervals between the association of PM10 and ozone exposure with AD and </a:t>
            </a:r>
            <a:r>
              <a:rPr lang="en-US" sz="1200" kern="1200" dirty="0" err="1">
                <a:solidFill>
                  <a:schemeClr val="tx1"/>
                </a:solidFill>
                <a:effectLst/>
                <a:latin typeface="+mn-lt"/>
                <a:ea typeface="+mn-ea"/>
                <a:cs typeface="+mn-cs"/>
              </a:rPr>
              <a:t>VaD</a:t>
            </a:r>
            <a:r>
              <a:rPr lang="en-US" sz="1200" kern="1200" dirty="0">
                <a:solidFill>
                  <a:schemeClr val="tx1"/>
                </a:solidFill>
                <a:effectLst/>
                <a:latin typeface="+mn-lt"/>
                <a:ea typeface="+mn-ea"/>
                <a:cs typeface="+mn-cs"/>
              </a:rPr>
              <a:t> risk.</a:t>
            </a:r>
          </a:p>
          <a:p>
            <a:r>
              <a:rPr lang="en-US" sz="1200" kern="1200" dirty="0">
                <a:solidFill>
                  <a:schemeClr val="tx1"/>
                </a:solidFill>
                <a:effectLst/>
                <a:latin typeface="+mn-lt"/>
                <a:ea typeface="+mn-ea"/>
                <a:cs typeface="+mn-cs"/>
              </a:rPr>
              <a:t>Results: The highest </a:t>
            </a:r>
            <a:r>
              <a:rPr lang="en-US" sz="1200" kern="1200" dirty="0" err="1">
                <a:solidFill>
                  <a:schemeClr val="tx1"/>
                </a:solidFill>
                <a:effectLst/>
                <a:latin typeface="+mn-lt"/>
                <a:ea typeface="+mn-ea"/>
                <a:cs typeface="+mn-cs"/>
              </a:rPr>
              <a:t>tertile</a:t>
            </a:r>
            <a:r>
              <a:rPr lang="en-US" sz="1200" kern="1200" dirty="0">
                <a:solidFill>
                  <a:schemeClr val="tx1"/>
                </a:solidFill>
                <a:effectLst/>
                <a:latin typeface="+mn-lt"/>
                <a:ea typeface="+mn-ea"/>
                <a:cs typeface="+mn-cs"/>
              </a:rPr>
              <a:t> of PM10 (_49.23 mg/m3) or ozone (_21.56 ppb) exposure was associated with increased AD risk (highest vs. lowest </a:t>
            </a:r>
            <a:r>
              <a:rPr lang="en-US" sz="1200" kern="1200" dirty="0" err="1">
                <a:solidFill>
                  <a:schemeClr val="tx1"/>
                </a:solidFill>
                <a:effectLst/>
                <a:latin typeface="+mn-lt"/>
                <a:ea typeface="+mn-ea"/>
                <a:cs typeface="+mn-cs"/>
              </a:rPr>
              <a:t>tertile</a:t>
            </a:r>
            <a:r>
              <a:rPr lang="en-US" sz="1200" kern="1200" dirty="0">
                <a:solidFill>
                  <a:schemeClr val="tx1"/>
                </a:solidFill>
                <a:effectLst/>
                <a:latin typeface="+mn-lt"/>
                <a:ea typeface="+mn-ea"/>
                <a:cs typeface="+mn-cs"/>
              </a:rPr>
              <a:t> of PM10: AOR 5 4.17; highest vs. lowest </a:t>
            </a:r>
            <a:r>
              <a:rPr lang="en-US" sz="1200" kern="1200" dirty="0" err="1">
                <a:solidFill>
                  <a:schemeClr val="tx1"/>
                </a:solidFill>
                <a:effectLst/>
                <a:latin typeface="+mn-lt"/>
                <a:ea typeface="+mn-ea"/>
                <a:cs typeface="+mn-cs"/>
              </a:rPr>
              <a:t>tertile</a:t>
            </a:r>
            <a:r>
              <a:rPr lang="en-US" sz="1200" kern="1200" dirty="0">
                <a:solidFill>
                  <a:schemeClr val="tx1"/>
                </a:solidFill>
                <a:effectLst/>
                <a:latin typeface="+mn-lt"/>
                <a:ea typeface="+mn-ea"/>
                <a:cs typeface="+mn-cs"/>
              </a:rPr>
              <a:t> of ozone: AOR 5 2.00). Similar finding was observed for </a:t>
            </a:r>
            <a:r>
              <a:rPr lang="en-US" sz="1200" kern="1200" dirty="0" err="1">
                <a:solidFill>
                  <a:schemeClr val="tx1"/>
                </a:solidFill>
                <a:effectLst/>
                <a:latin typeface="+mn-lt"/>
                <a:ea typeface="+mn-ea"/>
                <a:cs typeface="+mn-cs"/>
              </a:rPr>
              <a:t>VaD</a:t>
            </a:r>
            <a:r>
              <a:rPr lang="en-US" sz="1200" kern="1200" dirty="0">
                <a:solidFill>
                  <a:schemeClr val="tx1"/>
                </a:solidFill>
                <a:effectLst/>
                <a:latin typeface="+mn-lt"/>
                <a:ea typeface="+mn-ea"/>
                <a:cs typeface="+mn-cs"/>
              </a:rPr>
              <a:t>. The association with AD and </a:t>
            </a:r>
            <a:r>
              <a:rPr lang="en-US" sz="1200" kern="1200" dirty="0" err="1">
                <a:solidFill>
                  <a:schemeClr val="tx1"/>
                </a:solidFill>
                <a:effectLst/>
                <a:latin typeface="+mn-lt"/>
                <a:ea typeface="+mn-ea"/>
                <a:cs typeface="+mn-cs"/>
              </a:rPr>
              <a:t>VaD</a:t>
            </a:r>
            <a:r>
              <a:rPr lang="en-US" sz="1200" kern="1200" dirty="0">
                <a:solidFill>
                  <a:schemeClr val="tx1"/>
                </a:solidFill>
                <a:effectLst/>
                <a:latin typeface="+mn-lt"/>
                <a:ea typeface="+mn-ea"/>
                <a:cs typeface="+mn-cs"/>
              </a:rPr>
              <a:t> risk remained for the highest </a:t>
            </a:r>
            <a:r>
              <a:rPr lang="en-US" sz="1200" kern="1200" dirty="0" err="1">
                <a:solidFill>
                  <a:schemeClr val="tx1"/>
                </a:solidFill>
                <a:effectLst/>
                <a:latin typeface="+mn-lt"/>
                <a:ea typeface="+mn-ea"/>
                <a:cs typeface="+mn-cs"/>
              </a:rPr>
              <a:t>tertile</a:t>
            </a:r>
            <a:r>
              <a:rPr lang="en-US" sz="1200" kern="1200" dirty="0">
                <a:solidFill>
                  <a:schemeClr val="tx1"/>
                </a:solidFill>
                <a:effectLst/>
                <a:latin typeface="+mn-lt"/>
                <a:ea typeface="+mn-ea"/>
                <a:cs typeface="+mn-cs"/>
              </a:rPr>
              <a:t> PM10 exposure after stratification by APOE 34 status and gender.</a:t>
            </a:r>
          </a:p>
          <a:p>
            <a:r>
              <a:rPr lang="en-US" sz="1200" kern="1200" dirty="0">
                <a:solidFill>
                  <a:schemeClr val="tx1"/>
                </a:solidFill>
                <a:effectLst/>
                <a:latin typeface="+mn-lt"/>
                <a:ea typeface="+mn-ea"/>
                <a:cs typeface="+mn-cs"/>
              </a:rPr>
              <a:t>Conclusions: Long-term exposure to the highest </a:t>
            </a:r>
            <a:r>
              <a:rPr lang="en-US" sz="1200" kern="1200" dirty="0" err="1">
                <a:solidFill>
                  <a:schemeClr val="tx1"/>
                </a:solidFill>
                <a:effectLst/>
                <a:latin typeface="+mn-lt"/>
                <a:ea typeface="+mn-ea"/>
                <a:cs typeface="+mn-cs"/>
              </a:rPr>
              <a:t>tertile</a:t>
            </a:r>
            <a:r>
              <a:rPr lang="en-US" sz="1200" kern="1200" dirty="0">
                <a:solidFill>
                  <a:schemeClr val="tx1"/>
                </a:solidFill>
                <a:effectLst/>
                <a:latin typeface="+mn-lt"/>
                <a:ea typeface="+mn-ea"/>
                <a:cs typeface="+mn-cs"/>
              </a:rPr>
              <a:t> of PM10 or ozone was significantly associated with an increased risk of AD and </a:t>
            </a:r>
            <a:r>
              <a:rPr lang="en-US" sz="1200" kern="1200" dirty="0" err="1">
                <a:solidFill>
                  <a:schemeClr val="tx1"/>
                </a:solidFill>
                <a:effectLst/>
                <a:latin typeface="+mn-lt"/>
                <a:ea typeface="+mn-ea"/>
                <a:cs typeface="+mn-cs"/>
              </a:rPr>
              <a:t>VaD</a:t>
            </a:r>
            <a:r>
              <a:rPr lang="en-US" sz="1200" kern="1200" dirty="0">
                <a:solidFill>
                  <a:schemeClr val="tx1"/>
                </a:solidFill>
                <a:effectLst/>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Abstract</a:t>
            </a:r>
          </a:p>
          <a:p>
            <a:r>
              <a:rPr lang="en-US" sz="1200" b="0" i="0" u="none" strike="noStrike" kern="1200" baseline="0" dirty="0">
                <a:solidFill>
                  <a:schemeClr val="tx1"/>
                </a:solidFill>
                <a:latin typeface="+mn-lt"/>
                <a:ea typeface="+mn-ea"/>
                <a:cs typeface="+mn-cs"/>
              </a:rPr>
              <a:t>Objective To investigate whether the incidence of</a:t>
            </a:r>
          </a:p>
          <a:p>
            <a:r>
              <a:rPr lang="en-US" sz="1200" b="0" i="0" u="none" strike="noStrike" kern="1200" baseline="0" dirty="0">
                <a:solidFill>
                  <a:schemeClr val="tx1"/>
                </a:solidFill>
                <a:latin typeface="+mn-lt"/>
                <a:ea typeface="+mn-ea"/>
                <a:cs typeface="+mn-cs"/>
              </a:rPr>
              <a:t>dementia is related to residential levels of air and noise</a:t>
            </a:r>
          </a:p>
          <a:p>
            <a:r>
              <a:rPr lang="en-US" sz="1200" b="0" i="0" u="none" strike="noStrike" kern="1200" baseline="0" dirty="0">
                <a:solidFill>
                  <a:schemeClr val="tx1"/>
                </a:solidFill>
                <a:latin typeface="+mn-lt"/>
                <a:ea typeface="+mn-ea"/>
                <a:cs typeface="+mn-cs"/>
              </a:rPr>
              <a:t>pollution in London.</a:t>
            </a:r>
          </a:p>
          <a:p>
            <a:r>
              <a:rPr lang="en-US" sz="1200" b="0" i="0" u="none" strike="noStrike" kern="1200" baseline="0" dirty="0">
                <a:solidFill>
                  <a:schemeClr val="tx1"/>
                </a:solidFill>
                <a:latin typeface="+mn-lt"/>
                <a:ea typeface="+mn-ea"/>
                <a:cs typeface="+mn-cs"/>
              </a:rPr>
              <a:t>Design Retrospective cohort study using primary care</a:t>
            </a:r>
          </a:p>
          <a:p>
            <a:r>
              <a:rPr lang="en-US" sz="1200" b="0" i="0" u="none" strike="noStrike" kern="1200" baseline="0" dirty="0">
                <a:solidFill>
                  <a:schemeClr val="tx1"/>
                </a:solidFill>
                <a:latin typeface="+mn-lt"/>
                <a:ea typeface="+mn-ea"/>
                <a:cs typeface="+mn-cs"/>
              </a:rPr>
              <a:t>data.</a:t>
            </a:r>
          </a:p>
          <a:p>
            <a:r>
              <a:rPr lang="en-US" sz="1200" b="0" i="0" u="none" strike="noStrike" kern="1200" baseline="0" dirty="0">
                <a:solidFill>
                  <a:schemeClr val="tx1"/>
                </a:solidFill>
                <a:latin typeface="+mn-lt"/>
                <a:ea typeface="+mn-ea"/>
                <a:cs typeface="+mn-cs"/>
              </a:rPr>
              <a:t>Setting 75 Greater London practices.</a:t>
            </a:r>
          </a:p>
          <a:p>
            <a:r>
              <a:rPr lang="en-US" sz="1200" b="0" i="0" u="none" strike="noStrike" kern="1200" baseline="0" dirty="0">
                <a:solidFill>
                  <a:schemeClr val="tx1"/>
                </a:solidFill>
                <a:latin typeface="+mn-lt"/>
                <a:ea typeface="+mn-ea"/>
                <a:cs typeface="+mn-cs"/>
              </a:rPr>
              <a:t>Participants 130 978 adults aged 50–79 years registered</a:t>
            </a:r>
          </a:p>
          <a:p>
            <a:r>
              <a:rPr lang="en-US" sz="1200" b="0" i="0" u="none" strike="noStrike" kern="1200" baseline="0" dirty="0">
                <a:solidFill>
                  <a:schemeClr val="tx1"/>
                </a:solidFill>
                <a:latin typeface="+mn-lt"/>
                <a:ea typeface="+mn-ea"/>
                <a:cs typeface="+mn-cs"/>
              </a:rPr>
              <a:t>with their general practices on 1 January 2005, with no</a:t>
            </a:r>
          </a:p>
          <a:p>
            <a:r>
              <a:rPr lang="en-US" sz="1200" b="0" i="0" u="none" strike="noStrike" kern="1200" baseline="0" dirty="0">
                <a:solidFill>
                  <a:schemeClr val="tx1"/>
                </a:solidFill>
                <a:latin typeface="+mn-lt"/>
                <a:ea typeface="+mn-ea"/>
                <a:cs typeface="+mn-cs"/>
              </a:rPr>
              <a:t>recorded history of dementia or care home residence.</a:t>
            </a:r>
          </a:p>
          <a:p>
            <a:r>
              <a:rPr lang="en-US" sz="1200" b="0" i="0" u="none" strike="noStrike" kern="1200" baseline="0" dirty="0">
                <a:solidFill>
                  <a:schemeClr val="tx1"/>
                </a:solidFill>
                <a:latin typeface="+mn-lt"/>
                <a:ea typeface="+mn-ea"/>
                <a:cs typeface="+mn-cs"/>
              </a:rPr>
              <a:t>Primary and secondary outcome measures A first</a:t>
            </a:r>
          </a:p>
          <a:p>
            <a:r>
              <a:rPr lang="en-US" sz="1200" b="0" i="0" u="none" strike="noStrike" kern="1200" baseline="0" dirty="0">
                <a:solidFill>
                  <a:schemeClr val="tx1"/>
                </a:solidFill>
                <a:latin typeface="+mn-lt"/>
                <a:ea typeface="+mn-ea"/>
                <a:cs typeface="+mn-cs"/>
              </a:rPr>
              <a:t>recorded diagnosis of dementia and, where specified,</a:t>
            </a:r>
          </a:p>
          <a:p>
            <a:r>
              <a:rPr lang="en-US" sz="1200" b="0" i="0" u="none" strike="noStrike" kern="1200" baseline="0" dirty="0">
                <a:solidFill>
                  <a:schemeClr val="tx1"/>
                </a:solidFill>
                <a:latin typeface="+mn-lt"/>
                <a:ea typeface="+mn-ea"/>
                <a:cs typeface="+mn-cs"/>
              </a:rPr>
              <a:t>subgroups of Alzheimer’s disease and vascular dementia</a:t>
            </a:r>
          </a:p>
          <a:p>
            <a:r>
              <a:rPr lang="en-US" sz="1200" b="0" i="0" u="none" strike="noStrike" kern="1200" baseline="0" dirty="0">
                <a:solidFill>
                  <a:schemeClr val="tx1"/>
                </a:solidFill>
                <a:latin typeface="+mn-lt"/>
                <a:ea typeface="+mn-ea"/>
                <a:cs typeface="+mn-cs"/>
              </a:rPr>
              <a:t>during 2005–2013. The average annual concentrations</a:t>
            </a:r>
          </a:p>
          <a:p>
            <a:r>
              <a:rPr lang="en-US" sz="1200" b="0" i="0" u="none" strike="noStrike" kern="1200" baseline="0" dirty="0">
                <a:solidFill>
                  <a:schemeClr val="tx1"/>
                </a:solidFill>
                <a:latin typeface="+mn-lt"/>
                <a:ea typeface="+mn-ea"/>
                <a:cs typeface="+mn-cs"/>
              </a:rPr>
              <a:t>during 2004 of nitrogen dioxide (NO2), particulate matter</a:t>
            </a:r>
          </a:p>
          <a:p>
            <a:r>
              <a:rPr lang="en-US" sz="1200" b="0" i="0" u="none" strike="noStrike" kern="1200" baseline="0" dirty="0">
                <a:solidFill>
                  <a:schemeClr val="tx1"/>
                </a:solidFill>
                <a:latin typeface="+mn-lt"/>
                <a:ea typeface="+mn-ea"/>
                <a:cs typeface="+mn-cs"/>
              </a:rPr>
              <a:t>with a median aerodynamic diameter ≤2.5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 (PM2.5) and</a:t>
            </a:r>
          </a:p>
          <a:p>
            <a:r>
              <a:rPr lang="en-US" sz="1200" b="0" i="0" u="none" strike="noStrike" kern="1200" baseline="0" dirty="0">
                <a:solidFill>
                  <a:schemeClr val="tx1"/>
                </a:solidFill>
                <a:latin typeface="+mn-lt"/>
                <a:ea typeface="+mn-ea"/>
                <a:cs typeface="+mn-cs"/>
              </a:rPr>
              <a:t>ozone (O3) were estimated at 20Å~20 m resolution from</a:t>
            </a:r>
          </a:p>
          <a:p>
            <a:r>
              <a:rPr lang="en-US" sz="1200" b="0" i="0" u="none" strike="noStrike" kern="1200" baseline="0" dirty="0">
                <a:solidFill>
                  <a:schemeClr val="tx1"/>
                </a:solidFill>
                <a:latin typeface="+mn-lt"/>
                <a:ea typeface="+mn-ea"/>
                <a:cs typeface="+mn-cs"/>
              </a:rPr>
              <a:t>dispersion models. Traffic intensity, distance from major</a:t>
            </a:r>
          </a:p>
          <a:p>
            <a:r>
              <a:rPr lang="en-US" sz="1200" b="0" i="0" u="none" strike="noStrike" kern="1200" baseline="0" dirty="0">
                <a:solidFill>
                  <a:schemeClr val="tx1"/>
                </a:solidFill>
                <a:latin typeface="+mn-lt"/>
                <a:ea typeface="+mn-ea"/>
                <a:cs typeface="+mn-cs"/>
              </a:rPr>
              <a:t>road and night-time noise levels (</a:t>
            </a:r>
            <a:r>
              <a:rPr lang="en-US" sz="1200" b="0" i="0" u="none" strike="noStrike" kern="1200" baseline="0" dirty="0" err="1">
                <a:solidFill>
                  <a:schemeClr val="tx1"/>
                </a:solidFill>
                <a:latin typeface="+mn-lt"/>
                <a:ea typeface="+mn-ea"/>
                <a:cs typeface="+mn-cs"/>
              </a:rPr>
              <a:t>Lnight</a:t>
            </a:r>
            <a:r>
              <a:rPr lang="en-US" sz="1200" b="0" i="0" u="none" strike="noStrike" kern="1200" baseline="0" dirty="0">
                <a:solidFill>
                  <a:schemeClr val="tx1"/>
                </a:solidFill>
                <a:latin typeface="+mn-lt"/>
                <a:ea typeface="+mn-ea"/>
                <a:cs typeface="+mn-cs"/>
              </a:rPr>
              <a:t>) were estimated</a:t>
            </a:r>
          </a:p>
          <a:p>
            <a:r>
              <a:rPr lang="en-US" sz="1200" b="0" i="0" u="none" strike="noStrike" kern="1200" baseline="0" dirty="0">
                <a:solidFill>
                  <a:schemeClr val="tx1"/>
                </a:solidFill>
                <a:latin typeface="+mn-lt"/>
                <a:ea typeface="+mn-ea"/>
                <a:cs typeface="+mn-cs"/>
              </a:rPr>
              <a:t>at the postcode level. All exposure measures were linked</a:t>
            </a:r>
          </a:p>
          <a:p>
            <a:r>
              <a:rPr lang="en-US" sz="1200" b="0" i="0" u="none" strike="noStrike" kern="1200" baseline="0" dirty="0">
                <a:solidFill>
                  <a:schemeClr val="tx1"/>
                </a:solidFill>
                <a:latin typeface="+mn-lt"/>
                <a:ea typeface="+mn-ea"/>
                <a:cs typeface="+mn-cs"/>
              </a:rPr>
              <a:t>anonymously to clinical data via residential postcode. HRs</a:t>
            </a:r>
          </a:p>
          <a:p>
            <a:r>
              <a:rPr lang="en-US" sz="1200" b="0" i="0" u="none" strike="noStrike" kern="1200" baseline="0" dirty="0">
                <a:solidFill>
                  <a:schemeClr val="tx1"/>
                </a:solidFill>
                <a:latin typeface="+mn-lt"/>
                <a:ea typeface="+mn-ea"/>
                <a:cs typeface="+mn-cs"/>
              </a:rPr>
              <a:t>from Cox models were adjusted for age, sex, ethnicity,</a:t>
            </a:r>
          </a:p>
          <a:p>
            <a:r>
              <a:rPr lang="en-US" sz="1200" b="0" i="0" u="none" strike="noStrike" kern="1200" baseline="0" dirty="0">
                <a:solidFill>
                  <a:schemeClr val="tx1"/>
                </a:solidFill>
                <a:latin typeface="+mn-lt"/>
                <a:ea typeface="+mn-ea"/>
                <a:cs typeface="+mn-cs"/>
              </a:rPr>
              <a:t>smoking and body mass index, with further adjustments</a:t>
            </a:r>
          </a:p>
          <a:p>
            <a:r>
              <a:rPr lang="en-US" sz="1200" b="0" i="0" u="none" strike="noStrike" kern="1200" baseline="0" dirty="0">
                <a:solidFill>
                  <a:schemeClr val="tx1"/>
                </a:solidFill>
                <a:latin typeface="+mn-lt"/>
                <a:ea typeface="+mn-ea"/>
                <a:cs typeface="+mn-cs"/>
              </a:rPr>
              <a:t>explored for area deprivation and comorbidity.</a:t>
            </a:r>
          </a:p>
          <a:p>
            <a:r>
              <a:rPr lang="en-US" sz="1200" b="0" i="0" u="none" strike="noStrike" kern="1200" baseline="0" dirty="0">
                <a:solidFill>
                  <a:schemeClr val="tx1"/>
                </a:solidFill>
                <a:latin typeface="+mn-lt"/>
                <a:ea typeface="+mn-ea"/>
                <a:cs typeface="+mn-cs"/>
              </a:rPr>
              <a:t>Results 2181 subjects (1.7%) received an incident</a:t>
            </a:r>
          </a:p>
          <a:p>
            <a:r>
              <a:rPr lang="en-US" sz="1200" b="0" i="0" u="none" strike="noStrike" kern="1200" baseline="0" dirty="0">
                <a:solidFill>
                  <a:schemeClr val="tx1"/>
                </a:solidFill>
                <a:latin typeface="+mn-lt"/>
                <a:ea typeface="+mn-ea"/>
                <a:cs typeface="+mn-cs"/>
              </a:rPr>
              <a:t>diagnosis of dementia (39% mentioning Alzheimer’s</a:t>
            </a:r>
          </a:p>
          <a:p>
            <a:r>
              <a:rPr lang="en-US" sz="1200" b="0" i="0" u="none" strike="noStrike" kern="1200" baseline="0" dirty="0">
                <a:solidFill>
                  <a:schemeClr val="tx1"/>
                </a:solidFill>
                <a:latin typeface="+mn-lt"/>
                <a:ea typeface="+mn-ea"/>
                <a:cs typeface="+mn-cs"/>
              </a:rPr>
              <a:t>disease, 29% vascular dementia). There was a positive</a:t>
            </a:r>
          </a:p>
          <a:p>
            <a:r>
              <a:rPr lang="en-US" sz="1200" b="0" i="0" u="none" strike="noStrike" kern="1200" baseline="0" dirty="0">
                <a:solidFill>
                  <a:schemeClr val="tx1"/>
                </a:solidFill>
                <a:latin typeface="+mn-lt"/>
                <a:ea typeface="+mn-ea"/>
                <a:cs typeface="+mn-cs"/>
              </a:rPr>
              <a:t>exposure response relationship between dementia and all</a:t>
            </a:r>
          </a:p>
          <a:p>
            <a:r>
              <a:rPr lang="en-US" sz="1200" b="0" i="0" u="none" strike="noStrike" kern="1200" baseline="0" dirty="0">
                <a:solidFill>
                  <a:schemeClr val="tx1"/>
                </a:solidFill>
                <a:latin typeface="+mn-lt"/>
                <a:ea typeface="+mn-ea"/>
                <a:cs typeface="+mn-cs"/>
              </a:rPr>
              <a:t>measures of air pollution except O3, which was not readily</a:t>
            </a:r>
          </a:p>
          <a:p>
            <a:r>
              <a:rPr lang="en-US" sz="1200" b="0" i="0" u="none" strike="noStrike" kern="1200" baseline="0" dirty="0">
                <a:solidFill>
                  <a:schemeClr val="tx1"/>
                </a:solidFill>
                <a:latin typeface="+mn-lt"/>
                <a:ea typeface="+mn-ea"/>
                <a:cs typeface="+mn-cs"/>
              </a:rPr>
              <a:t>explained by further adjustment. Adults living in areas</a:t>
            </a:r>
          </a:p>
          <a:p>
            <a:r>
              <a:rPr lang="en-US" sz="1200" b="0" i="0" u="none" strike="noStrike" kern="1200" baseline="0" dirty="0">
                <a:solidFill>
                  <a:schemeClr val="tx1"/>
                </a:solidFill>
                <a:latin typeface="+mn-lt"/>
                <a:ea typeface="+mn-ea"/>
                <a:cs typeface="+mn-cs"/>
              </a:rPr>
              <a:t>with the highest fifth of NO2 concentration (&gt;41.5 μg/m3)</a:t>
            </a:r>
          </a:p>
          <a:p>
            <a:r>
              <a:rPr lang="en-US" sz="1200" b="0" i="0" u="none" strike="noStrike" kern="1200" baseline="0" dirty="0">
                <a:solidFill>
                  <a:schemeClr val="tx1"/>
                </a:solidFill>
                <a:latin typeface="+mn-lt"/>
                <a:ea typeface="+mn-ea"/>
                <a:cs typeface="+mn-cs"/>
              </a:rPr>
              <a:t>versus the lowest fifth (&lt;31.9 μg/m3) were at a higher risk</a:t>
            </a:r>
          </a:p>
          <a:p>
            <a:r>
              <a:rPr lang="en-US" sz="1200" b="0" i="0" u="none" strike="noStrike" kern="1200" baseline="0" dirty="0">
                <a:solidFill>
                  <a:schemeClr val="tx1"/>
                </a:solidFill>
                <a:latin typeface="+mn-lt"/>
                <a:ea typeface="+mn-ea"/>
                <a:cs typeface="+mn-cs"/>
              </a:rPr>
              <a:t>of dementia (HR=1.40, 95% CI 1.12 to 1.74). Increases</a:t>
            </a:r>
          </a:p>
          <a:p>
            <a:r>
              <a:rPr lang="en-US" sz="1200" b="0" i="0" u="none" strike="noStrike" kern="1200" baseline="0" dirty="0">
                <a:solidFill>
                  <a:schemeClr val="tx1"/>
                </a:solidFill>
                <a:latin typeface="+mn-lt"/>
                <a:ea typeface="+mn-ea"/>
                <a:cs typeface="+mn-cs"/>
              </a:rPr>
              <a:t>in dementia risk were also observed with PM2.5, PM2.5</a:t>
            </a:r>
          </a:p>
          <a:p>
            <a:r>
              <a:rPr lang="en-US" sz="1200" b="0" i="0" u="none" strike="noStrike" kern="1200" baseline="0" dirty="0">
                <a:solidFill>
                  <a:schemeClr val="tx1"/>
                </a:solidFill>
                <a:latin typeface="+mn-lt"/>
                <a:ea typeface="+mn-ea"/>
                <a:cs typeface="+mn-cs"/>
              </a:rPr>
              <a:t>specifically from primary traffic sources only and </a:t>
            </a:r>
            <a:r>
              <a:rPr lang="en-US" sz="1200" b="0" i="0" u="none" strike="noStrike" kern="1200" baseline="0" dirty="0" err="1">
                <a:solidFill>
                  <a:schemeClr val="tx1"/>
                </a:solidFill>
                <a:latin typeface="+mn-lt"/>
                <a:ea typeface="+mn-ea"/>
                <a:cs typeface="+mn-cs"/>
              </a:rPr>
              <a:t>Lnight</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but only NO2 and PM2.5 remained statistically significant in</a:t>
            </a:r>
          </a:p>
          <a:p>
            <a:r>
              <a:rPr lang="en-US" sz="1200" b="0" i="0" u="none" strike="noStrike" kern="1200" baseline="0" dirty="0" err="1">
                <a:solidFill>
                  <a:schemeClr val="tx1"/>
                </a:solidFill>
                <a:latin typeface="+mn-lt"/>
                <a:ea typeface="+mn-ea"/>
                <a:cs typeface="+mn-cs"/>
              </a:rPr>
              <a:t>multipollutant</a:t>
            </a:r>
            <a:r>
              <a:rPr lang="en-US" sz="1200" b="0" i="0" u="none" strike="noStrike" kern="1200" baseline="0" dirty="0">
                <a:solidFill>
                  <a:schemeClr val="tx1"/>
                </a:solidFill>
                <a:latin typeface="+mn-lt"/>
                <a:ea typeface="+mn-ea"/>
                <a:cs typeface="+mn-cs"/>
              </a:rPr>
              <a:t> models. Associations were more consistent</a:t>
            </a:r>
          </a:p>
          <a:p>
            <a:r>
              <a:rPr lang="en-US" sz="1200" b="0" i="0" u="none" strike="noStrike" kern="1200" baseline="0" dirty="0">
                <a:solidFill>
                  <a:schemeClr val="tx1"/>
                </a:solidFill>
                <a:latin typeface="+mn-lt"/>
                <a:ea typeface="+mn-ea"/>
                <a:cs typeface="+mn-cs"/>
              </a:rPr>
              <a:t>for Alzheimer’s disease than vascular dementia.</a:t>
            </a:r>
          </a:p>
          <a:p>
            <a:r>
              <a:rPr lang="en-US" sz="1200" b="0" i="0" u="none" strike="noStrike" kern="1200" baseline="0" dirty="0">
                <a:solidFill>
                  <a:schemeClr val="tx1"/>
                </a:solidFill>
                <a:latin typeface="+mn-lt"/>
                <a:ea typeface="+mn-ea"/>
                <a:cs typeface="+mn-cs"/>
              </a:rPr>
              <a:t>Conclusions We have found evidence of a positive</a:t>
            </a:r>
          </a:p>
          <a:p>
            <a:r>
              <a:rPr lang="en-US" sz="1200" b="0" i="0" u="none" strike="noStrike" kern="1200" baseline="0" dirty="0">
                <a:solidFill>
                  <a:schemeClr val="tx1"/>
                </a:solidFill>
                <a:latin typeface="+mn-lt"/>
                <a:ea typeface="+mn-ea"/>
                <a:cs typeface="+mn-cs"/>
              </a:rPr>
              <a:t>association between residential levels of air pollution</a:t>
            </a:r>
          </a:p>
          <a:p>
            <a:r>
              <a:rPr lang="en-US" sz="1200" b="0" i="0" u="none" strike="noStrike" kern="1200" baseline="0" dirty="0">
                <a:solidFill>
                  <a:schemeClr val="tx1"/>
                </a:solidFill>
                <a:latin typeface="+mn-lt"/>
                <a:ea typeface="+mn-ea"/>
                <a:cs typeface="+mn-cs"/>
              </a:rPr>
              <a:t>across London and being diagnosed with dementia, which</a:t>
            </a:r>
          </a:p>
          <a:p>
            <a:r>
              <a:rPr lang="en-US" sz="1200" b="0" i="0" u="none" strike="noStrike" kern="1200" baseline="0" dirty="0">
                <a:solidFill>
                  <a:schemeClr val="tx1"/>
                </a:solidFill>
                <a:latin typeface="+mn-lt"/>
                <a:ea typeface="+mn-ea"/>
                <a:cs typeface="+mn-cs"/>
              </a:rPr>
              <a:t>is unexplained by known confounding factors.</a:t>
            </a:r>
          </a:p>
          <a:p>
            <a:endParaRPr lang="en-US" sz="1200" b="0" i="0" u="none" strike="noStrike" kern="1200" baseline="0" dirty="0">
              <a:solidFill>
                <a:schemeClr val="tx1"/>
              </a:solidFill>
              <a:latin typeface="+mn-lt"/>
              <a:ea typeface="+mn-ea"/>
              <a:cs typeface="+mn-cs"/>
            </a:endParaRPr>
          </a:p>
          <a:p>
            <a:r>
              <a:rPr lang="en-US" sz="1200" kern="1200" dirty="0">
                <a:solidFill>
                  <a:schemeClr val="tx1"/>
                </a:solidFill>
                <a:effectLst/>
                <a:latin typeface="+mn-lt"/>
                <a:ea typeface="+mn-ea"/>
                <a:cs typeface="+mn-cs"/>
              </a:rPr>
              <a:t>Abstract</a:t>
            </a:r>
          </a:p>
          <a:p>
            <a:r>
              <a:rPr lang="en-US" sz="1200" kern="1200" dirty="0">
                <a:solidFill>
                  <a:schemeClr val="tx1"/>
                </a:solidFill>
                <a:effectLst/>
                <a:latin typeface="+mn-lt"/>
                <a:ea typeface="+mn-ea"/>
                <a:cs typeface="+mn-cs"/>
              </a:rPr>
              <a:t> Background—Chronic exposure to particulate air pollution may accelerate cognitive decline in older adults, although data on this association are limited. Our objective was to examine long-term exposure to particulate matter (PM) air pollution, both coarse ([PM 2.5–10 </a:t>
            </a:r>
            <a:r>
              <a:rPr lang="en-US" sz="1200" kern="1200" dirty="0" err="1">
                <a:solidFill>
                  <a:schemeClr val="tx1"/>
                </a:solidFill>
                <a:effectLst/>
                <a:latin typeface="+mn-lt"/>
                <a:ea typeface="+mn-ea"/>
                <a:cs typeface="+mn-cs"/>
              </a:rPr>
              <a:t>μm</a:t>
            </a:r>
            <a:r>
              <a:rPr lang="en-US" sz="1200" kern="1200" dirty="0">
                <a:solidFill>
                  <a:schemeClr val="tx1"/>
                </a:solidFill>
                <a:effectLst/>
                <a:latin typeface="+mn-lt"/>
                <a:ea typeface="+mn-ea"/>
                <a:cs typeface="+mn-cs"/>
              </a:rPr>
              <a:t> in diameter [PM2.5-10]) and fine (PM &lt;2.5 </a:t>
            </a:r>
            <a:r>
              <a:rPr lang="en-US" sz="1200" kern="1200" dirty="0" err="1">
                <a:solidFill>
                  <a:schemeClr val="tx1"/>
                </a:solidFill>
                <a:effectLst/>
                <a:latin typeface="+mn-lt"/>
                <a:ea typeface="+mn-ea"/>
                <a:cs typeface="+mn-cs"/>
              </a:rPr>
              <a:t>μm</a:t>
            </a:r>
            <a:r>
              <a:rPr lang="en-US" sz="1200" kern="1200" dirty="0">
                <a:solidFill>
                  <a:schemeClr val="tx1"/>
                </a:solidFill>
                <a:effectLst/>
                <a:latin typeface="+mn-lt"/>
                <a:ea typeface="+mn-ea"/>
                <a:cs typeface="+mn-cs"/>
              </a:rPr>
              <a:t> in diameter [PM2.5]), in relation to cognitive decline.</a:t>
            </a:r>
          </a:p>
          <a:p>
            <a:r>
              <a:rPr lang="en-US" sz="1200" kern="1200" dirty="0">
                <a:solidFill>
                  <a:schemeClr val="tx1"/>
                </a:solidFill>
                <a:effectLst/>
                <a:latin typeface="+mn-lt"/>
                <a:ea typeface="+mn-ea"/>
                <a:cs typeface="+mn-cs"/>
              </a:rPr>
              <a:t> Methods—The study population comprised the Nurses’ Health Study Cognitive Cohort, which included 19 409 US women aged 70 to 81 years. We used geographic information system–based spatiotemporal smoothing models to estimate recent (1 month) and long-term (7–14 years) exposures to PM2.5-10, and PM2.5 preceding base-line cognitive testing (1995–2001) of participants residing in the contiguous United States. We used generalized estimating equation regression to estimate differences in the rate of cognitive decline across levels of PM2.5-10 and PM2.5 exposures. The main outcome measure was cognition, via validated telephone assessments, administered 3 times at approximately 2-year intervals, including tests of general cognition, verbal memory, category fluency, working memory, and attention.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Results—Higher levels of long-term exposure to both PM2.5-10 and PM2.5 were associated with significantly faster cognitive decline. Two-year decline on a global score was 0.020 (95% CI, −0.032 to −0.008) standard units worse per 10 μg/m3 increment in PM2.5-10 exposure and 0.018 (95% CI, −0.035 to −0.002) units worse per 10 μg/m3 increment in PM2.5 exposure. </a:t>
            </a:r>
          </a:p>
          <a:p>
            <a:endParaRPr lang="en-US" dirty="0"/>
          </a:p>
        </p:txBody>
      </p:sp>
      <p:sp>
        <p:nvSpPr>
          <p:cNvPr id="4" name="Slide Number Placeholder 3"/>
          <p:cNvSpPr>
            <a:spLocks noGrp="1"/>
          </p:cNvSpPr>
          <p:nvPr>
            <p:ph type="sldNum" sz="quarter" idx="10"/>
          </p:nvPr>
        </p:nvSpPr>
        <p:spPr/>
        <p:txBody>
          <a:bodyPr/>
          <a:lstStyle/>
          <a:p>
            <a:fld id="{7E37A930-075A-534C-8730-27B0F5630937}" type="slidenum">
              <a:rPr lang="en-US" smtClean="0"/>
              <a:t>23</a:t>
            </a:fld>
            <a:endParaRPr lang="en-US"/>
          </a:p>
        </p:txBody>
      </p:sp>
    </p:spTree>
    <p:extLst>
      <p:ext uri="{BB962C8B-B14F-4D97-AF65-F5344CB8AC3E}">
        <p14:creationId xmlns:p14="http://schemas.microsoft.com/office/powerpoint/2010/main" val="1571405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In his half-hour presentation, Tony Cox, a risk analyst from Denver, claimed that researchers are overstating their findings that show the dangers of air pollution. He explained how his own statistical modeling of health data indicates that other factors could explain the links between dirty air and respiratory problems or heart attacks.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Scientists and others at the Health Effects Institute annual conference were appalled. Some added to their speeches what they had thought was obvious: Yes, air pollution really is dangerous.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Cox might have been just shrugged off as a provocateur, a denier of established science. But he leads the Trump administration’s panel of scientists that offers advice on how to protect the health of about 126 million Americans who live in smoggy and sooty places.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 that role, he’s in a prime position to spread his skepticism of the science of air pollution: The Environmental Protection Agency is poised this year to review its health standards for fine particles known as PM2.5 and ozone, the main component of smog.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These decisions, scientists say, literally could mean life and death for people in cities across the United States.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EPA’s seven-member Clean Air Scientific Advisory Committee, which has been completely remade under President Donald Trump, is responsible for reviewing the science and advising the EPA on what level of pollution is unhealthy. Cox was appointed a year ago, and earlier this month, all remaining holdovers from the Obama administration were replaced with new appointees, including two who also downplay the threats of breathing polluted air.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Powerful industries – such as power companies, vehicle manufacturers and oil companies – oppose tighter health standards because they would force states to adopt costly rules that cut emissions.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According to documents obtained through the Freedom of Information Act, Cox was nominated for the science board’s top position by the U.S. Chamber of Commerce, which has sued the EPA multiple times in an effort to loosen air pollution standards. The nomination came from Dan Byers of the chamber’s Global Energy Institute, who leads “efforts to promote and maintain coal’s vital role in America’s energy system.”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Cox has made his living challenging established science on behalf of industry. He has worked as a consultant for more than a dozen companies or industry groups that lobby against clean air or worker safety rules and are major sources of pollution, according to his website. He consulted for the American Petroleum Institute, which represents oil and gas companies, and the Truck and Engine Manufacturers Association, which represents makers of diesel and gasoline engines. He also consulted for the mining industry and tobacco giant Philip Morris.</a:t>
            </a:r>
          </a:p>
        </p:txBody>
      </p:sp>
      <p:sp>
        <p:nvSpPr>
          <p:cNvPr id="4" name="Slide Number Placeholder 3"/>
          <p:cNvSpPr>
            <a:spLocks noGrp="1"/>
          </p:cNvSpPr>
          <p:nvPr>
            <p:ph type="sldNum" sz="quarter" idx="10"/>
          </p:nvPr>
        </p:nvSpPr>
        <p:spPr/>
        <p:txBody>
          <a:bodyPr/>
          <a:lstStyle/>
          <a:p>
            <a:fld id="{7E37A930-075A-534C-8730-27B0F5630937}" type="slidenum">
              <a:rPr lang="en-US" smtClean="0"/>
              <a:t>34</a:t>
            </a:fld>
            <a:endParaRPr lang="en-US"/>
          </a:p>
        </p:txBody>
      </p:sp>
    </p:spTree>
    <p:extLst>
      <p:ext uri="{BB962C8B-B14F-4D97-AF65-F5344CB8AC3E}">
        <p14:creationId xmlns:p14="http://schemas.microsoft.com/office/powerpoint/2010/main" val="1811177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499A1A5-5F88-B747-BD4C-4D4074C9BB07}" type="datetimeFigureOut">
              <a:rPr lang="en-US" smtClean="0"/>
              <a:t>10/6/22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3914941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9A1A5-5F88-B747-BD4C-4D4074C9BB07}" type="datetimeFigureOut">
              <a:rPr lang="en-US" smtClean="0"/>
              <a:t>10/6/22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3541458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9A1A5-5F88-B747-BD4C-4D4074C9BB07}" type="datetimeFigureOut">
              <a:rPr lang="en-US" smtClean="0"/>
              <a:t>10/6/22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613055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9A1A5-5F88-B747-BD4C-4D4074C9BB07}" type="datetimeFigureOut">
              <a:rPr lang="en-US" smtClean="0"/>
              <a:t>10/6/22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1193427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99A1A5-5F88-B747-BD4C-4D4074C9BB07}" type="datetimeFigureOut">
              <a:rPr lang="en-US" smtClean="0"/>
              <a:t>10/6/22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749200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99A1A5-5F88-B747-BD4C-4D4074C9BB07}" type="datetimeFigureOut">
              <a:rPr lang="en-US" smtClean="0"/>
              <a:t>10/6/22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2900316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99A1A5-5F88-B747-BD4C-4D4074C9BB07}" type="datetimeFigureOut">
              <a:rPr lang="en-US" smtClean="0"/>
              <a:t>10/6/22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1182767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99A1A5-5F88-B747-BD4C-4D4074C9BB07}" type="datetimeFigureOut">
              <a:rPr lang="en-US" smtClean="0"/>
              <a:t>10/6/22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1973254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9A1A5-5F88-B747-BD4C-4D4074C9BB07}" type="datetimeFigureOut">
              <a:rPr lang="en-US" smtClean="0"/>
              <a:t>10/6/22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3543881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99A1A5-5F88-B747-BD4C-4D4074C9BB07}" type="datetimeFigureOut">
              <a:rPr lang="en-US" smtClean="0"/>
              <a:t>10/6/22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207732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99A1A5-5F88-B747-BD4C-4D4074C9BB07}" type="datetimeFigureOut">
              <a:rPr lang="en-US" smtClean="0"/>
              <a:t>10/6/22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2412412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9A1A5-5F88-B747-BD4C-4D4074C9BB07}" type="datetimeFigureOut">
              <a:rPr lang="en-US" smtClean="0"/>
              <a:t>10/6/22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A6A9A-A696-C24B-BEA7-8763316F7582}" type="slidenum">
              <a:rPr lang="en-US" smtClean="0"/>
              <a:t>‹#›</a:t>
            </a:fld>
            <a:endParaRPr lang="en-US"/>
          </a:p>
        </p:txBody>
      </p:sp>
    </p:spTree>
    <p:extLst>
      <p:ext uri="{BB962C8B-B14F-4D97-AF65-F5344CB8AC3E}">
        <p14:creationId xmlns:p14="http://schemas.microsoft.com/office/powerpoint/2010/main" val="3441022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D9038A-FC86-25D6-62FD-503817B629C2}"/>
              </a:ext>
            </a:extLst>
          </p:cNvPr>
          <p:cNvPicPr>
            <a:picLocks noChangeAspect="1"/>
          </p:cNvPicPr>
          <p:nvPr/>
        </p:nvPicPr>
        <p:blipFill>
          <a:blip r:embed="rId3"/>
          <a:stretch>
            <a:fillRect/>
          </a:stretch>
        </p:blipFill>
        <p:spPr>
          <a:xfrm>
            <a:off x="-1587" y="1714500"/>
            <a:ext cx="9144000" cy="5143500"/>
          </a:xfrm>
          <a:prstGeom prst="rect">
            <a:avLst/>
          </a:prstGeom>
        </p:spPr>
      </p:pic>
      <p:sp>
        <p:nvSpPr>
          <p:cNvPr id="2" name="TextBox 1"/>
          <p:cNvSpPr txBox="1"/>
          <p:nvPr/>
        </p:nvSpPr>
        <p:spPr>
          <a:xfrm>
            <a:off x="332066" y="1422221"/>
            <a:ext cx="8669867" cy="369332"/>
          </a:xfrm>
          <a:prstGeom prst="rect">
            <a:avLst/>
          </a:prstGeom>
          <a:noFill/>
        </p:spPr>
        <p:txBody>
          <a:bodyPr wrap="square" rtlCol="0">
            <a:spAutoFit/>
          </a:bodyPr>
          <a:lstStyle/>
          <a:p>
            <a:pPr algn="ctr"/>
            <a:r>
              <a:rPr lang="en-US" dirty="0">
                <a:solidFill>
                  <a:srgbClr val="000000"/>
                </a:solidFill>
              </a:rPr>
              <a:t>Charles </a:t>
            </a:r>
            <a:r>
              <a:rPr lang="en-US" dirty="0" err="1">
                <a:solidFill>
                  <a:srgbClr val="000000"/>
                </a:solidFill>
              </a:rPr>
              <a:t>Gasparovic</a:t>
            </a:r>
            <a:r>
              <a:rPr lang="en-US" dirty="0">
                <a:solidFill>
                  <a:srgbClr val="000000"/>
                </a:solidFill>
              </a:rPr>
              <a:t>, Ph.D. (Biophysics and Health Sciences) </a:t>
            </a:r>
          </a:p>
        </p:txBody>
      </p:sp>
      <p:sp>
        <p:nvSpPr>
          <p:cNvPr id="5" name="TextBox 4"/>
          <p:cNvSpPr txBox="1"/>
          <p:nvPr/>
        </p:nvSpPr>
        <p:spPr>
          <a:xfrm>
            <a:off x="1197652" y="356559"/>
            <a:ext cx="6915611" cy="1261884"/>
          </a:xfrm>
          <a:prstGeom prst="rect">
            <a:avLst/>
          </a:prstGeom>
          <a:noFill/>
        </p:spPr>
        <p:txBody>
          <a:bodyPr wrap="none" rtlCol="0">
            <a:spAutoFit/>
          </a:bodyPr>
          <a:lstStyle/>
          <a:p>
            <a:r>
              <a:rPr lang="en-US" sz="4400" dirty="0"/>
              <a:t>WHO Air Pollution Guidelines</a:t>
            </a:r>
          </a:p>
          <a:p>
            <a:pPr algn="ctr"/>
            <a:r>
              <a:rPr lang="en-US" sz="3200" dirty="0"/>
              <a:t>What are they and why?</a:t>
            </a:r>
          </a:p>
        </p:txBody>
      </p:sp>
      <p:pic>
        <p:nvPicPr>
          <p:cNvPr id="10" name="Picture 9"/>
          <p:cNvPicPr>
            <a:picLocks noChangeAspect="1"/>
          </p:cNvPicPr>
          <p:nvPr/>
        </p:nvPicPr>
        <p:blipFill>
          <a:blip r:embed="rId4"/>
          <a:stretch>
            <a:fillRect/>
          </a:stretch>
        </p:blipFill>
        <p:spPr>
          <a:xfrm>
            <a:off x="0" y="1737359"/>
            <a:ext cx="2827535" cy="1874779"/>
          </a:xfrm>
          <a:prstGeom prst="rect">
            <a:avLst/>
          </a:prstGeom>
          <a:effectLst>
            <a:glow rad="457200">
              <a:schemeClr val="bg1">
                <a:lumMod val="85000"/>
                <a:alpha val="51000"/>
              </a:schemeClr>
            </a:glow>
            <a:softEdge rad="444500"/>
          </a:effectLst>
        </p:spPr>
      </p:pic>
      <p:pic>
        <p:nvPicPr>
          <p:cNvPr id="12" name="Picture 11" descr="Screen Shot 2016-12-12 at 10.48.35 PM.png"/>
          <p:cNvPicPr>
            <a:picLocks noChangeAspect="1"/>
          </p:cNvPicPr>
          <p:nvPr/>
        </p:nvPicPr>
        <p:blipFill rotWithShape="1">
          <a:blip r:embed="rId5">
            <a:extLst>
              <a:ext uri="{28A0092B-C50C-407E-A947-70E740481C1C}">
                <a14:useLocalDpi xmlns:a14="http://schemas.microsoft.com/office/drawing/2010/main" val="0"/>
              </a:ext>
            </a:extLst>
          </a:blip>
          <a:srcRect l="23873" t="8634" r="5618" b="36565"/>
          <a:stretch/>
        </p:blipFill>
        <p:spPr>
          <a:xfrm>
            <a:off x="6589711" y="5080000"/>
            <a:ext cx="2552702" cy="1778000"/>
          </a:xfrm>
          <a:prstGeom prst="rect">
            <a:avLst/>
          </a:prstGeom>
          <a:effectLst>
            <a:glow>
              <a:schemeClr val="bg1">
                <a:lumMod val="65000"/>
                <a:alpha val="36000"/>
              </a:schemeClr>
            </a:glow>
            <a:softEdge rad="533400"/>
          </a:effectLst>
        </p:spPr>
      </p:pic>
      <p:pic>
        <p:nvPicPr>
          <p:cNvPr id="13" name="Picture 12"/>
          <p:cNvPicPr>
            <a:picLocks noChangeAspect="1"/>
          </p:cNvPicPr>
          <p:nvPr/>
        </p:nvPicPr>
        <p:blipFill>
          <a:blip r:embed="rId6"/>
          <a:stretch>
            <a:fillRect/>
          </a:stretch>
        </p:blipFill>
        <p:spPr>
          <a:xfrm>
            <a:off x="3118466" y="3263815"/>
            <a:ext cx="3471245" cy="2606684"/>
          </a:xfrm>
          <a:prstGeom prst="rect">
            <a:avLst/>
          </a:prstGeom>
          <a:effectLst>
            <a:glow rad="393700">
              <a:schemeClr val="bg1">
                <a:lumMod val="50000"/>
                <a:alpha val="15000"/>
              </a:schemeClr>
            </a:glow>
            <a:softEdge rad="419100"/>
          </a:effectLst>
        </p:spPr>
      </p:pic>
      <p:sp>
        <p:nvSpPr>
          <p:cNvPr id="3" name="TextBox 2"/>
          <p:cNvSpPr txBox="1"/>
          <p:nvPr/>
        </p:nvSpPr>
        <p:spPr>
          <a:xfrm>
            <a:off x="404615" y="3138353"/>
            <a:ext cx="8501683" cy="2677656"/>
          </a:xfrm>
          <a:prstGeom prst="rect">
            <a:avLst/>
          </a:prstGeom>
          <a:solidFill>
            <a:srgbClr val="DCFF81">
              <a:alpha val="53000"/>
            </a:srgbClr>
          </a:solidFill>
        </p:spPr>
        <p:txBody>
          <a:bodyPr wrap="square" rtlCol="0">
            <a:spAutoFit/>
          </a:bodyPr>
          <a:lstStyle/>
          <a:p>
            <a:r>
              <a:rPr lang="en-US" sz="2800" b="1" dirty="0"/>
              <a:t>Why: &gt; 7M annual premature deaths and life-long 	</a:t>
            </a:r>
          </a:p>
          <a:p>
            <a:r>
              <a:rPr lang="en-US" sz="2800" b="1" dirty="0"/>
              <a:t>			health effects</a:t>
            </a:r>
          </a:p>
          <a:p>
            <a:endParaRPr lang="en-US" sz="2800" b="1" dirty="0"/>
          </a:p>
          <a:p>
            <a:r>
              <a:rPr lang="en-US" sz="2800" b="1" dirty="0"/>
              <a:t>What: the US and WHO guidelines</a:t>
            </a:r>
          </a:p>
          <a:p>
            <a:endParaRPr lang="en-US" sz="2800" b="1" dirty="0"/>
          </a:p>
          <a:p>
            <a:r>
              <a:rPr lang="en-US" sz="2800" b="1" dirty="0"/>
              <a:t>How: air quality evaluation in Albuquerque</a:t>
            </a:r>
          </a:p>
        </p:txBody>
      </p:sp>
    </p:spTree>
    <p:extLst>
      <p:ext uri="{BB962C8B-B14F-4D97-AF65-F5344CB8AC3E}">
        <p14:creationId xmlns:p14="http://schemas.microsoft.com/office/powerpoint/2010/main" val="214998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8933" y="5696005"/>
            <a:ext cx="7789312" cy="523220"/>
          </a:xfrm>
          <a:prstGeom prst="rect">
            <a:avLst/>
          </a:prstGeom>
          <a:noFill/>
        </p:spPr>
        <p:txBody>
          <a:bodyPr wrap="none" rtlCol="0">
            <a:spAutoFit/>
          </a:bodyPr>
          <a:lstStyle/>
          <a:p>
            <a:r>
              <a:rPr lang="en-US" sz="2800" dirty="0"/>
              <a:t>http://</a:t>
            </a:r>
            <a:r>
              <a:rPr lang="en-US" sz="2800" dirty="0" err="1"/>
              <a:t>aqicn.org</a:t>
            </a:r>
            <a:r>
              <a:rPr lang="en-US" sz="2800" dirty="0"/>
              <a:t>/city/</a:t>
            </a:r>
            <a:r>
              <a:rPr lang="en-US" sz="2800" dirty="0" err="1"/>
              <a:t>usa</a:t>
            </a:r>
            <a:r>
              <a:rPr lang="en-US" sz="2800" dirty="0"/>
              <a:t>/new-</a:t>
            </a:r>
            <a:r>
              <a:rPr lang="en-US" sz="2800" dirty="0" err="1"/>
              <a:t>mexico</a:t>
            </a:r>
            <a:r>
              <a:rPr lang="en-US" sz="2800" dirty="0"/>
              <a:t>/south-valley/</a:t>
            </a:r>
          </a:p>
        </p:txBody>
      </p:sp>
      <p:pic>
        <p:nvPicPr>
          <p:cNvPr id="2" name="Picture 1" descr="Screen Shot 2019-02-08 at 9.34.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4760194"/>
          </a:xfrm>
          <a:prstGeom prst="rect">
            <a:avLst/>
          </a:prstGeom>
        </p:spPr>
      </p:pic>
      <p:sp>
        <p:nvSpPr>
          <p:cNvPr id="3" name="TextBox 2"/>
          <p:cNvSpPr txBox="1"/>
          <p:nvPr/>
        </p:nvSpPr>
        <p:spPr>
          <a:xfrm>
            <a:off x="778933" y="2418141"/>
            <a:ext cx="8195734" cy="4031873"/>
          </a:xfrm>
          <a:prstGeom prst="rect">
            <a:avLst/>
          </a:prstGeom>
          <a:solidFill>
            <a:schemeClr val="bg2"/>
          </a:solidFill>
        </p:spPr>
        <p:txBody>
          <a:bodyPr wrap="square" rtlCol="0">
            <a:spAutoFit/>
          </a:bodyPr>
          <a:lstStyle/>
          <a:p>
            <a:r>
              <a:rPr lang="en-US" sz="3600" dirty="0"/>
              <a:t>C </a:t>
            </a:r>
            <a:r>
              <a:rPr lang="en-US" sz="3600" baseline="-25000" dirty="0"/>
              <a:t>PM10</a:t>
            </a:r>
            <a:r>
              <a:rPr lang="en-US" sz="3600" dirty="0"/>
              <a:t>= 49 μg/m</a:t>
            </a:r>
            <a:r>
              <a:rPr lang="en-US" sz="3600" baseline="30000" dirty="0"/>
              <a:t>3 	</a:t>
            </a:r>
          </a:p>
          <a:p>
            <a:endParaRPr lang="en-US" sz="3600" baseline="30000" dirty="0"/>
          </a:p>
          <a:p>
            <a:pPr marL="342900" indent="-342900">
              <a:buFont typeface="Arial"/>
              <a:buChar char="•"/>
            </a:pPr>
            <a:r>
              <a:rPr lang="en-US" sz="2800" dirty="0"/>
              <a:t>5% increase risk heart attack (</a:t>
            </a:r>
            <a:r>
              <a:rPr lang="en-US" sz="2800" dirty="0" err="1"/>
              <a:t>Bañeras</a:t>
            </a:r>
            <a:r>
              <a:rPr lang="en-US" sz="2800" dirty="0"/>
              <a:t> el, 2018) </a:t>
            </a:r>
          </a:p>
          <a:p>
            <a:pPr marL="342900" indent="-342900">
              <a:buFont typeface="Arial"/>
              <a:buChar char="•"/>
            </a:pPr>
            <a:endParaRPr lang="en-US" sz="2800" dirty="0"/>
          </a:p>
          <a:p>
            <a:pPr marL="342900" indent="-342900">
              <a:buFont typeface="Arial"/>
              <a:buChar char="•"/>
            </a:pPr>
            <a:r>
              <a:rPr lang="en-US" sz="2800" dirty="0"/>
              <a:t>5% increase rate of death (Ortiz et al, 2017)</a:t>
            </a:r>
          </a:p>
          <a:p>
            <a:pPr marL="342900" indent="-342900">
              <a:buFont typeface="Arial"/>
              <a:buChar char="•"/>
            </a:pPr>
            <a:endParaRPr lang="en-US" sz="2800" dirty="0"/>
          </a:p>
          <a:p>
            <a:pPr marL="342900" indent="-342900">
              <a:buFont typeface="Arial"/>
              <a:buChar char="•"/>
            </a:pPr>
            <a:r>
              <a:rPr lang="en-US" sz="2800" dirty="0"/>
              <a:t>chronic 49 μg/m</a:t>
            </a:r>
            <a:r>
              <a:rPr lang="en-US" sz="2800" baseline="30000" dirty="0"/>
              <a:t>3 </a:t>
            </a:r>
            <a:r>
              <a:rPr lang="en-US" sz="2800" dirty="0"/>
              <a:t>-&gt; higher AD risk  (Wu et al, 2017)</a:t>
            </a:r>
          </a:p>
          <a:p>
            <a:pPr marL="342900" indent="-342900">
              <a:buFont typeface="Arial"/>
              <a:buChar char="•"/>
            </a:pPr>
            <a:endParaRPr lang="en-US" sz="2800" dirty="0"/>
          </a:p>
          <a:p>
            <a:pPr marL="342900" indent="-342900">
              <a:buFont typeface="Arial"/>
              <a:buChar char="•"/>
            </a:pPr>
            <a:endParaRPr lang="en-US" sz="2800" dirty="0"/>
          </a:p>
        </p:txBody>
      </p:sp>
      <p:pic>
        <p:nvPicPr>
          <p:cNvPr id="6" name="Picture 5" descr="Screen Shot 2019-02-11 at 10.41.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48729">
            <a:off x="237197" y="3769232"/>
            <a:ext cx="8872783" cy="774352"/>
          </a:xfrm>
          <a:prstGeom prst="rect">
            <a:avLst/>
          </a:prstGeom>
        </p:spPr>
      </p:pic>
    </p:spTree>
    <p:extLst>
      <p:ext uri="{BB962C8B-B14F-4D97-AF65-F5344CB8AC3E}">
        <p14:creationId xmlns:p14="http://schemas.microsoft.com/office/powerpoint/2010/main" val="17091532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iterate type="wd">
                                    <p:tmPct val="10000"/>
                                  </p:iterate>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iterate type="wd">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iterate type="wd">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iterate type="wd">
                                    <p:tmPct val="10000"/>
                                  </p:iterate>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iterate type="wd">
                                    <p:tmPct val="10000"/>
                                  </p:iterate>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ACD0C-4D1F-57C4-0A55-4AC5524F40B6}"/>
              </a:ext>
            </a:extLst>
          </p:cNvPr>
          <p:cNvSpPr>
            <a:spLocks noGrp="1"/>
          </p:cNvSpPr>
          <p:nvPr>
            <p:ph type="title"/>
          </p:nvPr>
        </p:nvSpPr>
        <p:spPr>
          <a:xfrm>
            <a:off x="290945" y="1652175"/>
            <a:ext cx="8229600" cy="1143000"/>
          </a:xfrm>
        </p:spPr>
        <p:txBody>
          <a:bodyPr>
            <a:normAutofit fontScale="90000"/>
          </a:bodyPr>
          <a:lstStyle/>
          <a:p>
            <a:r>
              <a:rPr lang="en-US" dirty="0"/>
              <a:t>Supplement 1: </a:t>
            </a:r>
            <a:br>
              <a:rPr lang="en-US" dirty="0"/>
            </a:br>
            <a:r>
              <a:rPr lang="en-US" dirty="0"/>
              <a:t>Major Measured Pollutants</a:t>
            </a:r>
          </a:p>
        </p:txBody>
      </p:sp>
    </p:spTree>
    <p:extLst>
      <p:ext uri="{BB962C8B-B14F-4D97-AF65-F5344CB8AC3E}">
        <p14:creationId xmlns:p14="http://schemas.microsoft.com/office/powerpoint/2010/main" val="4291809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storias de Madrid (VI): La boina y la lluvia | iAgua">
            <a:extLst>
              <a:ext uri="{FF2B5EF4-FFF2-40B4-BE49-F238E27FC236}">
                <a16:creationId xmlns:a16="http://schemas.microsoft.com/office/drawing/2014/main" id="{3571105F-3A97-EB41-A5E1-B88E0E229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2338"/>
            <a:ext cx="9144000" cy="50133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BA2175-341C-B642-A364-F3D7A4562542}"/>
              </a:ext>
            </a:extLst>
          </p:cNvPr>
          <p:cNvSpPr>
            <a:spLocks noGrp="1"/>
          </p:cNvSpPr>
          <p:nvPr>
            <p:ph type="title"/>
          </p:nvPr>
        </p:nvSpPr>
        <p:spPr>
          <a:xfrm>
            <a:off x="635330" y="2732830"/>
            <a:ext cx="8229600" cy="1143000"/>
          </a:xfrm>
        </p:spPr>
        <p:txBody>
          <a:bodyPr>
            <a:normAutofit fontScale="90000"/>
          </a:bodyPr>
          <a:lstStyle/>
          <a:p>
            <a:r>
              <a:rPr lang="en-US" dirty="0"/>
              <a:t>What is it </a:t>
            </a:r>
            <a:br>
              <a:rPr lang="en-US" dirty="0"/>
            </a:br>
            <a:r>
              <a:rPr lang="en-US" dirty="0"/>
              <a:t>and where does it come from?</a:t>
            </a:r>
          </a:p>
        </p:txBody>
      </p:sp>
    </p:spTree>
    <p:extLst>
      <p:ext uri="{BB962C8B-B14F-4D97-AF65-F5344CB8AC3E}">
        <p14:creationId xmlns:p14="http://schemas.microsoft.com/office/powerpoint/2010/main" val="3670001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3750"/>
            <a:ext cx="9143999" cy="6858000"/>
          </a:xfrm>
          <a:prstGeom prst="rect">
            <a:avLst/>
          </a:prstGeom>
        </p:spPr>
      </p:pic>
      <p:grpSp>
        <p:nvGrpSpPr>
          <p:cNvPr id="49" name="Group 48"/>
          <p:cNvGrpSpPr/>
          <p:nvPr/>
        </p:nvGrpSpPr>
        <p:grpSpPr>
          <a:xfrm>
            <a:off x="1159815" y="3502374"/>
            <a:ext cx="6092281" cy="3163249"/>
            <a:chOff x="1159815" y="3502374"/>
            <a:chExt cx="6092281" cy="3163249"/>
          </a:xfrm>
        </p:grpSpPr>
        <p:grpSp>
          <p:nvGrpSpPr>
            <p:cNvPr id="27" name="Group 26"/>
            <p:cNvGrpSpPr/>
            <p:nvPr/>
          </p:nvGrpSpPr>
          <p:grpSpPr>
            <a:xfrm>
              <a:off x="1159815" y="4949288"/>
              <a:ext cx="3005951" cy="1677847"/>
              <a:chOff x="621095" y="4907162"/>
              <a:chExt cx="3005951" cy="1677847"/>
            </a:xfrm>
          </p:grpSpPr>
          <p:sp>
            <p:nvSpPr>
              <p:cNvPr id="20" name="Rectangle 19"/>
              <p:cNvSpPr/>
              <p:nvPr/>
            </p:nvSpPr>
            <p:spPr>
              <a:xfrm>
                <a:off x="2001002" y="4907162"/>
                <a:ext cx="1212145" cy="1116139"/>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3.2 Billion</a:t>
                </a:r>
              </a:p>
            </p:txBody>
          </p:sp>
          <p:sp>
            <p:nvSpPr>
              <p:cNvPr id="21" name="TextBox 20"/>
              <p:cNvSpPr txBox="1"/>
              <p:nvPr/>
            </p:nvSpPr>
            <p:spPr>
              <a:xfrm>
                <a:off x="621095" y="6061789"/>
                <a:ext cx="3005951" cy="523220"/>
              </a:xfrm>
              <a:prstGeom prst="rect">
                <a:avLst/>
              </a:prstGeom>
              <a:noFill/>
            </p:spPr>
            <p:txBody>
              <a:bodyPr wrap="none" rtlCol="0">
                <a:spAutoFit/>
              </a:bodyPr>
              <a:lstStyle/>
              <a:p>
                <a:r>
                  <a:rPr lang="en-US" sz="2800" b="1" dirty="0">
                    <a:solidFill>
                      <a:schemeClr val="bg1"/>
                    </a:solidFill>
                  </a:rPr>
                  <a:t>1963 Clean Air ACT</a:t>
                </a:r>
              </a:p>
            </p:txBody>
          </p:sp>
          <p:pic>
            <p:nvPicPr>
              <p:cNvPr id="26" name="Picture 25"/>
              <p:cNvPicPr>
                <a:picLocks noChangeAspect="1"/>
              </p:cNvPicPr>
              <p:nvPr/>
            </p:nvPicPr>
            <p:blipFill>
              <a:blip r:embed="rId3">
                <a:extLst>
                  <a:ext uri="{BEBA8EAE-BF5A-486C-A8C5-ECC9F3942E4B}">
                    <a14:imgProps xmlns:a14="http://schemas.microsoft.com/office/drawing/2010/main">
                      <a14:imgLayer r:embed="rId4">
                        <a14:imgEffect>
                          <a14:backgroundRemoval t="0" b="100000" l="0" r="95652">
                            <a14:foregroundMark x1="47826" y1="13270" x2="47826" y2="13270"/>
                          </a14:backgroundRemoval>
                        </a14:imgEffect>
                      </a14:imgLayer>
                    </a14:imgProps>
                  </a:ext>
                </a:extLst>
              </a:blip>
              <a:stretch>
                <a:fillRect/>
              </a:stretch>
            </p:blipFill>
            <p:spPr>
              <a:xfrm>
                <a:off x="1338017" y="4935693"/>
                <a:ext cx="456732" cy="1047505"/>
              </a:xfrm>
              <a:prstGeom prst="rect">
                <a:avLst/>
              </a:prstGeom>
            </p:spPr>
          </p:pic>
        </p:grpSp>
        <p:grpSp>
          <p:nvGrpSpPr>
            <p:cNvPr id="38" name="Group 37"/>
            <p:cNvGrpSpPr/>
            <p:nvPr/>
          </p:nvGrpSpPr>
          <p:grpSpPr>
            <a:xfrm>
              <a:off x="4435121" y="3502374"/>
              <a:ext cx="2816975" cy="3163249"/>
              <a:chOff x="3896401" y="3502374"/>
              <a:chExt cx="2816975" cy="3163249"/>
            </a:xfrm>
          </p:grpSpPr>
          <p:grpSp>
            <p:nvGrpSpPr>
              <p:cNvPr id="34" name="Group 33"/>
              <p:cNvGrpSpPr/>
              <p:nvPr/>
            </p:nvGrpSpPr>
            <p:grpSpPr>
              <a:xfrm>
                <a:off x="5501231" y="3502374"/>
                <a:ext cx="1212145" cy="3163249"/>
                <a:chOff x="5501231" y="3502374"/>
                <a:chExt cx="1212145" cy="3163249"/>
              </a:xfrm>
            </p:grpSpPr>
            <p:sp>
              <p:nvSpPr>
                <p:cNvPr id="32" name="Rectangle 31"/>
                <p:cNvSpPr/>
                <p:nvPr/>
              </p:nvSpPr>
              <p:spPr>
                <a:xfrm>
                  <a:off x="5501231" y="3502374"/>
                  <a:ext cx="1212145" cy="256032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7.5 Billion</a:t>
                  </a:r>
                </a:p>
              </p:txBody>
            </p:sp>
            <p:sp>
              <p:nvSpPr>
                <p:cNvPr id="33" name="TextBox 32"/>
                <p:cNvSpPr txBox="1"/>
                <p:nvPr/>
              </p:nvSpPr>
              <p:spPr>
                <a:xfrm>
                  <a:off x="5595910" y="6142403"/>
                  <a:ext cx="912630" cy="523220"/>
                </a:xfrm>
                <a:prstGeom prst="rect">
                  <a:avLst/>
                </a:prstGeom>
                <a:noFill/>
              </p:spPr>
              <p:txBody>
                <a:bodyPr wrap="none" rtlCol="0">
                  <a:spAutoFit/>
                </a:bodyPr>
                <a:lstStyle/>
                <a:p>
                  <a:r>
                    <a:rPr lang="en-US" sz="2800" b="1" dirty="0">
                      <a:solidFill>
                        <a:schemeClr val="bg1"/>
                      </a:solidFill>
                    </a:rPr>
                    <a:t>2016</a:t>
                  </a:r>
                </a:p>
              </p:txBody>
            </p:sp>
          </p:grpSp>
          <p:sp>
            <p:nvSpPr>
              <p:cNvPr id="37" name="TextBox 36"/>
              <p:cNvSpPr txBox="1"/>
              <p:nvPr/>
            </p:nvSpPr>
            <p:spPr>
              <a:xfrm>
                <a:off x="3896401" y="4269429"/>
                <a:ext cx="1205578" cy="707886"/>
              </a:xfrm>
              <a:prstGeom prst="rect">
                <a:avLst/>
              </a:prstGeom>
              <a:noFill/>
            </p:spPr>
            <p:txBody>
              <a:bodyPr wrap="none" rtlCol="0">
                <a:spAutoFit/>
              </a:bodyPr>
              <a:lstStyle/>
              <a:p>
                <a:r>
                  <a:rPr lang="en-US" sz="4000" dirty="0">
                    <a:solidFill>
                      <a:srgbClr val="FFFFFF"/>
                    </a:solidFill>
                  </a:rPr>
                  <a:t>× 2.3</a:t>
                </a:r>
              </a:p>
            </p:txBody>
          </p:sp>
        </p:grpSp>
      </p:grpSp>
      <p:grpSp>
        <p:nvGrpSpPr>
          <p:cNvPr id="48" name="Group 47"/>
          <p:cNvGrpSpPr/>
          <p:nvPr/>
        </p:nvGrpSpPr>
        <p:grpSpPr>
          <a:xfrm>
            <a:off x="1147685" y="3027559"/>
            <a:ext cx="6123439" cy="3625105"/>
            <a:chOff x="1147685" y="3069356"/>
            <a:chExt cx="6123439" cy="3625105"/>
          </a:xfrm>
        </p:grpSpPr>
        <p:grpSp>
          <p:nvGrpSpPr>
            <p:cNvPr id="39" name="Group 38"/>
            <p:cNvGrpSpPr/>
            <p:nvPr/>
          </p:nvGrpSpPr>
          <p:grpSpPr>
            <a:xfrm>
              <a:off x="4454149" y="3069356"/>
              <a:ext cx="2816975" cy="3625105"/>
              <a:chOff x="3896401" y="3040518"/>
              <a:chExt cx="2816975" cy="3625105"/>
            </a:xfrm>
          </p:grpSpPr>
          <p:grpSp>
            <p:nvGrpSpPr>
              <p:cNvPr id="40" name="Group 39"/>
              <p:cNvGrpSpPr/>
              <p:nvPr/>
            </p:nvGrpSpPr>
            <p:grpSpPr>
              <a:xfrm>
                <a:off x="5501231" y="3040518"/>
                <a:ext cx="1212145" cy="3625105"/>
                <a:chOff x="5501231" y="3040518"/>
                <a:chExt cx="1212145" cy="3625105"/>
              </a:xfrm>
            </p:grpSpPr>
            <p:sp>
              <p:nvSpPr>
                <p:cNvPr id="42" name="Rectangle 41"/>
                <p:cNvSpPr/>
                <p:nvPr/>
              </p:nvSpPr>
              <p:spPr>
                <a:xfrm>
                  <a:off x="5501231" y="3040518"/>
                  <a:ext cx="1212145" cy="3021272"/>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1.3 Billion</a:t>
                  </a:r>
                </a:p>
              </p:txBody>
            </p:sp>
            <p:sp>
              <p:nvSpPr>
                <p:cNvPr id="43" name="TextBox 42"/>
                <p:cNvSpPr txBox="1"/>
                <p:nvPr/>
              </p:nvSpPr>
              <p:spPr>
                <a:xfrm>
                  <a:off x="5595910" y="6142403"/>
                  <a:ext cx="912630" cy="523220"/>
                </a:xfrm>
                <a:prstGeom prst="rect">
                  <a:avLst/>
                </a:prstGeom>
                <a:noFill/>
              </p:spPr>
              <p:txBody>
                <a:bodyPr wrap="none" rtlCol="0">
                  <a:spAutoFit/>
                </a:bodyPr>
                <a:lstStyle/>
                <a:p>
                  <a:r>
                    <a:rPr lang="en-US" sz="2800" b="1" dirty="0">
                      <a:solidFill>
                        <a:schemeClr val="bg1"/>
                      </a:solidFill>
                    </a:rPr>
                    <a:t>2016</a:t>
                  </a:r>
                </a:p>
              </p:txBody>
            </p:sp>
          </p:grpSp>
          <p:sp>
            <p:nvSpPr>
              <p:cNvPr id="41" name="TextBox 40"/>
              <p:cNvSpPr txBox="1"/>
              <p:nvPr/>
            </p:nvSpPr>
            <p:spPr>
              <a:xfrm>
                <a:off x="3896401" y="4269429"/>
                <a:ext cx="1076086" cy="707886"/>
              </a:xfrm>
              <a:prstGeom prst="rect">
                <a:avLst/>
              </a:prstGeom>
              <a:noFill/>
            </p:spPr>
            <p:txBody>
              <a:bodyPr wrap="none" rtlCol="0">
                <a:spAutoFit/>
              </a:bodyPr>
              <a:lstStyle/>
              <a:p>
                <a:r>
                  <a:rPr lang="en-US" sz="4000" dirty="0">
                    <a:solidFill>
                      <a:srgbClr val="FFFFFF"/>
                    </a:solidFill>
                  </a:rPr>
                  <a:t>× 10</a:t>
                </a:r>
              </a:p>
            </p:txBody>
          </p:sp>
        </p:grpSp>
        <p:grpSp>
          <p:nvGrpSpPr>
            <p:cNvPr id="47" name="Group 46"/>
            <p:cNvGrpSpPr/>
            <p:nvPr/>
          </p:nvGrpSpPr>
          <p:grpSpPr>
            <a:xfrm>
              <a:off x="1147685" y="5474881"/>
              <a:ext cx="2910848" cy="1200336"/>
              <a:chOff x="-154892" y="3729708"/>
              <a:chExt cx="2910848" cy="1200336"/>
            </a:xfrm>
          </p:grpSpPr>
          <p:grpSp>
            <p:nvGrpSpPr>
              <p:cNvPr id="45" name="Group 44"/>
              <p:cNvGrpSpPr/>
              <p:nvPr/>
            </p:nvGrpSpPr>
            <p:grpSpPr>
              <a:xfrm>
                <a:off x="115440" y="3729708"/>
                <a:ext cx="2343101" cy="778792"/>
                <a:chOff x="115440" y="3729708"/>
                <a:chExt cx="2343101" cy="778792"/>
              </a:xfrm>
            </p:grpSpPr>
            <p:sp>
              <p:nvSpPr>
                <p:cNvPr id="35" name="Rectangle 34"/>
                <p:cNvSpPr/>
                <p:nvPr/>
              </p:nvSpPr>
              <p:spPr>
                <a:xfrm>
                  <a:off x="1246396" y="4039375"/>
                  <a:ext cx="1212145" cy="301752"/>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127 M</a:t>
                  </a:r>
                </a:p>
              </p:txBody>
            </p:sp>
            <p:pic>
              <p:nvPicPr>
                <p:cNvPr id="44" name="Picture 43"/>
                <p:cNvPicPr>
                  <a:picLocks noChangeAspect="1"/>
                </p:cNvPicPr>
                <p:nvPr/>
              </p:nvPicPr>
              <p:blipFill>
                <a:blip r:embed="rId5">
                  <a:extLst>
                    <a:ext uri="{BEBA8EAE-BF5A-486C-A8C5-ECC9F3942E4B}">
                      <a14:imgProps xmlns:a14="http://schemas.microsoft.com/office/drawing/2010/main">
                        <a14:imgLayer r:embed="rId6">
                          <a14:imgEffect>
                            <a14:backgroundRemoval t="4094" b="89474" l="13514" r="84459"/>
                          </a14:imgEffect>
                        </a14:imgLayer>
                      </a14:imgProps>
                    </a:ext>
                  </a:extLst>
                </a:blip>
                <a:stretch>
                  <a:fillRect/>
                </a:stretch>
              </p:blipFill>
              <p:spPr>
                <a:xfrm>
                  <a:off x="115440" y="3729708"/>
                  <a:ext cx="1348084" cy="778792"/>
                </a:xfrm>
                <a:prstGeom prst="rect">
                  <a:avLst/>
                </a:prstGeom>
              </p:spPr>
            </p:pic>
          </p:grpSp>
          <p:sp>
            <p:nvSpPr>
              <p:cNvPr id="46" name="TextBox 45"/>
              <p:cNvSpPr txBox="1"/>
              <p:nvPr/>
            </p:nvSpPr>
            <p:spPr>
              <a:xfrm>
                <a:off x="-154892" y="4406824"/>
                <a:ext cx="2910848" cy="523220"/>
              </a:xfrm>
              <a:prstGeom prst="rect">
                <a:avLst/>
              </a:prstGeom>
              <a:noFill/>
            </p:spPr>
            <p:txBody>
              <a:bodyPr wrap="none" rtlCol="0">
                <a:spAutoFit/>
              </a:bodyPr>
              <a:lstStyle/>
              <a:p>
                <a:r>
                  <a:rPr lang="en-US" sz="2800" b="1" dirty="0">
                    <a:solidFill>
                      <a:schemeClr val="bg1"/>
                    </a:solidFill>
                  </a:rPr>
                  <a:t>1963 Clean Air Act</a:t>
                </a:r>
              </a:p>
            </p:txBody>
          </p:sp>
        </p:grpSp>
      </p:grpSp>
      <p:grpSp>
        <p:nvGrpSpPr>
          <p:cNvPr id="7" name="Group 6"/>
          <p:cNvGrpSpPr/>
          <p:nvPr/>
        </p:nvGrpSpPr>
        <p:grpSpPr>
          <a:xfrm>
            <a:off x="1728675" y="2795576"/>
            <a:ext cx="5689600" cy="3655432"/>
            <a:chOff x="1728675" y="2795576"/>
            <a:chExt cx="5689600" cy="3655432"/>
          </a:xfrm>
        </p:grpSpPr>
        <p:pic>
          <p:nvPicPr>
            <p:cNvPr id="4" name="Picture 3"/>
            <p:cNvPicPr>
              <a:picLocks noChangeAspect="1"/>
            </p:cNvPicPr>
            <p:nvPr/>
          </p:nvPicPr>
          <p:blipFill>
            <a:blip r:embed="rId7"/>
            <a:stretch>
              <a:fillRect/>
            </a:stretch>
          </p:blipFill>
          <p:spPr>
            <a:xfrm>
              <a:off x="1728675" y="2795576"/>
              <a:ext cx="5689600" cy="3416300"/>
            </a:xfrm>
            <a:prstGeom prst="rect">
              <a:avLst/>
            </a:prstGeom>
          </p:spPr>
        </p:pic>
        <p:sp>
          <p:nvSpPr>
            <p:cNvPr id="6" name="Rectangle 5"/>
            <p:cNvSpPr/>
            <p:nvPr/>
          </p:nvSpPr>
          <p:spPr>
            <a:xfrm>
              <a:off x="1874110" y="6189398"/>
              <a:ext cx="5422900" cy="261610"/>
            </a:xfrm>
            <a:prstGeom prst="rect">
              <a:avLst/>
            </a:prstGeom>
          </p:spPr>
          <p:txBody>
            <a:bodyPr wrap="square">
              <a:spAutoFit/>
            </a:bodyPr>
            <a:lstStyle/>
            <a:p>
              <a:r>
                <a:rPr lang="en-US" sz="1100" dirty="0">
                  <a:solidFill>
                    <a:schemeClr val="bg1"/>
                  </a:solidFill>
                </a:rPr>
                <a:t>https://</a:t>
              </a:r>
              <a:r>
                <a:rPr lang="en-US" sz="1100" dirty="0" err="1">
                  <a:solidFill>
                    <a:schemeClr val="bg1"/>
                  </a:solidFill>
                </a:rPr>
                <a:t>ourfiniteworld.com</a:t>
              </a:r>
              <a:r>
                <a:rPr lang="en-US" sz="1100" dirty="0">
                  <a:solidFill>
                    <a:schemeClr val="bg1"/>
                  </a:solidFill>
                </a:rPr>
                <a:t>/2012/03/12/world-energy-consumption-since-1820-in-charts/</a:t>
              </a:r>
            </a:p>
          </p:txBody>
        </p:sp>
      </p:grpSp>
      <p:sp>
        <p:nvSpPr>
          <p:cNvPr id="8" name="TextBox 7">
            <a:extLst>
              <a:ext uri="{FF2B5EF4-FFF2-40B4-BE49-F238E27FC236}">
                <a16:creationId xmlns:a16="http://schemas.microsoft.com/office/drawing/2014/main" id="{0461943F-6D16-3342-B91B-97F8A01BF801}"/>
              </a:ext>
            </a:extLst>
          </p:cNvPr>
          <p:cNvSpPr txBox="1"/>
          <p:nvPr/>
        </p:nvSpPr>
        <p:spPr>
          <a:xfrm>
            <a:off x="1167701" y="935013"/>
            <a:ext cx="6835717" cy="769441"/>
          </a:xfrm>
          <a:prstGeom prst="rect">
            <a:avLst/>
          </a:prstGeom>
          <a:noFill/>
        </p:spPr>
        <p:txBody>
          <a:bodyPr wrap="none" rtlCol="0">
            <a:spAutoFit/>
          </a:bodyPr>
          <a:lstStyle/>
          <a:p>
            <a:r>
              <a:rPr lang="en-US" sz="4400" dirty="0">
                <a:solidFill>
                  <a:schemeClr val="bg1"/>
                </a:solidFill>
              </a:rPr>
              <a:t>Planet of the </a:t>
            </a:r>
            <a:r>
              <a:rPr lang="en-US" sz="4400" dirty="0"/>
              <a:t>Carbon</a:t>
            </a:r>
            <a:r>
              <a:rPr lang="en-US" sz="4400" dirty="0">
                <a:solidFill>
                  <a:schemeClr val="bg1"/>
                </a:solidFill>
              </a:rPr>
              <a:t> Burners</a:t>
            </a:r>
          </a:p>
        </p:txBody>
      </p:sp>
    </p:spTree>
    <p:extLst>
      <p:ext uri="{BB962C8B-B14F-4D97-AF65-F5344CB8AC3E}">
        <p14:creationId xmlns:p14="http://schemas.microsoft.com/office/powerpoint/2010/main" val="111483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linds(horizontal)">
                                      <p:cBhvr>
                                        <p:cTn id="7" dur="500"/>
                                        <p:tgtEl>
                                          <p:spTgt spid="49"/>
                                        </p:tgtEl>
                                      </p:cBhvr>
                                    </p:animEffect>
                                  </p:childTnLst>
                                  <p:subTnLst>
                                    <p:set>
                                      <p:cBhvr override="childStyle">
                                        <p:cTn dur="1" fill="hold" display="0" masterRel="nextClick" afterEffect="1"/>
                                        <p:tgtEl>
                                          <p:spTgt spid="4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linds(horizontal)">
                                      <p:cBhvr>
                                        <p:cTn id="12" dur="500"/>
                                        <p:tgtEl>
                                          <p:spTgt spid="48"/>
                                        </p:tgtEl>
                                      </p:cBhvr>
                                    </p:animEffect>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suario\Imagenes\_Imagenes\Contaminacion\2013_10_13\Plataforma.jpg"/>
          <p:cNvPicPr>
            <a:picLocks noChangeAspect="1" noChangeArrowheads="1"/>
          </p:cNvPicPr>
          <p:nvPr/>
        </p:nvPicPr>
        <p:blipFill rotWithShape="1">
          <a:blip r:embed="rId2">
            <a:extLst>
              <a:ext uri="{28A0092B-C50C-407E-A947-70E740481C1C}">
                <a14:useLocalDpi xmlns:a14="http://schemas.microsoft.com/office/drawing/2010/main" val="0"/>
              </a:ext>
            </a:extLst>
          </a:blip>
          <a:srcRect l="23805" r="16232"/>
          <a:stretch/>
        </p:blipFill>
        <p:spPr bwMode="auto">
          <a:xfrm>
            <a:off x="0" y="1"/>
            <a:ext cx="4851400" cy="3648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4104217" y="652854"/>
            <a:ext cx="4913270" cy="3421742"/>
          </a:xfrm>
          <a:prstGeom prst="rect">
            <a:avLst/>
          </a:prstGeom>
        </p:spPr>
      </p:pic>
      <p:pic>
        <p:nvPicPr>
          <p:cNvPr id="3" name="Picture 2"/>
          <p:cNvPicPr>
            <a:picLocks noChangeAspect="1"/>
          </p:cNvPicPr>
          <p:nvPr/>
        </p:nvPicPr>
        <p:blipFill>
          <a:blip r:embed="rId4"/>
          <a:stretch>
            <a:fillRect/>
          </a:stretch>
        </p:blipFill>
        <p:spPr>
          <a:xfrm>
            <a:off x="520700" y="3069974"/>
            <a:ext cx="4622800" cy="3596618"/>
          </a:xfrm>
          <a:prstGeom prst="rect">
            <a:avLst/>
          </a:prstGeom>
        </p:spPr>
      </p:pic>
      <p:sp>
        <p:nvSpPr>
          <p:cNvPr id="5" name="TextBox 4"/>
          <p:cNvSpPr txBox="1"/>
          <p:nvPr/>
        </p:nvSpPr>
        <p:spPr>
          <a:xfrm>
            <a:off x="6358473" y="2940685"/>
            <a:ext cx="1519166" cy="707886"/>
          </a:xfrm>
          <a:prstGeom prst="rect">
            <a:avLst/>
          </a:prstGeom>
          <a:noFill/>
        </p:spPr>
        <p:txBody>
          <a:bodyPr wrap="none" rtlCol="0">
            <a:spAutoFit/>
          </a:bodyPr>
          <a:lstStyle/>
          <a:p>
            <a:r>
              <a:rPr lang="en-US" sz="4000" b="1" dirty="0"/>
              <a:t>Traffic</a:t>
            </a:r>
          </a:p>
        </p:txBody>
      </p:sp>
      <p:sp>
        <p:nvSpPr>
          <p:cNvPr id="7" name="Rectangle 6"/>
          <p:cNvSpPr/>
          <p:nvPr/>
        </p:nvSpPr>
        <p:spPr>
          <a:xfrm>
            <a:off x="3913220" y="-77336"/>
            <a:ext cx="4890506" cy="707886"/>
          </a:xfrm>
          <a:prstGeom prst="rect">
            <a:avLst/>
          </a:prstGeom>
        </p:spPr>
        <p:txBody>
          <a:bodyPr wrap="none">
            <a:spAutoFit/>
          </a:bodyPr>
          <a:lstStyle/>
          <a:p>
            <a:r>
              <a:rPr lang="en-US" sz="4000" b="1" i="1" dirty="0"/>
              <a:t>Major Human Sources</a:t>
            </a:r>
          </a:p>
        </p:txBody>
      </p:sp>
      <p:sp>
        <p:nvSpPr>
          <p:cNvPr id="8" name="TextBox 7"/>
          <p:cNvSpPr txBox="1"/>
          <p:nvPr/>
        </p:nvSpPr>
        <p:spPr>
          <a:xfrm>
            <a:off x="855075" y="165478"/>
            <a:ext cx="1954982" cy="707886"/>
          </a:xfrm>
          <a:prstGeom prst="rect">
            <a:avLst/>
          </a:prstGeom>
          <a:noFill/>
        </p:spPr>
        <p:txBody>
          <a:bodyPr wrap="none" rtlCol="0">
            <a:spAutoFit/>
          </a:bodyPr>
          <a:lstStyle/>
          <a:p>
            <a:r>
              <a:rPr lang="en-US" sz="4000" b="1" dirty="0">
                <a:solidFill>
                  <a:srgbClr val="FFFFFF"/>
                </a:solidFill>
              </a:rPr>
              <a:t>Industry</a:t>
            </a:r>
          </a:p>
        </p:txBody>
      </p:sp>
      <p:sp>
        <p:nvSpPr>
          <p:cNvPr id="9" name="TextBox 8"/>
          <p:cNvSpPr txBox="1"/>
          <p:nvPr/>
        </p:nvSpPr>
        <p:spPr>
          <a:xfrm>
            <a:off x="1161500" y="5732672"/>
            <a:ext cx="2982156" cy="707886"/>
          </a:xfrm>
          <a:prstGeom prst="rect">
            <a:avLst/>
          </a:prstGeom>
          <a:noFill/>
        </p:spPr>
        <p:txBody>
          <a:bodyPr wrap="none" rtlCol="0">
            <a:spAutoFit/>
          </a:bodyPr>
          <a:lstStyle/>
          <a:p>
            <a:r>
              <a:rPr lang="en-US" sz="4000" b="1" dirty="0">
                <a:solidFill>
                  <a:schemeClr val="bg1"/>
                </a:solidFill>
              </a:rPr>
              <a:t>Power Plants</a:t>
            </a:r>
          </a:p>
        </p:txBody>
      </p:sp>
      <p:sp>
        <p:nvSpPr>
          <p:cNvPr id="10" name="TextBox 9"/>
          <p:cNvSpPr txBox="1"/>
          <p:nvPr/>
        </p:nvSpPr>
        <p:spPr>
          <a:xfrm>
            <a:off x="5211964" y="4177536"/>
            <a:ext cx="3938974" cy="2677656"/>
          </a:xfrm>
          <a:prstGeom prst="rect">
            <a:avLst/>
          </a:prstGeom>
          <a:noFill/>
        </p:spPr>
        <p:txBody>
          <a:bodyPr wrap="none" rtlCol="0">
            <a:spAutoFit/>
          </a:bodyPr>
          <a:lstStyle/>
          <a:p>
            <a:pPr algn="ctr"/>
            <a:r>
              <a:rPr lang="en-US" sz="2800" b="1" dirty="0"/>
              <a:t>Agriculture, Construction</a:t>
            </a:r>
          </a:p>
          <a:p>
            <a:pPr algn="ctr"/>
            <a:r>
              <a:rPr lang="en-US" sz="2800" b="1" dirty="0"/>
              <a:t>Fossil Fuel Extraction</a:t>
            </a:r>
          </a:p>
          <a:p>
            <a:pPr algn="ctr"/>
            <a:r>
              <a:rPr lang="en-US" sz="2800" b="1" dirty="0"/>
              <a:t>Commercial/Institutional</a:t>
            </a:r>
          </a:p>
          <a:p>
            <a:pPr algn="ctr"/>
            <a:r>
              <a:rPr lang="en-US" sz="2800" b="1" dirty="0"/>
              <a:t>Homes/Buildings</a:t>
            </a:r>
          </a:p>
          <a:p>
            <a:pPr algn="ctr"/>
            <a:r>
              <a:rPr lang="en-US" sz="2800" b="1" dirty="0"/>
              <a:t>Waste disposal</a:t>
            </a:r>
          </a:p>
          <a:p>
            <a:pPr algn="ctr"/>
            <a:endParaRPr lang="en-US" sz="2800" b="1" dirty="0"/>
          </a:p>
        </p:txBody>
      </p:sp>
    </p:spTree>
    <p:extLst>
      <p:ext uri="{BB962C8B-B14F-4D97-AF65-F5344CB8AC3E}">
        <p14:creationId xmlns:p14="http://schemas.microsoft.com/office/powerpoint/2010/main" val="2000598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suario\Imagenes\_Imagenes\Contaminacion\2013_10_13\Plataforma.jpg"/>
          <p:cNvPicPr>
            <a:picLocks noChangeAspect="1" noChangeArrowheads="1"/>
          </p:cNvPicPr>
          <p:nvPr/>
        </p:nvPicPr>
        <p:blipFill rotWithShape="1">
          <a:blip r:embed="rId2">
            <a:extLst>
              <a:ext uri="{28A0092B-C50C-407E-A947-70E740481C1C}">
                <a14:useLocalDpi xmlns:a14="http://schemas.microsoft.com/office/drawing/2010/main" val="0"/>
              </a:ext>
            </a:extLst>
          </a:blip>
          <a:srcRect l="23805" r="16232"/>
          <a:stretch/>
        </p:blipFill>
        <p:spPr bwMode="auto">
          <a:xfrm>
            <a:off x="23284" y="-21836"/>
            <a:ext cx="9144000" cy="690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3592558" y="1201274"/>
            <a:ext cx="5310142" cy="2831506"/>
            <a:chOff x="3174666" y="637632"/>
            <a:chExt cx="4200028" cy="1594646"/>
          </a:xfrm>
          <a:solidFill>
            <a:schemeClr val="bg1">
              <a:lumMod val="75000"/>
            </a:schemeClr>
          </a:solidFill>
        </p:grpSpPr>
        <p:sp>
          <p:nvSpPr>
            <p:cNvPr id="2" name="Cloud Callout 1"/>
            <p:cNvSpPr/>
            <p:nvPr/>
          </p:nvSpPr>
          <p:spPr>
            <a:xfrm>
              <a:off x="3174666" y="637632"/>
              <a:ext cx="4200028" cy="1594646"/>
            </a:xfrm>
            <a:prstGeom prst="cloudCallout">
              <a:avLst>
                <a:gd name="adj1" fmla="val -60401"/>
                <a:gd name="adj2" fmla="val 23391"/>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aseline="-25000" dirty="0"/>
            </a:p>
          </p:txBody>
        </p:sp>
        <p:sp>
          <p:nvSpPr>
            <p:cNvPr id="15" name="Rectangle 14"/>
            <p:cNvSpPr/>
            <p:nvPr/>
          </p:nvSpPr>
          <p:spPr>
            <a:xfrm rot="20604050">
              <a:off x="4887863" y="1090073"/>
              <a:ext cx="158576" cy="384304"/>
            </a:xfrm>
            <a:prstGeom prst="rect">
              <a:avLst/>
            </a:prstGeom>
            <a:grpFill/>
          </p:spPr>
          <p:txBody>
            <a:bodyPr wrap="none">
              <a:spAutoFit/>
            </a:bodyPr>
            <a:lstStyle/>
            <a:p>
              <a:pPr algn="ctr"/>
              <a:endParaRPr lang="en-US" sz="4000" baseline="-25000" dirty="0"/>
            </a:p>
          </p:txBody>
        </p:sp>
        <p:sp>
          <p:nvSpPr>
            <p:cNvPr id="16" name="Rectangle 15"/>
            <p:cNvSpPr/>
            <p:nvPr/>
          </p:nvSpPr>
          <p:spPr>
            <a:xfrm rot="20604050">
              <a:off x="6174427" y="927893"/>
              <a:ext cx="158576" cy="384305"/>
            </a:xfrm>
            <a:prstGeom prst="rect">
              <a:avLst/>
            </a:prstGeom>
            <a:grpFill/>
          </p:spPr>
          <p:txBody>
            <a:bodyPr wrap="none">
              <a:spAutoFit/>
            </a:bodyPr>
            <a:lstStyle/>
            <a:p>
              <a:pPr algn="ctr"/>
              <a:endParaRPr lang="en-US" sz="4000" baseline="-25000" dirty="0"/>
            </a:p>
          </p:txBody>
        </p:sp>
        <p:sp>
          <p:nvSpPr>
            <p:cNvPr id="22" name="Rectangle 21"/>
            <p:cNvSpPr/>
            <p:nvPr/>
          </p:nvSpPr>
          <p:spPr>
            <a:xfrm>
              <a:off x="3841256" y="835546"/>
              <a:ext cx="2940783" cy="1141112"/>
            </a:xfrm>
            <a:prstGeom prst="rect">
              <a:avLst/>
            </a:prstGeom>
            <a:grpFill/>
          </p:spPr>
          <p:txBody>
            <a:bodyPr wrap="square">
              <a:spAutoFit/>
            </a:bodyPr>
            <a:lstStyle/>
            <a:p>
              <a:pPr algn="ctr">
                <a:lnSpc>
                  <a:spcPct val="80000"/>
                </a:lnSpc>
              </a:pPr>
              <a:r>
                <a:rPr lang="en-US" sz="2600" dirty="0"/>
                <a:t>Volatile Organic Compounds (VOC)</a:t>
              </a:r>
            </a:p>
            <a:p>
              <a:pPr algn="ctr">
                <a:lnSpc>
                  <a:spcPct val="80000"/>
                </a:lnSpc>
              </a:pPr>
              <a:r>
                <a:rPr lang="en-US" sz="2600" dirty="0"/>
                <a:t>(e.g. benzene)</a:t>
              </a:r>
            </a:p>
            <a:p>
              <a:pPr algn="ctr">
                <a:lnSpc>
                  <a:spcPct val="80000"/>
                </a:lnSpc>
              </a:pPr>
              <a:r>
                <a:rPr lang="en-US" sz="2600" dirty="0"/>
                <a:t>Polycyclic Aromatic</a:t>
              </a:r>
            </a:p>
            <a:p>
              <a:pPr algn="ctr">
                <a:lnSpc>
                  <a:spcPct val="80000"/>
                </a:lnSpc>
              </a:pPr>
              <a:r>
                <a:rPr lang="en-US" sz="2600" dirty="0"/>
                <a:t>Hydrocarbons (PAH) </a:t>
              </a:r>
            </a:p>
            <a:p>
              <a:pPr algn="ctr">
                <a:lnSpc>
                  <a:spcPct val="80000"/>
                </a:lnSpc>
              </a:pPr>
              <a:r>
                <a:rPr lang="en-US" sz="2600" dirty="0"/>
                <a:t>(e.g. </a:t>
              </a:r>
              <a:r>
                <a:rPr lang="en-US" sz="2600" dirty="0" err="1"/>
                <a:t>benzo</a:t>
              </a:r>
              <a:r>
                <a:rPr lang="en-US" sz="2600" dirty="0"/>
                <a:t>[a]</a:t>
              </a:r>
              <a:r>
                <a:rPr lang="en-US" sz="2600" dirty="0" err="1"/>
                <a:t>pyrene</a:t>
              </a:r>
              <a:r>
                <a:rPr lang="en-US" sz="2600" dirty="0"/>
                <a:t>)</a:t>
              </a:r>
            </a:p>
          </p:txBody>
        </p:sp>
      </p:grpSp>
      <p:grpSp>
        <p:nvGrpSpPr>
          <p:cNvPr id="24" name="Group 23"/>
          <p:cNvGrpSpPr/>
          <p:nvPr/>
        </p:nvGrpSpPr>
        <p:grpSpPr>
          <a:xfrm flipH="1">
            <a:off x="263623" y="1130000"/>
            <a:ext cx="3614763" cy="1499218"/>
            <a:chOff x="3174666" y="766103"/>
            <a:chExt cx="3925042" cy="1466175"/>
          </a:xfrm>
        </p:grpSpPr>
        <p:sp>
          <p:nvSpPr>
            <p:cNvPr id="25" name="Cloud Callout 24"/>
            <p:cNvSpPr/>
            <p:nvPr/>
          </p:nvSpPr>
          <p:spPr>
            <a:xfrm>
              <a:off x="3174666" y="808239"/>
              <a:ext cx="3925042" cy="1424039"/>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aseline="-25000" dirty="0"/>
            </a:p>
          </p:txBody>
        </p:sp>
        <p:sp>
          <p:nvSpPr>
            <p:cNvPr id="26" name="Rectangle 25"/>
            <p:cNvSpPr/>
            <p:nvPr/>
          </p:nvSpPr>
          <p:spPr>
            <a:xfrm rot="583442">
              <a:off x="3661403" y="1222043"/>
              <a:ext cx="1028747" cy="707886"/>
            </a:xfrm>
            <a:prstGeom prst="rect">
              <a:avLst/>
            </a:prstGeom>
          </p:spPr>
          <p:txBody>
            <a:bodyPr wrap="none">
              <a:spAutoFit/>
            </a:bodyPr>
            <a:lstStyle/>
            <a:p>
              <a:pPr algn="ctr"/>
              <a:r>
                <a:rPr lang="en-US" sz="4000" dirty="0"/>
                <a:t>NO</a:t>
              </a:r>
              <a:r>
                <a:rPr lang="en-US" sz="4000" baseline="-25000" dirty="0"/>
                <a:t>2</a:t>
              </a:r>
            </a:p>
          </p:txBody>
        </p:sp>
        <p:sp>
          <p:nvSpPr>
            <p:cNvPr id="27" name="Rectangle 26"/>
            <p:cNvSpPr/>
            <p:nvPr/>
          </p:nvSpPr>
          <p:spPr>
            <a:xfrm rot="20604050">
              <a:off x="4539442" y="928283"/>
              <a:ext cx="855422" cy="707886"/>
            </a:xfrm>
            <a:prstGeom prst="rect">
              <a:avLst/>
            </a:prstGeom>
          </p:spPr>
          <p:txBody>
            <a:bodyPr wrap="none">
              <a:spAutoFit/>
            </a:bodyPr>
            <a:lstStyle/>
            <a:p>
              <a:pPr algn="ctr"/>
              <a:r>
                <a:rPr lang="en-US" sz="4000" dirty="0"/>
                <a:t>NO</a:t>
              </a:r>
              <a:endParaRPr lang="en-US" sz="4000" baseline="-25000" dirty="0"/>
            </a:p>
          </p:txBody>
        </p:sp>
        <p:sp>
          <p:nvSpPr>
            <p:cNvPr id="28" name="Rectangle 27"/>
            <p:cNvSpPr/>
            <p:nvPr/>
          </p:nvSpPr>
          <p:spPr>
            <a:xfrm rot="20604050">
              <a:off x="5854808" y="766103"/>
              <a:ext cx="797815" cy="707886"/>
            </a:xfrm>
            <a:prstGeom prst="rect">
              <a:avLst/>
            </a:prstGeom>
          </p:spPr>
          <p:txBody>
            <a:bodyPr wrap="none">
              <a:spAutoFit/>
            </a:bodyPr>
            <a:lstStyle/>
            <a:p>
              <a:pPr algn="ctr"/>
              <a:r>
                <a:rPr lang="en-US" sz="4000" dirty="0"/>
                <a:t>CO</a:t>
              </a:r>
              <a:endParaRPr lang="en-US" sz="4000" baseline="-25000" dirty="0"/>
            </a:p>
          </p:txBody>
        </p:sp>
        <p:sp>
          <p:nvSpPr>
            <p:cNvPr id="29" name="Rectangle 28"/>
            <p:cNvSpPr/>
            <p:nvPr/>
          </p:nvSpPr>
          <p:spPr>
            <a:xfrm rot="949047">
              <a:off x="5376272" y="1280644"/>
              <a:ext cx="933318" cy="707886"/>
            </a:xfrm>
            <a:prstGeom prst="rect">
              <a:avLst/>
            </a:prstGeom>
          </p:spPr>
          <p:txBody>
            <a:bodyPr wrap="none">
              <a:spAutoFit/>
            </a:bodyPr>
            <a:lstStyle/>
            <a:p>
              <a:pPr algn="ctr"/>
              <a:r>
                <a:rPr lang="en-US" sz="4000" dirty="0"/>
                <a:t>SO</a:t>
              </a:r>
              <a:r>
                <a:rPr lang="en-US" sz="4000" baseline="-25000" dirty="0"/>
                <a:t>2</a:t>
              </a:r>
            </a:p>
          </p:txBody>
        </p:sp>
      </p:grpSp>
      <p:grpSp>
        <p:nvGrpSpPr>
          <p:cNvPr id="42" name="Group 41"/>
          <p:cNvGrpSpPr/>
          <p:nvPr/>
        </p:nvGrpSpPr>
        <p:grpSpPr>
          <a:xfrm>
            <a:off x="100772" y="4175899"/>
            <a:ext cx="4670847" cy="2059084"/>
            <a:chOff x="100772" y="4175899"/>
            <a:chExt cx="4670847" cy="2059084"/>
          </a:xfrm>
        </p:grpSpPr>
        <p:sp>
          <p:nvSpPr>
            <p:cNvPr id="35" name="Cloud Callout 34"/>
            <p:cNvSpPr/>
            <p:nvPr/>
          </p:nvSpPr>
          <p:spPr>
            <a:xfrm>
              <a:off x="100772" y="4175899"/>
              <a:ext cx="4670847" cy="2059084"/>
            </a:xfrm>
            <a:prstGeom prst="cloudCallout">
              <a:avLst>
                <a:gd name="adj1" fmla="val 10142"/>
                <a:gd name="adj2" fmla="val -89475"/>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endParaRPr lang="en-US" sz="3200" dirty="0">
                <a:solidFill>
                  <a:srgbClr val="000000"/>
                </a:solidFill>
              </a:endParaRPr>
            </a:p>
          </p:txBody>
        </p:sp>
        <p:sp>
          <p:nvSpPr>
            <p:cNvPr id="36" name="Rectangle 35"/>
            <p:cNvSpPr/>
            <p:nvPr/>
          </p:nvSpPr>
          <p:spPr>
            <a:xfrm rot="716365">
              <a:off x="818039" y="4737326"/>
              <a:ext cx="895197" cy="584776"/>
            </a:xfrm>
            <a:prstGeom prst="rect">
              <a:avLst/>
            </a:prstGeom>
          </p:spPr>
          <p:txBody>
            <a:bodyPr wrap="none">
              <a:spAutoFit/>
            </a:bodyPr>
            <a:lstStyle/>
            <a:p>
              <a:r>
                <a:rPr lang="en-US" sz="3200" dirty="0">
                  <a:solidFill>
                    <a:srgbClr val="000000"/>
                  </a:solidFill>
                </a:rPr>
                <a:t>lead</a:t>
              </a:r>
              <a:endParaRPr lang="en-US" sz="3200" dirty="0"/>
            </a:p>
          </p:txBody>
        </p:sp>
        <p:sp>
          <p:nvSpPr>
            <p:cNvPr id="37" name="Rectangle 36"/>
            <p:cNvSpPr/>
            <p:nvPr/>
          </p:nvSpPr>
          <p:spPr>
            <a:xfrm>
              <a:off x="2629771" y="4854700"/>
              <a:ext cx="1372291" cy="584776"/>
            </a:xfrm>
            <a:prstGeom prst="rect">
              <a:avLst/>
            </a:prstGeom>
          </p:spPr>
          <p:txBody>
            <a:bodyPr wrap="none">
              <a:spAutoFit/>
            </a:bodyPr>
            <a:lstStyle/>
            <a:p>
              <a:r>
                <a:rPr lang="en-US" sz="3200" dirty="0">
                  <a:solidFill>
                    <a:srgbClr val="000000"/>
                  </a:solidFill>
                </a:rPr>
                <a:t>arsenic</a:t>
              </a:r>
              <a:endParaRPr lang="en-US" sz="3200" dirty="0"/>
            </a:p>
          </p:txBody>
        </p:sp>
        <p:sp>
          <p:nvSpPr>
            <p:cNvPr id="38" name="Rectangle 37"/>
            <p:cNvSpPr/>
            <p:nvPr/>
          </p:nvSpPr>
          <p:spPr>
            <a:xfrm rot="20593977">
              <a:off x="2113788" y="4382900"/>
              <a:ext cx="1577675" cy="584776"/>
            </a:xfrm>
            <a:prstGeom prst="rect">
              <a:avLst/>
            </a:prstGeom>
          </p:spPr>
          <p:txBody>
            <a:bodyPr wrap="none">
              <a:spAutoFit/>
            </a:bodyPr>
            <a:lstStyle/>
            <a:p>
              <a:r>
                <a:rPr lang="en-US" sz="3200" dirty="0">
                  <a:solidFill>
                    <a:srgbClr val="000000"/>
                  </a:solidFill>
                </a:rPr>
                <a:t>mercury</a:t>
              </a:r>
              <a:endParaRPr lang="en-US" sz="3200" dirty="0"/>
            </a:p>
          </p:txBody>
        </p:sp>
        <p:sp>
          <p:nvSpPr>
            <p:cNvPr id="39" name="Rectangle 38"/>
            <p:cNvSpPr/>
            <p:nvPr/>
          </p:nvSpPr>
          <p:spPr>
            <a:xfrm rot="910023">
              <a:off x="2049774" y="5261551"/>
              <a:ext cx="1735772" cy="584776"/>
            </a:xfrm>
            <a:prstGeom prst="rect">
              <a:avLst/>
            </a:prstGeom>
          </p:spPr>
          <p:txBody>
            <a:bodyPr wrap="none">
              <a:spAutoFit/>
            </a:bodyPr>
            <a:lstStyle/>
            <a:p>
              <a:r>
                <a:rPr lang="en-US" sz="3200" dirty="0">
                  <a:solidFill>
                    <a:srgbClr val="000000"/>
                  </a:solidFill>
                </a:rPr>
                <a:t>cadmium</a:t>
              </a:r>
              <a:endParaRPr lang="en-US" sz="3200" dirty="0"/>
            </a:p>
          </p:txBody>
        </p:sp>
        <p:sp>
          <p:nvSpPr>
            <p:cNvPr id="40" name="Rectangle 39"/>
            <p:cNvSpPr/>
            <p:nvPr/>
          </p:nvSpPr>
          <p:spPr>
            <a:xfrm rot="20784239">
              <a:off x="921754" y="5437487"/>
              <a:ext cx="1152880" cy="502702"/>
            </a:xfrm>
            <a:prstGeom prst="rect">
              <a:avLst/>
            </a:prstGeom>
          </p:spPr>
          <p:txBody>
            <a:bodyPr wrap="none">
              <a:spAutoFit/>
            </a:bodyPr>
            <a:lstStyle/>
            <a:p>
              <a:pPr>
                <a:lnSpc>
                  <a:spcPct val="80000"/>
                </a:lnSpc>
              </a:pPr>
              <a:r>
                <a:rPr lang="en-US" sz="3200" dirty="0">
                  <a:solidFill>
                    <a:srgbClr val="000000"/>
                  </a:solidFill>
                </a:rPr>
                <a:t>nickel</a:t>
              </a:r>
            </a:p>
          </p:txBody>
        </p:sp>
        <p:sp>
          <p:nvSpPr>
            <p:cNvPr id="41" name="Rectangle 40"/>
            <p:cNvSpPr/>
            <p:nvPr/>
          </p:nvSpPr>
          <p:spPr>
            <a:xfrm>
              <a:off x="1017867" y="4302196"/>
              <a:ext cx="853920" cy="584776"/>
            </a:xfrm>
            <a:prstGeom prst="rect">
              <a:avLst/>
            </a:prstGeom>
          </p:spPr>
          <p:txBody>
            <a:bodyPr wrap="none">
              <a:spAutoFit/>
            </a:bodyPr>
            <a:lstStyle/>
            <a:p>
              <a:r>
                <a:rPr lang="en-US" sz="3200" dirty="0">
                  <a:solidFill>
                    <a:srgbClr val="000000"/>
                  </a:solidFill>
                </a:rPr>
                <a:t>iron</a:t>
              </a:r>
              <a:endParaRPr lang="en-US" sz="3200" dirty="0"/>
            </a:p>
          </p:txBody>
        </p:sp>
      </p:grpSp>
      <p:sp>
        <p:nvSpPr>
          <p:cNvPr id="43" name="Cloud Callout 42"/>
          <p:cNvSpPr/>
          <p:nvPr/>
        </p:nvSpPr>
        <p:spPr>
          <a:xfrm>
            <a:off x="4771619" y="4032780"/>
            <a:ext cx="4232888" cy="2044233"/>
          </a:xfrm>
          <a:prstGeom prst="cloudCallout">
            <a:avLst>
              <a:gd name="adj1" fmla="val -85480"/>
              <a:gd name="adj2" fmla="val -80203"/>
            </a:avLst>
          </a:prstGeom>
          <a:blipFill rotWithShape="1">
            <a:blip r:embed="rId3">
              <a:alphaModFix amt="55000"/>
            </a:blip>
            <a:tile tx="0" ty="0" sx="100000" sy="100000" flip="none" algn="tl"/>
          </a:blip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rPr>
              <a:t>Particulate Matter</a:t>
            </a:r>
          </a:p>
          <a:p>
            <a:pPr algn="ctr"/>
            <a:r>
              <a:rPr lang="en-US" sz="2400" dirty="0">
                <a:solidFill>
                  <a:schemeClr val="bg1"/>
                </a:solidFill>
              </a:rPr>
              <a:t>(PM10, PM2,5, PM1)</a:t>
            </a:r>
          </a:p>
        </p:txBody>
      </p:sp>
      <p:sp>
        <p:nvSpPr>
          <p:cNvPr id="4" name="Rectangular Callout 3"/>
          <p:cNvSpPr/>
          <p:nvPr/>
        </p:nvSpPr>
        <p:spPr>
          <a:xfrm>
            <a:off x="0" y="2839519"/>
            <a:ext cx="2731531" cy="944326"/>
          </a:xfrm>
          <a:prstGeom prst="wedgeRectCallout">
            <a:avLst>
              <a:gd name="adj1" fmla="val 26752"/>
              <a:gd name="adj2" fmla="val -98997"/>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rPr>
              <a:t>Respiratory Irritants</a:t>
            </a:r>
          </a:p>
          <a:p>
            <a:pPr algn="ctr"/>
            <a:r>
              <a:rPr lang="en-US" sz="2000" dirty="0">
                <a:solidFill>
                  <a:srgbClr val="000000"/>
                </a:solidFill>
              </a:rPr>
              <a:t>Cardiovascular Disease</a:t>
            </a:r>
          </a:p>
        </p:txBody>
      </p:sp>
      <p:sp>
        <p:nvSpPr>
          <p:cNvPr id="30" name="Rectangular Callout 29"/>
          <p:cNvSpPr/>
          <p:nvPr/>
        </p:nvSpPr>
        <p:spPr>
          <a:xfrm>
            <a:off x="6207800" y="70684"/>
            <a:ext cx="2902315" cy="944326"/>
          </a:xfrm>
          <a:prstGeom prst="wedgeRectCallout">
            <a:avLst>
              <a:gd name="adj1" fmla="val -41045"/>
              <a:gd name="adj2" fmla="val 104787"/>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Carcinogens, neuronal &amp; cardiovascular effects,</a:t>
            </a:r>
          </a:p>
          <a:p>
            <a:pPr algn="ctr"/>
            <a:r>
              <a:rPr lang="en-US" sz="2000" dirty="0">
                <a:solidFill>
                  <a:schemeClr val="tx1"/>
                </a:solidFill>
              </a:rPr>
              <a:t>fetal development effects</a:t>
            </a:r>
          </a:p>
        </p:txBody>
      </p:sp>
      <p:sp>
        <p:nvSpPr>
          <p:cNvPr id="31" name="Rectangular Callout 30"/>
          <p:cNvSpPr/>
          <p:nvPr/>
        </p:nvSpPr>
        <p:spPr>
          <a:xfrm>
            <a:off x="3418065" y="5922944"/>
            <a:ext cx="2554166" cy="944326"/>
          </a:xfrm>
          <a:prstGeom prst="wedgeRectCallout">
            <a:avLst>
              <a:gd name="adj1" fmla="val -33512"/>
              <a:gd name="adj2" fmla="val -80656"/>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Neurologic and metabolic  toxins,</a:t>
            </a:r>
          </a:p>
          <a:p>
            <a:pPr algn="ctr"/>
            <a:r>
              <a:rPr lang="en-US" sz="2000" dirty="0">
                <a:solidFill>
                  <a:schemeClr val="tx1"/>
                </a:solidFill>
              </a:rPr>
              <a:t>carcinogens</a:t>
            </a:r>
          </a:p>
        </p:txBody>
      </p:sp>
      <p:sp>
        <p:nvSpPr>
          <p:cNvPr id="32" name="Rectangular Callout 31"/>
          <p:cNvSpPr/>
          <p:nvPr/>
        </p:nvSpPr>
        <p:spPr>
          <a:xfrm>
            <a:off x="6811102" y="5961433"/>
            <a:ext cx="2299014" cy="696914"/>
          </a:xfrm>
          <a:prstGeom prst="wedgeRectCallout">
            <a:avLst>
              <a:gd name="adj1" fmla="val -33512"/>
              <a:gd name="adj2" fmla="val -80656"/>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All of the above!</a:t>
            </a:r>
          </a:p>
        </p:txBody>
      </p:sp>
      <p:grpSp>
        <p:nvGrpSpPr>
          <p:cNvPr id="7" name="Group 6"/>
          <p:cNvGrpSpPr/>
          <p:nvPr/>
        </p:nvGrpSpPr>
        <p:grpSpPr>
          <a:xfrm>
            <a:off x="2629771" y="172795"/>
            <a:ext cx="3531332" cy="1625469"/>
            <a:chOff x="2629771" y="172795"/>
            <a:chExt cx="3531332" cy="1625469"/>
          </a:xfrm>
        </p:grpSpPr>
        <p:grpSp>
          <p:nvGrpSpPr>
            <p:cNvPr id="3" name="Group 2"/>
            <p:cNvGrpSpPr/>
            <p:nvPr/>
          </p:nvGrpSpPr>
          <p:grpSpPr>
            <a:xfrm>
              <a:off x="2629771" y="182201"/>
              <a:ext cx="3531332" cy="1313605"/>
              <a:chOff x="2629771" y="182201"/>
              <a:chExt cx="3531332" cy="1313605"/>
            </a:xfrm>
          </p:grpSpPr>
          <p:sp>
            <p:nvSpPr>
              <p:cNvPr id="19" name="Rectangle 18"/>
              <p:cNvSpPr/>
              <p:nvPr/>
            </p:nvSpPr>
            <p:spPr>
              <a:xfrm rot="676103">
                <a:off x="3830451" y="182201"/>
                <a:ext cx="2330652" cy="707886"/>
              </a:xfrm>
              <a:prstGeom prst="rect">
                <a:avLst/>
              </a:prstGeom>
            </p:spPr>
            <p:txBody>
              <a:bodyPr wrap="none">
                <a:spAutoFit/>
              </a:bodyPr>
              <a:lstStyle/>
              <a:p>
                <a:pPr algn="ctr"/>
                <a:r>
                  <a:rPr lang="en-US" sz="4000" dirty="0">
                    <a:solidFill>
                      <a:schemeClr val="bg1"/>
                    </a:solidFill>
                  </a:rPr>
                  <a:t>O</a:t>
                </a:r>
                <a:r>
                  <a:rPr lang="en-US" sz="4000" baseline="-25000" dirty="0">
                    <a:solidFill>
                      <a:schemeClr val="bg1"/>
                    </a:solidFill>
                  </a:rPr>
                  <a:t>3 </a:t>
                </a:r>
                <a:r>
                  <a:rPr lang="en-US" sz="2400" dirty="0">
                    <a:solidFill>
                      <a:schemeClr val="bg1"/>
                    </a:solidFill>
                  </a:rPr>
                  <a:t>ground level</a:t>
                </a:r>
              </a:p>
            </p:txBody>
          </p:sp>
          <p:sp>
            <p:nvSpPr>
              <p:cNvPr id="20" name="Right Arrow 19"/>
              <p:cNvSpPr/>
              <p:nvPr/>
            </p:nvSpPr>
            <p:spPr>
              <a:xfrm rot="19300476">
                <a:off x="2770117" y="888144"/>
                <a:ext cx="1390533" cy="607662"/>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un 20"/>
              <p:cNvSpPr/>
              <p:nvPr/>
            </p:nvSpPr>
            <p:spPr>
              <a:xfrm>
                <a:off x="2629771" y="236328"/>
                <a:ext cx="914400" cy="914400"/>
              </a:xfrm>
              <a:prstGeom prst="su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ircular Arrow 4"/>
            <p:cNvSpPr/>
            <p:nvPr/>
          </p:nvSpPr>
          <p:spPr>
            <a:xfrm rot="15496429">
              <a:off x="3748593" y="132646"/>
              <a:ext cx="1625469" cy="1705768"/>
            </a:xfrm>
            <a:prstGeom prst="circularArrow">
              <a:avLst>
                <a:gd name="adj1" fmla="val 9650"/>
                <a:gd name="adj2" fmla="val 226042"/>
                <a:gd name="adj3" fmla="val 16920683"/>
                <a:gd name="adj4" fmla="val 11174543"/>
                <a:gd name="adj5" fmla="val 4825"/>
              </a:avLst>
            </a:prstGeom>
            <a:solidFill>
              <a:srgbClr val="FFFF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67326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dissolv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linds(horizont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dissolv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linds(horizontal)">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 grpId="0" animBg="1"/>
      <p:bldP spid="30"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3428981"/>
            <a:ext cx="4680435" cy="3436777"/>
          </a:xfrm>
          <a:prstGeom prst="rect">
            <a:avLst/>
          </a:prstGeom>
        </p:spPr>
      </p:pic>
      <p:sp>
        <p:nvSpPr>
          <p:cNvPr id="2" name="Title 1"/>
          <p:cNvSpPr>
            <a:spLocks noGrp="1"/>
          </p:cNvSpPr>
          <p:nvPr>
            <p:ph type="title"/>
          </p:nvPr>
        </p:nvSpPr>
        <p:spPr>
          <a:xfrm>
            <a:off x="0" y="0"/>
            <a:ext cx="9144000" cy="1143000"/>
          </a:xfrm>
        </p:spPr>
        <p:txBody>
          <a:bodyPr>
            <a:normAutofit fontScale="90000"/>
          </a:bodyPr>
          <a:lstStyle/>
          <a:p>
            <a:r>
              <a:rPr lang="en-US" dirty="0"/>
              <a:t>Anthropogenic Particulate Matter: </a:t>
            </a:r>
            <a:br>
              <a:rPr lang="en-US" dirty="0"/>
            </a:br>
            <a:r>
              <a:rPr lang="en-US" i="1" dirty="0"/>
              <a:t>Toxic cocktails</a:t>
            </a:r>
          </a:p>
        </p:txBody>
      </p:sp>
      <p:sp>
        <p:nvSpPr>
          <p:cNvPr id="3" name="Content Placeholder 2"/>
          <p:cNvSpPr>
            <a:spLocks noGrp="1"/>
          </p:cNvSpPr>
          <p:nvPr>
            <p:ph idx="1"/>
          </p:nvPr>
        </p:nvSpPr>
        <p:spPr>
          <a:xfrm>
            <a:off x="0" y="680721"/>
            <a:ext cx="9144000" cy="2849556"/>
          </a:xfrm>
        </p:spPr>
        <p:style>
          <a:lnRef idx="1">
            <a:schemeClr val="accent1"/>
          </a:lnRef>
          <a:fillRef idx="3">
            <a:schemeClr val="accent1"/>
          </a:fillRef>
          <a:effectRef idx="2">
            <a:schemeClr val="accent1"/>
          </a:effectRef>
          <a:fontRef idx="minor">
            <a:schemeClr val="lt1"/>
          </a:fontRef>
        </p:style>
        <p:txBody>
          <a:bodyPr>
            <a:noAutofit/>
          </a:bodyPr>
          <a:lstStyle/>
          <a:p>
            <a:pPr>
              <a:lnSpc>
                <a:spcPct val="120000"/>
              </a:lnSpc>
            </a:pPr>
            <a:r>
              <a:rPr lang="en-US" sz="2200" dirty="0">
                <a:solidFill>
                  <a:srgbClr val="000000"/>
                </a:solidFill>
              </a:rPr>
              <a:t>Elemental carbon, gases and salts of sulfur, nitrogen, ammonia, metals, benzene, </a:t>
            </a:r>
            <a:r>
              <a:rPr lang="en-US" sz="2200" dirty="0" err="1">
                <a:solidFill>
                  <a:srgbClr val="000000"/>
                </a:solidFill>
              </a:rPr>
              <a:t>benzo</a:t>
            </a:r>
            <a:r>
              <a:rPr lang="en-US" sz="2200" dirty="0">
                <a:solidFill>
                  <a:srgbClr val="000000"/>
                </a:solidFill>
              </a:rPr>
              <a:t>[a]</a:t>
            </a:r>
            <a:r>
              <a:rPr lang="en-US" sz="2200" dirty="0" err="1">
                <a:solidFill>
                  <a:srgbClr val="000000"/>
                </a:solidFill>
              </a:rPr>
              <a:t>pyrene</a:t>
            </a:r>
            <a:r>
              <a:rPr lang="en-US" sz="2200" dirty="0">
                <a:solidFill>
                  <a:srgbClr val="000000"/>
                </a:solidFill>
              </a:rPr>
              <a:t>, toluene and other volatile organic compounds.</a:t>
            </a:r>
          </a:p>
          <a:p>
            <a:pPr>
              <a:lnSpc>
                <a:spcPct val="120000"/>
              </a:lnSpc>
            </a:pPr>
            <a:r>
              <a:rPr lang="en-US" sz="2200" dirty="0">
                <a:solidFill>
                  <a:srgbClr val="000000"/>
                </a:solidFill>
              </a:rPr>
              <a:t>Sizes of &lt;0.1 micrometers can enter the blood circulation via the alveoli, macrophages, or GI tract.</a:t>
            </a:r>
          </a:p>
          <a:p>
            <a:pPr>
              <a:lnSpc>
                <a:spcPct val="120000"/>
              </a:lnSpc>
            </a:pPr>
            <a:r>
              <a:rPr lang="en-US" sz="2200" dirty="0">
                <a:solidFill>
                  <a:srgbClr val="000000"/>
                </a:solidFill>
              </a:rPr>
              <a:t>Evidence of PM entering the brain via the olfactory nerve.</a:t>
            </a:r>
          </a:p>
          <a:p>
            <a:pPr marL="0" indent="0">
              <a:lnSpc>
                <a:spcPct val="120000"/>
              </a:lnSpc>
              <a:buNone/>
            </a:pPr>
            <a:endParaRPr lang="en-US" sz="2200" dirty="0">
              <a:solidFill>
                <a:srgbClr val="000000"/>
              </a:solidFill>
            </a:endParaRPr>
          </a:p>
          <a:p>
            <a:pPr>
              <a:lnSpc>
                <a:spcPct val="120000"/>
              </a:lnSpc>
            </a:pPr>
            <a:endParaRPr lang="en-US" sz="2200" dirty="0">
              <a:solidFill>
                <a:srgbClr val="000000"/>
              </a:solidFill>
            </a:endParaRPr>
          </a:p>
        </p:txBody>
      </p:sp>
      <p:pic>
        <p:nvPicPr>
          <p:cNvPr id="5" name="Picture 4" descr="Screen Shot 2016-11-01 at 5.00.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781" y="3795967"/>
            <a:ext cx="3660019" cy="2951964"/>
          </a:xfrm>
          <a:prstGeom prst="rect">
            <a:avLst/>
          </a:prstGeom>
        </p:spPr>
      </p:pic>
      <p:sp>
        <p:nvSpPr>
          <p:cNvPr id="7" name="Rectangle 6"/>
          <p:cNvSpPr/>
          <p:nvPr/>
        </p:nvSpPr>
        <p:spPr>
          <a:xfrm>
            <a:off x="5137635" y="6522536"/>
            <a:ext cx="3364473" cy="369332"/>
          </a:xfrm>
          <a:prstGeom prst="rect">
            <a:avLst/>
          </a:prstGeom>
        </p:spPr>
        <p:txBody>
          <a:bodyPr wrap="none">
            <a:spAutoFit/>
          </a:bodyPr>
          <a:lstStyle/>
          <a:p>
            <a:r>
              <a:rPr lang="es-ES_tradnl"/>
              <a:t>Calderón</a:t>
            </a:r>
            <a:r>
              <a:rPr lang="es-ES_tradnl" dirty="0"/>
              <a:t>-</a:t>
            </a:r>
            <a:r>
              <a:rPr lang="es-ES_tradnl" dirty="0" err="1"/>
              <a:t>Garcidueñas</a:t>
            </a:r>
            <a:r>
              <a:rPr lang="es-ES_tradnl" dirty="0"/>
              <a:t> et al., 2016 </a:t>
            </a:r>
            <a:endParaRPr lang="en-US" dirty="0"/>
          </a:p>
        </p:txBody>
      </p:sp>
    </p:spTree>
    <p:extLst>
      <p:ext uri="{BB962C8B-B14F-4D97-AF65-F5344CB8AC3E}">
        <p14:creationId xmlns:p14="http://schemas.microsoft.com/office/powerpoint/2010/main" val="240644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BEB24-BC88-7F1E-6183-B014594C167D}"/>
              </a:ext>
            </a:extLst>
          </p:cNvPr>
          <p:cNvSpPr>
            <a:spLocks noGrp="1"/>
          </p:cNvSpPr>
          <p:nvPr>
            <p:ph type="title"/>
          </p:nvPr>
        </p:nvSpPr>
        <p:spPr>
          <a:xfrm>
            <a:off x="350322" y="2286000"/>
            <a:ext cx="8229600" cy="1143000"/>
          </a:xfrm>
        </p:spPr>
        <p:txBody>
          <a:bodyPr>
            <a:normAutofit fontScale="90000"/>
          </a:bodyPr>
          <a:lstStyle/>
          <a:p>
            <a:r>
              <a:rPr lang="en-US" dirty="0"/>
              <a:t>Supplement 2:</a:t>
            </a:r>
            <a:br>
              <a:rPr lang="en-US" dirty="0"/>
            </a:br>
            <a:r>
              <a:rPr lang="en-US" dirty="0"/>
              <a:t>General Health Effects</a:t>
            </a:r>
          </a:p>
        </p:txBody>
      </p:sp>
    </p:spTree>
    <p:extLst>
      <p:ext uri="{BB962C8B-B14F-4D97-AF65-F5344CB8AC3E}">
        <p14:creationId xmlns:p14="http://schemas.microsoft.com/office/powerpoint/2010/main" val="172058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289300" y="1416780"/>
            <a:ext cx="3104889" cy="1015663"/>
          </a:xfrm>
          <a:prstGeom prst="rect">
            <a:avLst/>
          </a:prstGeom>
          <a:noFill/>
        </p:spPr>
        <p:txBody>
          <a:bodyPr wrap="none" rtlCol="0">
            <a:spAutoFit/>
          </a:bodyPr>
          <a:lstStyle/>
          <a:p>
            <a:r>
              <a:rPr lang="en-US" sz="6000" i="1" dirty="0"/>
              <a:t>The DATA</a:t>
            </a:r>
          </a:p>
        </p:txBody>
      </p:sp>
      <p:pic>
        <p:nvPicPr>
          <p:cNvPr id="5" name="Picture 4" descr="Screen Shot 2019-02-14 at 9.02.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330"/>
            <a:ext cx="6578600" cy="3257570"/>
          </a:xfrm>
          <a:prstGeom prst="rect">
            <a:avLst/>
          </a:prstGeom>
        </p:spPr>
      </p:pic>
      <p:pic>
        <p:nvPicPr>
          <p:cNvPr id="6" name="Picture 5" descr="Screen Shot 2019-02-14 at 9.04.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062" y="1061584"/>
            <a:ext cx="6565351" cy="2755900"/>
          </a:xfrm>
          <a:prstGeom prst="rect">
            <a:avLst/>
          </a:prstGeom>
        </p:spPr>
      </p:pic>
      <p:pic>
        <p:nvPicPr>
          <p:cNvPr id="18" name="Picture 17" descr="Screen Shot 2019-02-14 at 9.41.1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98116"/>
            <a:ext cx="7014119" cy="3859883"/>
          </a:xfrm>
          <a:prstGeom prst="rect">
            <a:avLst/>
          </a:prstGeom>
        </p:spPr>
      </p:pic>
      <p:grpSp>
        <p:nvGrpSpPr>
          <p:cNvPr id="14" name="Group 13"/>
          <p:cNvGrpSpPr/>
          <p:nvPr/>
        </p:nvGrpSpPr>
        <p:grpSpPr>
          <a:xfrm>
            <a:off x="3415262" y="3132354"/>
            <a:ext cx="5796170" cy="3725646"/>
            <a:chOff x="3347830" y="3132354"/>
            <a:chExt cx="5796170" cy="3725646"/>
          </a:xfrm>
        </p:grpSpPr>
        <p:pic>
          <p:nvPicPr>
            <p:cNvPr id="9" name="Picture 8" descr="Screen Shot 2019-02-14 at 9.10.1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830" y="3132354"/>
              <a:ext cx="5796170" cy="3725646"/>
            </a:xfrm>
            <a:prstGeom prst="rect">
              <a:avLst/>
            </a:prstGeom>
          </p:spPr>
        </p:pic>
        <p:sp>
          <p:nvSpPr>
            <p:cNvPr id="13" name="Oval 12"/>
            <p:cNvSpPr/>
            <p:nvPr/>
          </p:nvSpPr>
          <p:spPr>
            <a:xfrm>
              <a:off x="4559300" y="5448300"/>
              <a:ext cx="1435100" cy="469900"/>
            </a:xfrm>
            <a:prstGeom prst="ellipse">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3415262" y="3112266"/>
            <a:ext cx="5562600" cy="3745733"/>
            <a:chOff x="3581400" y="3112267"/>
            <a:chExt cx="5562600" cy="3745733"/>
          </a:xfrm>
        </p:grpSpPr>
        <p:pic>
          <p:nvPicPr>
            <p:cNvPr id="15" name="Picture 14" descr="Screen Shot 2019-02-14 at 9.38.0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3112267"/>
              <a:ext cx="5562600" cy="3745733"/>
            </a:xfrm>
            <a:prstGeom prst="rect">
              <a:avLst/>
            </a:prstGeom>
          </p:spPr>
        </p:pic>
        <p:sp>
          <p:nvSpPr>
            <p:cNvPr id="16" name="Oval 15"/>
            <p:cNvSpPr/>
            <p:nvPr/>
          </p:nvSpPr>
          <p:spPr>
            <a:xfrm>
              <a:off x="4800600" y="5422900"/>
              <a:ext cx="1193800" cy="330200"/>
            </a:xfrm>
            <a:prstGeom prst="ellipse">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8064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11-19 at 3.59.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5522"/>
            <a:ext cx="9144000" cy="2312156"/>
          </a:xfrm>
          <a:prstGeom prst="rect">
            <a:avLst/>
          </a:prstGeom>
        </p:spPr>
      </p:pic>
      <p:pic>
        <p:nvPicPr>
          <p:cNvPr id="5" name="Picture 4" descr="Screen Shot 2019-11-19 at 3.58.3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3712898"/>
          </a:xfrm>
          <a:prstGeom prst="rect">
            <a:avLst/>
          </a:prstGeom>
        </p:spPr>
      </p:pic>
      <p:sp>
        <p:nvSpPr>
          <p:cNvPr id="2" name="Rectangle 1">
            <a:extLst>
              <a:ext uri="{FF2B5EF4-FFF2-40B4-BE49-F238E27FC236}">
                <a16:creationId xmlns:a16="http://schemas.microsoft.com/office/drawing/2014/main" id="{5642927D-D6FA-66F4-8520-E638B4D82603}"/>
              </a:ext>
            </a:extLst>
          </p:cNvPr>
          <p:cNvSpPr/>
          <p:nvPr/>
        </p:nvSpPr>
        <p:spPr>
          <a:xfrm>
            <a:off x="95003" y="5676405"/>
            <a:ext cx="8953994" cy="748146"/>
          </a:xfrm>
          <a:prstGeom prst="rect">
            <a:avLst/>
          </a:prstGeom>
          <a:no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305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9143999" cy="6858000"/>
          </a:xfrm>
          <a:prstGeom prst="rect">
            <a:avLst/>
          </a:prstGeom>
        </p:spPr>
      </p:pic>
      <p:sp>
        <p:nvSpPr>
          <p:cNvPr id="3" name="Rectangle 2"/>
          <p:cNvSpPr/>
          <p:nvPr/>
        </p:nvSpPr>
        <p:spPr>
          <a:xfrm>
            <a:off x="301666" y="449588"/>
            <a:ext cx="8540667" cy="1815882"/>
          </a:xfrm>
          <a:prstGeom prst="rect">
            <a:avLst/>
          </a:prstGeom>
        </p:spPr>
        <p:txBody>
          <a:bodyPr wrap="square">
            <a:spAutoFit/>
          </a:bodyPr>
          <a:lstStyle/>
          <a:p>
            <a:pPr algn="ctr"/>
            <a:r>
              <a:rPr lang="en-US" sz="3200" b="1" dirty="0">
                <a:solidFill>
                  <a:srgbClr val="F2FF04"/>
                </a:solidFill>
              </a:rPr>
              <a:t>The </a:t>
            </a:r>
            <a:r>
              <a:rPr lang="en-US" sz="3600" b="1" dirty="0">
                <a:solidFill>
                  <a:srgbClr val="F2FF04"/>
                </a:solidFill>
              </a:rPr>
              <a:t>World Health Organization </a:t>
            </a:r>
            <a:r>
              <a:rPr lang="en-US" sz="3200" b="1" dirty="0">
                <a:solidFill>
                  <a:srgbClr val="F2FF04"/>
                </a:solidFill>
              </a:rPr>
              <a:t>has concluded that </a:t>
            </a:r>
            <a:r>
              <a:rPr lang="en-US" sz="3600" b="1" dirty="0">
                <a:solidFill>
                  <a:srgbClr val="F2FF04"/>
                </a:solidFill>
              </a:rPr>
              <a:t>Air Pollution </a:t>
            </a:r>
            <a:r>
              <a:rPr lang="en-US" sz="3200" b="1" dirty="0">
                <a:solidFill>
                  <a:srgbClr val="F2FF04"/>
                </a:solidFill>
              </a:rPr>
              <a:t>is a cause of more than</a:t>
            </a:r>
          </a:p>
          <a:p>
            <a:pPr algn="ctr"/>
            <a:r>
              <a:rPr lang="en-US" sz="4000" b="1" dirty="0">
                <a:solidFill>
                  <a:srgbClr val="F2FF04"/>
                </a:solidFill>
              </a:rPr>
              <a:t>7 million early deaths each year</a:t>
            </a:r>
            <a:r>
              <a:rPr lang="en-US" sz="3200" b="1" dirty="0">
                <a:solidFill>
                  <a:srgbClr val="F2FF04"/>
                </a:solidFill>
              </a:rPr>
              <a:t>.</a:t>
            </a:r>
          </a:p>
        </p:txBody>
      </p:sp>
      <p:pic>
        <p:nvPicPr>
          <p:cNvPr id="7" name="Picture 6">
            <a:extLst>
              <a:ext uri="{FF2B5EF4-FFF2-40B4-BE49-F238E27FC236}">
                <a16:creationId xmlns:a16="http://schemas.microsoft.com/office/drawing/2014/main" id="{74FAFED6-55C5-78D5-6B66-C49B9A798E2F}"/>
              </a:ext>
            </a:extLst>
          </p:cNvPr>
          <p:cNvPicPr>
            <a:picLocks noChangeAspect="1"/>
          </p:cNvPicPr>
          <p:nvPr/>
        </p:nvPicPr>
        <p:blipFill>
          <a:blip r:embed="rId3"/>
          <a:stretch>
            <a:fillRect/>
          </a:stretch>
        </p:blipFill>
        <p:spPr>
          <a:xfrm>
            <a:off x="1769863" y="2485873"/>
            <a:ext cx="5604271" cy="4142942"/>
          </a:xfrm>
          <a:prstGeom prst="rect">
            <a:avLst/>
          </a:prstGeom>
        </p:spPr>
      </p:pic>
      <p:grpSp>
        <p:nvGrpSpPr>
          <p:cNvPr id="10" name="Group 9">
            <a:extLst>
              <a:ext uri="{FF2B5EF4-FFF2-40B4-BE49-F238E27FC236}">
                <a16:creationId xmlns:a16="http://schemas.microsoft.com/office/drawing/2014/main" id="{0C80FB77-3358-FDB2-7F63-A7AFF23B0EF2}"/>
              </a:ext>
            </a:extLst>
          </p:cNvPr>
          <p:cNvGrpSpPr/>
          <p:nvPr/>
        </p:nvGrpSpPr>
        <p:grpSpPr>
          <a:xfrm>
            <a:off x="142504" y="387494"/>
            <a:ext cx="8858992" cy="6020918"/>
            <a:chOff x="142504" y="387494"/>
            <a:chExt cx="8858992" cy="6020918"/>
          </a:xfrm>
        </p:grpSpPr>
        <p:sp>
          <p:nvSpPr>
            <p:cNvPr id="2" name="TextBox 1">
              <a:extLst>
                <a:ext uri="{FF2B5EF4-FFF2-40B4-BE49-F238E27FC236}">
                  <a16:creationId xmlns:a16="http://schemas.microsoft.com/office/drawing/2014/main" id="{C1CBCAE5-ED0F-8144-C3C4-89AF59C5D30F}"/>
                </a:ext>
              </a:extLst>
            </p:cNvPr>
            <p:cNvSpPr txBox="1"/>
            <p:nvPr/>
          </p:nvSpPr>
          <p:spPr>
            <a:xfrm>
              <a:off x="1128156" y="2992092"/>
              <a:ext cx="7873340" cy="34163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i="0" u="none" strike="noStrike" dirty="0">
                  <a:solidFill>
                    <a:srgbClr val="212121"/>
                  </a:solidFill>
                  <a:effectLst/>
                  <a:latin typeface="BlinkMacSystemFont"/>
                </a:rPr>
                <a:t>Findings: </a:t>
              </a:r>
              <a:r>
                <a:rPr lang="en-US" b="0" i="0" u="none" strike="noStrike" dirty="0">
                  <a:solidFill>
                    <a:srgbClr val="212121"/>
                  </a:solidFill>
                  <a:effectLst/>
                  <a:latin typeface="BlinkMacSystemFont"/>
                </a:rPr>
                <a:t>The 312 944 cohort members contributed 4 013 131 person-years at risk. During follow-up (mean 12·8 years), 2095 incident lung cancer cases were diagnosed. </a:t>
              </a:r>
              <a:r>
                <a:rPr lang="en-US" b="0" i="0" u="none" strike="noStrike" dirty="0">
                  <a:solidFill>
                    <a:srgbClr val="212121"/>
                  </a:solidFill>
                  <a:effectLst/>
                  <a:highlight>
                    <a:srgbClr val="FFFF00"/>
                  </a:highlight>
                  <a:latin typeface="BlinkMacSystemFont"/>
                </a:rPr>
                <a:t>The meta-analyses showed a statistically significant association between risk for lung cancer and PM10 (hazard ratio [HR] 1·22 [95% CI 1·03-1·45] per 10 </a:t>
              </a:r>
              <a:r>
                <a:rPr lang="el-GR" b="0" i="0" u="none" strike="noStrike" dirty="0">
                  <a:solidFill>
                    <a:srgbClr val="212121"/>
                  </a:solidFill>
                  <a:effectLst/>
                  <a:highlight>
                    <a:srgbClr val="FFFF00"/>
                  </a:highlight>
                  <a:latin typeface="BlinkMacSystemFont"/>
                </a:rPr>
                <a:t>μ</a:t>
              </a:r>
              <a:r>
                <a:rPr lang="en-US" b="0" i="0" u="none" strike="noStrike" dirty="0">
                  <a:solidFill>
                    <a:srgbClr val="212121"/>
                  </a:solidFill>
                  <a:effectLst/>
                  <a:highlight>
                    <a:srgbClr val="FFFF00"/>
                  </a:highlight>
                  <a:latin typeface="BlinkMacSystemFont"/>
                </a:rPr>
                <a:t>g/m(3)). For PM2·5 the HR was 1·18 </a:t>
              </a:r>
              <a:r>
                <a:rPr lang="en-US" b="0" i="0" u="none" strike="noStrike" dirty="0">
                  <a:solidFill>
                    <a:srgbClr val="212121"/>
                  </a:solidFill>
                  <a:effectLst/>
                  <a:latin typeface="BlinkMacSystemFont"/>
                </a:rPr>
                <a:t>(0·96-1·46) </a:t>
              </a:r>
              <a:r>
                <a:rPr lang="en-US" b="0" i="0" u="none" strike="noStrike" dirty="0">
                  <a:solidFill>
                    <a:srgbClr val="212121"/>
                  </a:solidFill>
                  <a:effectLst/>
                  <a:highlight>
                    <a:srgbClr val="FFFF00"/>
                  </a:highlight>
                  <a:latin typeface="BlinkMacSystemFont"/>
                </a:rPr>
                <a:t>per 5 </a:t>
              </a:r>
              <a:r>
                <a:rPr lang="el-GR" b="0" i="0" u="none" strike="noStrike" dirty="0">
                  <a:solidFill>
                    <a:srgbClr val="212121"/>
                  </a:solidFill>
                  <a:effectLst/>
                  <a:highlight>
                    <a:srgbClr val="FFFF00"/>
                  </a:highlight>
                  <a:latin typeface="BlinkMacSystemFont"/>
                </a:rPr>
                <a:t>μ</a:t>
              </a:r>
              <a:r>
                <a:rPr lang="en-US" b="0" i="0" u="none" strike="noStrike" dirty="0">
                  <a:solidFill>
                    <a:srgbClr val="212121"/>
                  </a:solidFill>
                  <a:effectLst/>
                  <a:highlight>
                    <a:srgbClr val="FFFF00"/>
                  </a:highlight>
                  <a:latin typeface="BlinkMacSystemFont"/>
                </a:rPr>
                <a:t>g/m(3). </a:t>
              </a:r>
              <a:r>
                <a:rPr lang="en-US" b="0" i="0" u="none" strike="noStrike" dirty="0">
                  <a:solidFill>
                    <a:srgbClr val="212121"/>
                  </a:solidFill>
                  <a:effectLst/>
                  <a:latin typeface="BlinkMacSystemFont"/>
                </a:rPr>
                <a:t>The same increments of PM10 and PM2·5 were associated with HRs for adenocarcinomas of the lung of 1·51 (1·10-2·08) and 1·55 (1·05-2·29), respectively. An increase in road traffic of 4000 vehicle-km per day within 100 m of the residence was associated with an HR for lung cancer of 1·09 (0·99-1·21). The results showed no association between lung cancer and nitrogen oxides concentration (HR 1·01 [0·95-1·07] per 20 </a:t>
              </a:r>
              <a:r>
                <a:rPr lang="el-GR" b="0" i="0" u="none" strike="noStrike" dirty="0">
                  <a:solidFill>
                    <a:srgbClr val="212121"/>
                  </a:solidFill>
                  <a:effectLst/>
                  <a:latin typeface="BlinkMacSystemFont"/>
                </a:rPr>
                <a:t>μ</a:t>
              </a:r>
              <a:r>
                <a:rPr lang="en-US" b="0" i="0" u="none" strike="noStrike" dirty="0">
                  <a:solidFill>
                    <a:srgbClr val="212121"/>
                  </a:solidFill>
                  <a:effectLst/>
                  <a:latin typeface="BlinkMacSystemFont"/>
                </a:rPr>
                <a:t>g/m(3)) or traffic intensity on the nearest street (HR 1·00 [0·97-1·04] per 5000 vehicles per day).</a:t>
              </a:r>
              <a:endParaRPr lang="en-US" dirty="0"/>
            </a:p>
          </p:txBody>
        </p:sp>
        <p:pic>
          <p:nvPicPr>
            <p:cNvPr id="9" name="Picture 8">
              <a:extLst>
                <a:ext uri="{FF2B5EF4-FFF2-40B4-BE49-F238E27FC236}">
                  <a16:creationId xmlns:a16="http://schemas.microsoft.com/office/drawing/2014/main" id="{E3C5664C-0E51-59F7-53D9-216347623C0D}"/>
                </a:ext>
              </a:extLst>
            </p:cNvPr>
            <p:cNvPicPr>
              <a:picLocks noChangeAspect="1"/>
            </p:cNvPicPr>
            <p:nvPr/>
          </p:nvPicPr>
          <p:blipFill>
            <a:blip r:embed="rId4"/>
            <a:stretch>
              <a:fillRect/>
            </a:stretch>
          </p:blipFill>
          <p:spPr>
            <a:xfrm>
              <a:off x="142504" y="387494"/>
              <a:ext cx="7772400" cy="2434098"/>
            </a:xfrm>
            <a:prstGeom prst="rect">
              <a:avLst/>
            </a:prstGeom>
          </p:spPr>
        </p:pic>
      </p:grpSp>
      <p:grpSp>
        <p:nvGrpSpPr>
          <p:cNvPr id="16" name="Group 15">
            <a:extLst>
              <a:ext uri="{FF2B5EF4-FFF2-40B4-BE49-F238E27FC236}">
                <a16:creationId xmlns:a16="http://schemas.microsoft.com/office/drawing/2014/main" id="{E31EC81B-3EE6-EC96-7DAC-4320E6DC54DE}"/>
              </a:ext>
            </a:extLst>
          </p:cNvPr>
          <p:cNvGrpSpPr/>
          <p:nvPr/>
        </p:nvGrpSpPr>
        <p:grpSpPr>
          <a:xfrm>
            <a:off x="47157" y="710412"/>
            <a:ext cx="9049682" cy="5218238"/>
            <a:chOff x="47157" y="710412"/>
            <a:chExt cx="9049682" cy="5218238"/>
          </a:xfrm>
        </p:grpSpPr>
        <p:sp>
          <p:nvSpPr>
            <p:cNvPr id="11" name="TextBox 10">
              <a:extLst>
                <a:ext uri="{FF2B5EF4-FFF2-40B4-BE49-F238E27FC236}">
                  <a16:creationId xmlns:a16="http://schemas.microsoft.com/office/drawing/2014/main" id="{1B7FA6C0-5B37-DB0C-C8A3-991B8E724763}"/>
                </a:ext>
              </a:extLst>
            </p:cNvPr>
            <p:cNvSpPr txBox="1"/>
            <p:nvPr/>
          </p:nvSpPr>
          <p:spPr>
            <a:xfrm>
              <a:off x="301666" y="3343327"/>
              <a:ext cx="8699830" cy="2585323"/>
            </a:xfrm>
            <a:prstGeom prst="rect">
              <a:avLst/>
            </a:prstGeom>
            <a:solidFill>
              <a:schemeClr val="bg2"/>
            </a:solidFill>
          </p:spPr>
          <p:txBody>
            <a:bodyPr wrap="square" rtlCol="0">
              <a:spAutoFit/>
            </a:bodyPr>
            <a:lstStyle/>
            <a:p>
              <a:r>
                <a:rPr lang="en-US" b="1" i="0" u="none" strike="noStrike" dirty="0">
                  <a:solidFill>
                    <a:srgbClr val="212121"/>
                  </a:solidFill>
                  <a:effectLst/>
                  <a:latin typeface="Cambria" panose="02040503050406030204" pitchFamily="18" charset="0"/>
                </a:rPr>
                <a:t>Results</a:t>
              </a:r>
              <a:r>
                <a:rPr lang="en-US" b="0" i="0" u="none" strike="noStrike" dirty="0">
                  <a:solidFill>
                    <a:srgbClr val="212121"/>
                  </a:solidFill>
                  <a:effectLst/>
                  <a:latin typeface="Cambria" panose="02040503050406030204" pitchFamily="18" charset="0"/>
                </a:rPr>
                <a:t> 5157 participants experienced incident events. </a:t>
              </a:r>
              <a:r>
                <a:rPr lang="en-US" b="0" i="0" u="none" strike="noStrike" dirty="0">
                  <a:solidFill>
                    <a:srgbClr val="212121"/>
                  </a:solidFill>
                  <a:effectLst/>
                  <a:highlight>
                    <a:srgbClr val="FFFF00"/>
                  </a:highlight>
                  <a:latin typeface="Cambria" panose="02040503050406030204" pitchFamily="18" charset="0"/>
                </a:rPr>
                <a:t>A 5 </a:t>
              </a:r>
              <a:r>
                <a:rPr lang="el-GR" b="0" i="0" u="none" strike="noStrike" dirty="0">
                  <a:solidFill>
                    <a:srgbClr val="212121"/>
                  </a:solidFill>
                  <a:effectLst/>
                  <a:highlight>
                    <a:srgbClr val="FFFF00"/>
                  </a:highlight>
                  <a:latin typeface="Cambria" panose="02040503050406030204" pitchFamily="18" charset="0"/>
                </a:rPr>
                <a:t>μ</a:t>
              </a:r>
              <a:r>
                <a:rPr lang="en-US" b="0" i="0" u="none" strike="noStrike" dirty="0">
                  <a:solidFill>
                    <a:srgbClr val="212121"/>
                  </a:solidFill>
                  <a:effectLst/>
                  <a:highlight>
                    <a:srgbClr val="FFFF00"/>
                  </a:highlight>
                  <a:latin typeface="Cambria" panose="02040503050406030204" pitchFamily="18" charset="0"/>
                </a:rPr>
                <a:t>g/m</a:t>
              </a:r>
              <a:r>
                <a:rPr lang="en-US" b="0" i="0" u="none" strike="noStrike" baseline="30000" dirty="0">
                  <a:solidFill>
                    <a:srgbClr val="212121"/>
                  </a:solidFill>
                  <a:effectLst/>
                  <a:highlight>
                    <a:srgbClr val="FFFF00"/>
                  </a:highlight>
                  <a:latin typeface="Cambria" panose="02040503050406030204" pitchFamily="18" charset="0"/>
                </a:rPr>
                <a:t>3</a:t>
              </a:r>
              <a:r>
                <a:rPr lang="en-US" b="0" i="0" u="none" strike="noStrike" dirty="0">
                  <a:solidFill>
                    <a:srgbClr val="212121"/>
                  </a:solidFill>
                  <a:effectLst/>
                  <a:highlight>
                    <a:srgbClr val="FFFF00"/>
                  </a:highlight>
                  <a:latin typeface="Cambria" panose="02040503050406030204" pitchFamily="18" charset="0"/>
                </a:rPr>
                <a:t> increase in estimated annual mean PM</a:t>
              </a:r>
              <a:r>
                <a:rPr lang="en-US" b="0" i="0" u="none" strike="noStrike" baseline="-25000" dirty="0">
                  <a:solidFill>
                    <a:srgbClr val="212121"/>
                  </a:solidFill>
                  <a:effectLst/>
                  <a:highlight>
                    <a:srgbClr val="FFFF00"/>
                  </a:highlight>
                  <a:latin typeface="Cambria" panose="02040503050406030204" pitchFamily="18" charset="0"/>
                </a:rPr>
                <a:t>2.5</a:t>
              </a:r>
              <a:r>
                <a:rPr lang="en-US" b="0" i="0" u="none" strike="noStrike" dirty="0">
                  <a:solidFill>
                    <a:srgbClr val="212121"/>
                  </a:solidFill>
                  <a:effectLst/>
                  <a:highlight>
                    <a:srgbClr val="FFFF00"/>
                  </a:highlight>
                  <a:latin typeface="Cambria" panose="02040503050406030204" pitchFamily="18" charset="0"/>
                </a:rPr>
                <a:t>was associated with a 13% increased risk of coronary events </a:t>
              </a:r>
              <a:r>
                <a:rPr lang="en-US" b="0" i="0" u="none" strike="noStrike" dirty="0">
                  <a:solidFill>
                    <a:srgbClr val="212121"/>
                  </a:solidFill>
                  <a:effectLst/>
                  <a:latin typeface="Cambria" panose="02040503050406030204" pitchFamily="18" charset="0"/>
                </a:rPr>
                <a:t>(hazard ratio 1.13, 95% confidence interval 0.98 to 1.30), </a:t>
              </a:r>
              <a:r>
                <a:rPr lang="en-US" b="0" i="0" u="none" strike="noStrike" dirty="0">
                  <a:solidFill>
                    <a:srgbClr val="212121"/>
                  </a:solidFill>
                  <a:effectLst/>
                  <a:highlight>
                    <a:srgbClr val="FFFF00"/>
                  </a:highlight>
                  <a:latin typeface="Cambria" panose="02040503050406030204" pitchFamily="18" charset="0"/>
                </a:rPr>
                <a:t>and a 10 </a:t>
              </a:r>
              <a:r>
                <a:rPr lang="el-GR" b="0" i="0" u="none" strike="noStrike" dirty="0">
                  <a:solidFill>
                    <a:srgbClr val="212121"/>
                  </a:solidFill>
                  <a:effectLst/>
                  <a:highlight>
                    <a:srgbClr val="FFFF00"/>
                  </a:highlight>
                  <a:latin typeface="Cambria" panose="02040503050406030204" pitchFamily="18" charset="0"/>
                </a:rPr>
                <a:t>μ</a:t>
              </a:r>
              <a:r>
                <a:rPr lang="en-US" b="0" i="0" u="none" strike="noStrike" dirty="0">
                  <a:solidFill>
                    <a:srgbClr val="212121"/>
                  </a:solidFill>
                  <a:effectLst/>
                  <a:highlight>
                    <a:srgbClr val="FFFF00"/>
                  </a:highlight>
                  <a:latin typeface="Cambria" panose="02040503050406030204" pitchFamily="18" charset="0"/>
                </a:rPr>
                <a:t>g/m</a:t>
              </a:r>
              <a:r>
                <a:rPr lang="en-US" b="0" i="0" u="none" strike="noStrike" baseline="30000" dirty="0">
                  <a:solidFill>
                    <a:srgbClr val="212121"/>
                  </a:solidFill>
                  <a:effectLst/>
                  <a:highlight>
                    <a:srgbClr val="FFFF00"/>
                  </a:highlight>
                  <a:latin typeface="Cambria" panose="02040503050406030204" pitchFamily="18" charset="0"/>
                </a:rPr>
                <a:t>3</a:t>
              </a:r>
              <a:r>
                <a:rPr lang="en-US" b="0" i="0" u="none" strike="noStrike" dirty="0">
                  <a:solidFill>
                    <a:srgbClr val="212121"/>
                  </a:solidFill>
                  <a:effectLst/>
                  <a:highlight>
                    <a:srgbClr val="FFFF00"/>
                  </a:highlight>
                  <a:latin typeface="Cambria" panose="02040503050406030204" pitchFamily="18" charset="0"/>
                </a:rPr>
                <a:t> increase in estimated annual mean PM</a:t>
              </a:r>
              <a:r>
                <a:rPr lang="en-US" b="0" i="0" u="none" strike="noStrike" baseline="-25000" dirty="0">
                  <a:solidFill>
                    <a:srgbClr val="212121"/>
                  </a:solidFill>
                  <a:effectLst/>
                  <a:highlight>
                    <a:srgbClr val="FFFF00"/>
                  </a:highlight>
                  <a:latin typeface="Cambria" panose="02040503050406030204" pitchFamily="18" charset="0"/>
                </a:rPr>
                <a:t>10</a:t>
              </a:r>
              <a:r>
                <a:rPr lang="en-US" b="0" i="0" u="none" strike="noStrike" dirty="0">
                  <a:solidFill>
                    <a:srgbClr val="212121"/>
                  </a:solidFill>
                  <a:effectLst/>
                  <a:highlight>
                    <a:srgbClr val="FFFF00"/>
                  </a:highlight>
                  <a:latin typeface="Cambria" panose="02040503050406030204" pitchFamily="18" charset="0"/>
                </a:rPr>
                <a:t> was associated with a 12% increased risk of coronary events </a:t>
              </a:r>
              <a:r>
                <a:rPr lang="en-US" b="0" i="0" u="none" strike="noStrike" dirty="0">
                  <a:solidFill>
                    <a:srgbClr val="212121"/>
                  </a:solidFill>
                  <a:effectLst/>
                  <a:latin typeface="Cambria" panose="02040503050406030204" pitchFamily="18" charset="0"/>
                </a:rPr>
                <a:t>(1.12, 1.01 to 1.25) with no evidence of heterogeneity between cohorts. Positive associations were detected below the current annual European limit value of 25 </a:t>
              </a:r>
              <a:r>
                <a:rPr lang="el-GR" b="0" i="0" u="none" strike="noStrike" dirty="0">
                  <a:solidFill>
                    <a:srgbClr val="212121"/>
                  </a:solidFill>
                  <a:effectLst/>
                  <a:latin typeface="Cambria" panose="02040503050406030204" pitchFamily="18" charset="0"/>
                </a:rPr>
                <a:t>μ</a:t>
              </a:r>
              <a:r>
                <a:rPr lang="en-US" b="0" i="0" u="none" strike="noStrike" dirty="0">
                  <a:solidFill>
                    <a:srgbClr val="212121"/>
                  </a:solidFill>
                  <a:effectLst/>
                  <a:latin typeface="Cambria" panose="02040503050406030204" pitchFamily="18" charset="0"/>
                </a:rPr>
                <a:t>g/m</a:t>
              </a:r>
              <a:r>
                <a:rPr lang="en-US" b="0" i="0" u="none" strike="noStrike" baseline="30000" dirty="0">
                  <a:solidFill>
                    <a:srgbClr val="212121"/>
                  </a:solidFill>
                  <a:effectLst/>
                  <a:latin typeface="Cambria" panose="02040503050406030204" pitchFamily="18" charset="0"/>
                </a:rPr>
                <a:t>3</a:t>
              </a:r>
              <a:r>
                <a:rPr lang="en-US" b="0" i="0" u="none" strike="noStrike" dirty="0">
                  <a:solidFill>
                    <a:srgbClr val="212121"/>
                  </a:solidFill>
                  <a:effectLst/>
                  <a:latin typeface="Cambria" panose="02040503050406030204" pitchFamily="18" charset="0"/>
                </a:rPr>
                <a:t> for PM</a:t>
              </a:r>
              <a:r>
                <a:rPr lang="en-US" b="0" i="0" u="none" strike="noStrike" baseline="-25000" dirty="0">
                  <a:solidFill>
                    <a:srgbClr val="212121"/>
                  </a:solidFill>
                  <a:effectLst/>
                  <a:latin typeface="Cambria" panose="02040503050406030204" pitchFamily="18" charset="0"/>
                </a:rPr>
                <a:t>2.5</a:t>
              </a:r>
              <a:r>
                <a:rPr lang="en-US" b="0" i="0" u="none" strike="noStrike" dirty="0">
                  <a:solidFill>
                    <a:srgbClr val="212121"/>
                  </a:solidFill>
                  <a:effectLst/>
                  <a:latin typeface="Cambria" panose="02040503050406030204" pitchFamily="18" charset="0"/>
                </a:rPr>
                <a:t> (1.18, 1.01 to 1.39, for 5 </a:t>
              </a:r>
              <a:r>
                <a:rPr lang="el-GR" b="0" i="0" u="none" strike="noStrike" dirty="0">
                  <a:solidFill>
                    <a:srgbClr val="212121"/>
                  </a:solidFill>
                  <a:effectLst/>
                  <a:latin typeface="Cambria" panose="02040503050406030204" pitchFamily="18" charset="0"/>
                </a:rPr>
                <a:t>μ</a:t>
              </a:r>
              <a:r>
                <a:rPr lang="en-US" b="0" i="0" u="none" strike="noStrike" dirty="0">
                  <a:solidFill>
                    <a:srgbClr val="212121"/>
                  </a:solidFill>
                  <a:effectLst/>
                  <a:latin typeface="Cambria" panose="02040503050406030204" pitchFamily="18" charset="0"/>
                </a:rPr>
                <a:t>g/m</a:t>
              </a:r>
              <a:r>
                <a:rPr lang="en-US" b="0" i="0" u="none" strike="noStrike" baseline="30000" dirty="0">
                  <a:solidFill>
                    <a:srgbClr val="212121"/>
                  </a:solidFill>
                  <a:effectLst/>
                  <a:latin typeface="Cambria" panose="02040503050406030204" pitchFamily="18" charset="0"/>
                </a:rPr>
                <a:t>3</a:t>
              </a:r>
              <a:r>
                <a:rPr lang="en-US" b="0" i="0" u="none" strike="noStrike" dirty="0">
                  <a:solidFill>
                    <a:srgbClr val="212121"/>
                  </a:solidFill>
                  <a:effectLst/>
                  <a:latin typeface="Cambria" panose="02040503050406030204" pitchFamily="18" charset="0"/>
                </a:rPr>
                <a:t> increase in PM</a:t>
              </a:r>
              <a:r>
                <a:rPr lang="en-US" b="0" i="0" u="none" strike="noStrike" baseline="-25000" dirty="0">
                  <a:solidFill>
                    <a:srgbClr val="212121"/>
                  </a:solidFill>
                  <a:effectLst/>
                  <a:latin typeface="Cambria" panose="02040503050406030204" pitchFamily="18" charset="0"/>
                </a:rPr>
                <a:t>2.5</a:t>
              </a:r>
              <a:r>
                <a:rPr lang="en-US" b="0" i="0" u="none" strike="noStrike" dirty="0">
                  <a:solidFill>
                    <a:srgbClr val="212121"/>
                  </a:solidFill>
                  <a:effectLst/>
                  <a:latin typeface="Cambria" panose="02040503050406030204" pitchFamily="18" charset="0"/>
                </a:rPr>
                <a:t>) and below 40 </a:t>
              </a:r>
              <a:r>
                <a:rPr lang="el-GR" b="0" i="0" u="none" strike="noStrike" dirty="0">
                  <a:solidFill>
                    <a:srgbClr val="212121"/>
                  </a:solidFill>
                  <a:effectLst/>
                  <a:latin typeface="Cambria" panose="02040503050406030204" pitchFamily="18" charset="0"/>
                </a:rPr>
                <a:t>μ</a:t>
              </a:r>
              <a:r>
                <a:rPr lang="en-US" b="0" i="0" u="none" strike="noStrike" dirty="0">
                  <a:solidFill>
                    <a:srgbClr val="212121"/>
                  </a:solidFill>
                  <a:effectLst/>
                  <a:latin typeface="Cambria" panose="02040503050406030204" pitchFamily="18" charset="0"/>
                </a:rPr>
                <a:t>g/m</a:t>
              </a:r>
              <a:r>
                <a:rPr lang="en-US" b="0" i="0" u="none" strike="noStrike" baseline="30000" dirty="0">
                  <a:solidFill>
                    <a:srgbClr val="212121"/>
                  </a:solidFill>
                  <a:effectLst/>
                  <a:latin typeface="Cambria" panose="02040503050406030204" pitchFamily="18" charset="0"/>
                </a:rPr>
                <a:t>3</a:t>
              </a:r>
              <a:r>
                <a:rPr lang="en-US" b="0" i="0" u="none" strike="noStrike" dirty="0">
                  <a:solidFill>
                    <a:srgbClr val="212121"/>
                  </a:solidFill>
                  <a:effectLst/>
                  <a:latin typeface="Cambria" panose="02040503050406030204" pitchFamily="18" charset="0"/>
                </a:rPr>
                <a:t> for PM</a:t>
              </a:r>
              <a:r>
                <a:rPr lang="en-US" b="0" i="0" u="none" strike="noStrike" baseline="-25000" dirty="0">
                  <a:solidFill>
                    <a:srgbClr val="212121"/>
                  </a:solidFill>
                  <a:effectLst/>
                  <a:latin typeface="Cambria" panose="02040503050406030204" pitchFamily="18" charset="0"/>
                </a:rPr>
                <a:t>10</a:t>
              </a:r>
              <a:r>
                <a:rPr lang="en-US" b="0" i="0" u="none" strike="noStrike" dirty="0">
                  <a:solidFill>
                    <a:srgbClr val="212121"/>
                  </a:solidFill>
                  <a:effectLst/>
                  <a:latin typeface="Cambria" panose="02040503050406030204" pitchFamily="18" charset="0"/>
                </a:rPr>
                <a:t> (1.12, 1.00 to 1.27, for 10 </a:t>
              </a:r>
              <a:r>
                <a:rPr lang="el-GR" b="0" i="0" u="none" strike="noStrike" dirty="0">
                  <a:solidFill>
                    <a:srgbClr val="212121"/>
                  </a:solidFill>
                  <a:effectLst/>
                  <a:latin typeface="Cambria" panose="02040503050406030204" pitchFamily="18" charset="0"/>
                </a:rPr>
                <a:t>μ</a:t>
              </a:r>
              <a:r>
                <a:rPr lang="en-US" b="0" i="0" u="none" strike="noStrike" dirty="0">
                  <a:solidFill>
                    <a:srgbClr val="212121"/>
                  </a:solidFill>
                  <a:effectLst/>
                  <a:latin typeface="Cambria" panose="02040503050406030204" pitchFamily="18" charset="0"/>
                </a:rPr>
                <a:t>g/m</a:t>
              </a:r>
              <a:r>
                <a:rPr lang="en-US" b="0" i="0" u="none" strike="noStrike" baseline="30000" dirty="0">
                  <a:solidFill>
                    <a:srgbClr val="212121"/>
                  </a:solidFill>
                  <a:effectLst/>
                  <a:latin typeface="Cambria" panose="02040503050406030204" pitchFamily="18" charset="0"/>
                </a:rPr>
                <a:t>3</a:t>
              </a:r>
              <a:r>
                <a:rPr lang="en-US" b="0" i="0" u="none" strike="noStrike" dirty="0">
                  <a:solidFill>
                    <a:srgbClr val="212121"/>
                  </a:solidFill>
                  <a:effectLst/>
                  <a:latin typeface="Cambria" panose="02040503050406030204" pitchFamily="18" charset="0"/>
                </a:rPr>
                <a:t>increase in PM</a:t>
              </a:r>
              <a:r>
                <a:rPr lang="en-US" b="0" i="0" u="none" strike="noStrike" baseline="-25000" dirty="0">
                  <a:solidFill>
                    <a:srgbClr val="212121"/>
                  </a:solidFill>
                  <a:effectLst/>
                  <a:latin typeface="Cambria" panose="02040503050406030204" pitchFamily="18" charset="0"/>
                </a:rPr>
                <a:t>10</a:t>
              </a:r>
              <a:r>
                <a:rPr lang="en-US" b="0" i="0" u="none" strike="noStrike" dirty="0">
                  <a:solidFill>
                    <a:srgbClr val="212121"/>
                  </a:solidFill>
                  <a:effectLst/>
                  <a:latin typeface="Cambria" panose="02040503050406030204" pitchFamily="18" charset="0"/>
                </a:rPr>
                <a:t>). Positive but non-significant associations were found with other pollutants.</a:t>
              </a:r>
              <a:endParaRPr lang="en-US" dirty="0"/>
            </a:p>
          </p:txBody>
        </p:sp>
        <p:pic>
          <p:nvPicPr>
            <p:cNvPr id="15" name="Picture 14">
              <a:extLst>
                <a:ext uri="{FF2B5EF4-FFF2-40B4-BE49-F238E27FC236}">
                  <a16:creationId xmlns:a16="http://schemas.microsoft.com/office/drawing/2014/main" id="{B7812B07-CB20-34EE-C17A-3DF2B97DAC7C}"/>
                </a:ext>
              </a:extLst>
            </p:cNvPr>
            <p:cNvPicPr>
              <a:picLocks noChangeAspect="1"/>
            </p:cNvPicPr>
            <p:nvPr/>
          </p:nvPicPr>
          <p:blipFill>
            <a:blip r:embed="rId5"/>
            <a:stretch>
              <a:fillRect/>
            </a:stretch>
          </p:blipFill>
          <p:spPr>
            <a:xfrm>
              <a:off x="47157" y="710412"/>
              <a:ext cx="9049682" cy="1942928"/>
            </a:xfrm>
            <a:prstGeom prst="rect">
              <a:avLst/>
            </a:prstGeom>
            <a:ln>
              <a:solidFill>
                <a:schemeClr val="bg2"/>
              </a:solidFill>
            </a:ln>
          </p:spPr>
        </p:pic>
      </p:grpSp>
    </p:spTree>
    <p:extLst>
      <p:ext uri="{BB962C8B-B14F-4D97-AF65-F5344CB8AC3E}">
        <p14:creationId xmlns:p14="http://schemas.microsoft.com/office/powerpoint/2010/main" val="203219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11-15 at 2.16.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1"/>
            <a:ext cx="9144000" cy="2835088"/>
          </a:xfrm>
          <a:prstGeom prst="rect">
            <a:avLst/>
          </a:prstGeom>
        </p:spPr>
      </p:pic>
      <p:pic>
        <p:nvPicPr>
          <p:cNvPr id="5" name="Picture 4" descr="Screen Shot 2019-11-15 at 2.17.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5282"/>
            <a:ext cx="9144000" cy="987641"/>
          </a:xfrm>
          <a:prstGeom prst="rect">
            <a:avLst/>
          </a:prstGeom>
        </p:spPr>
      </p:pic>
      <p:pic>
        <p:nvPicPr>
          <p:cNvPr id="12" name="Picture 11" descr="Screen Shot 2019-11-15 at 2.24.0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33" y="3075006"/>
            <a:ext cx="1892300" cy="1867510"/>
          </a:xfrm>
          <a:prstGeom prst="rect">
            <a:avLst/>
          </a:prstGeom>
        </p:spPr>
      </p:pic>
      <p:sp>
        <p:nvSpPr>
          <p:cNvPr id="16" name="TextBox 15"/>
          <p:cNvSpPr txBox="1"/>
          <p:nvPr/>
        </p:nvSpPr>
        <p:spPr>
          <a:xfrm>
            <a:off x="4842933" y="1102290"/>
            <a:ext cx="1460105" cy="461665"/>
          </a:xfrm>
          <a:prstGeom prst="rect">
            <a:avLst/>
          </a:prstGeom>
          <a:noFill/>
        </p:spPr>
        <p:txBody>
          <a:bodyPr wrap="none" rtlCol="0">
            <a:spAutoFit/>
          </a:bodyPr>
          <a:lstStyle/>
          <a:p>
            <a:r>
              <a:rPr lang="en-US" sz="2400" dirty="0"/>
              <a:t>(6-10 </a:t>
            </a:r>
            <a:r>
              <a:rPr lang="en-US" sz="2400" dirty="0" err="1"/>
              <a:t>y.o</a:t>
            </a:r>
            <a:r>
              <a:rPr lang="en-US" sz="2400" dirty="0"/>
              <a:t>.)</a:t>
            </a:r>
          </a:p>
        </p:txBody>
      </p:sp>
      <p:cxnSp>
        <p:nvCxnSpPr>
          <p:cNvPr id="3" name="Straight Connector 2">
            <a:extLst>
              <a:ext uri="{FF2B5EF4-FFF2-40B4-BE49-F238E27FC236}">
                <a16:creationId xmlns:a16="http://schemas.microsoft.com/office/drawing/2014/main" id="{6FC6E65B-EEDE-5AB6-FB81-3BDDEE7FF360}"/>
              </a:ext>
            </a:extLst>
          </p:cNvPr>
          <p:cNvCxnSpPr/>
          <p:nvPr/>
        </p:nvCxnSpPr>
        <p:spPr>
          <a:xfrm>
            <a:off x="1401289" y="5415147"/>
            <a:ext cx="755270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a:extLst>
              <a:ext uri="{FF2B5EF4-FFF2-40B4-BE49-F238E27FC236}">
                <a16:creationId xmlns:a16="http://schemas.microsoft.com/office/drawing/2014/main" id="{14973A09-4E0A-5323-9D4B-5E53F54D23F0}"/>
              </a:ext>
            </a:extLst>
          </p:cNvPr>
          <p:cNvCxnSpPr/>
          <p:nvPr/>
        </p:nvCxnSpPr>
        <p:spPr>
          <a:xfrm>
            <a:off x="190004" y="5605153"/>
            <a:ext cx="1021279"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id="{C79DE2B1-033A-A3F3-A681-3A09E940F0EF}"/>
              </a:ext>
            </a:extLst>
          </p:cNvPr>
          <p:cNvSpPr txBox="1"/>
          <p:nvPr/>
        </p:nvSpPr>
        <p:spPr>
          <a:xfrm>
            <a:off x="190004" y="2700154"/>
            <a:ext cx="4572000" cy="307777"/>
          </a:xfrm>
          <a:prstGeom prst="rect">
            <a:avLst/>
          </a:prstGeom>
          <a:noFill/>
        </p:spPr>
        <p:txBody>
          <a:bodyPr wrap="square">
            <a:spAutoFit/>
          </a:bodyPr>
          <a:lstStyle/>
          <a:p>
            <a:r>
              <a:rPr lang="en-US" sz="1400" dirty="0">
                <a:effectLst/>
                <a:latin typeface="AdvOTf0129623"/>
              </a:rPr>
              <a:t>Biological Psychiatry August 15, 2018; 84:295</a:t>
            </a:r>
            <a:r>
              <a:rPr lang="en-US" sz="1400" dirty="0">
                <a:effectLst/>
                <a:latin typeface="AdvOTf0129623+20"/>
              </a:rPr>
              <a:t>–</a:t>
            </a:r>
            <a:r>
              <a:rPr lang="en-US" sz="1400" dirty="0">
                <a:effectLst/>
                <a:latin typeface="AdvOTf0129623"/>
              </a:rPr>
              <a:t>303 </a:t>
            </a:r>
            <a:endParaRPr lang="en-US" sz="1400" dirty="0"/>
          </a:p>
        </p:txBody>
      </p:sp>
      <p:cxnSp>
        <p:nvCxnSpPr>
          <p:cNvPr id="17" name="Straight Connector 16">
            <a:extLst>
              <a:ext uri="{FF2B5EF4-FFF2-40B4-BE49-F238E27FC236}">
                <a16:creationId xmlns:a16="http://schemas.microsoft.com/office/drawing/2014/main" id="{CCBB9B05-2109-19A2-E437-29990DA1448D}"/>
              </a:ext>
            </a:extLst>
          </p:cNvPr>
          <p:cNvCxnSpPr>
            <a:cxnSpLocks/>
          </p:cNvCxnSpPr>
          <p:nvPr/>
        </p:nvCxnSpPr>
        <p:spPr>
          <a:xfrm>
            <a:off x="953076" y="5840681"/>
            <a:ext cx="256202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6475432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10-28 at 1.58.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8" y="38101"/>
            <a:ext cx="9144000" cy="6857999"/>
          </a:xfrm>
          <a:prstGeom prst="rect">
            <a:avLst/>
          </a:prstGeom>
        </p:spPr>
      </p:pic>
      <p:pic>
        <p:nvPicPr>
          <p:cNvPr id="4" name="Picture 3" descr="Screen Shot 2016-11-02 at 8.48.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8" y="1020661"/>
            <a:ext cx="7658100" cy="2323243"/>
          </a:xfrm>
          <a:prstGeom prst="rect">
            <a:avLst/>
          </a:prstGeom>
        </p:spPr>
      </p:pic>
      <p:sp>
        <p:nvSpPr>
          <p:cNvPr id="6" name="TextBox 5"/>
          <p:cNvSpPr txBox="1"/>
          <p:nvPr/>
        </p:nvSpPr>
        <p:spPr>
          <a:xfrm>
            <a:off x="2181418" y="38101"/>
            <a:ext cx="4383281" cy="707886"/>
          </a:xfrm>
          <a:prstGeom prst="rect">
            <a:avLst/>
          </a:prstGeom>
          <a:noFill/>
        </p:spPr>
        <p:txBody>
          <a:bodyPr wrap="none" rtlCol="0">
            <a:spAutoFit/>
          </a:bodyPr>
          <a:lstStyle/>
          <a:p>
            <a:r>
              <a:rPr lang="en-US" sz="4000" dirty="0">
                <a:solidFill>
                  <a:schemeClr val="bg1"/>
                </a:solidFill>
              </a:rPr>
              <a:t>Neurodevelopment</a:t>
            </a:r>
          </a:p>
        </p:txBody>
      </p:sp>
      <p:pic>
        <p:nvPicPr>
          <p:cNvPr id="9" name="Picture 8" descr="Screen Shot 2016-11-02 at 9.40.3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0438" y="4048049"/>
            <a:ext cx="4463562" cy="2254099"/>
          </a:xfrm>
          <a:prstGeom prst="rect">
            <a:avLst/>
          </a:prstGeom>
        </p:spPr>
      </p:pic>
      <p:sp>
        <p:nvSpPr>
          <p:cNvPr id="3" name="Rounded Rectangular Callout 2"/>
          <p:cNvSpPr/>
          <p:nvPr/>
        </p:nvSpPr>
        <p:spPr>
          <a:xfrm>
            <a:off x="3711432" y="187198"/>
            <a:ext cx="5266266" cy="1529922"/>
          </a:xfrm>
          <a:prstGeom prst="wedgeRoundRectCallout">
            <a:avLst>
              <a:gd name="adj1" fmla="val -60948"/>
              <a:gd name="adj2" fmla="val 4073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s-ES_tradnl" dirty="0">
                <a:solidFill>
                  <a:srgbClr val="000000"/>
                </a:solidFill>
              </a:rPr>
              <a:t>2618 </a:t>
            </a:r>
            <a:r>
              <a:rPr lang="es-ES_tradnl" dirty="0" err="1">
                <a:solidFill>
                  <a:srgbClr val="000000"/>
                </a:solidFill>
              </a:rPr>
              <a:t>young</a:t>
            </a:r>
            <a:r>
              <a:rPr lang="es-ES_tradnl" dirty="0">
                <a:solidFill>
                  <a:srgbClr val="000000"/>
                </a:solidFill>
              </a:rPr>
              <a:t>  </a:t>
            </a:r>
            <a:r>
              <a:rPr lang="es-ES_tradnl" dirty="0" err="1">
                <a:solidFill>
                  <a:srgbClr val="000000"/>
                </a:solidFill>
              </a:rPr>
              <a:t>students</a:t>
            </a:r>
            <a:r>
              <a:rPr lang="es-ES_tradnl" dirty="0">
                <a:solidFill>
                  <a:srgbClr val="000000"/>
                </a:solidFill>
              </a:rPr>
              <a:t>  (~8.5 y) </a:t>
            </a:r>
            <a:r>
              <a:rPr lang="es-ES_tradnl" dirty="0" err="1">
                <a:solidFill>
                  <a:srgbClr val="000000"/>
                </a:solidFill>
              </a:rPr>
              <a:t>were</a:t>
            </a:r>
            <a:r>
              <a:rPr lang="es-ES_tradnl" dirty="0">
                <a:solidFill>
                  <a:srgbClr val="000000"/>
                </a:solidFill>
              </a:rPr>
              <a:t> </a:t>
            </a:r>
            <a:r>
              <a:rPr lang="es-ES_tradnl" dirty="0" err="1">
                <a:solidFill>
                  <a:srgbClr val="000000"/>
                </a:solidFill>
              </a:rPr>
              <a:t>tested</a:t>
            </a:r>
            <a:r>
              <a:rPr lang="es-ES_tradnl" dirty="0">
                <a:solidFill>
                  <a:srgbClr val="000000"/>
                </a:solidFill>
              </a:rPr>
              <a:t> </a:t>
            </a:r>
            <a:r>
              <a:rPr lang="es-ES_tradnl" dirty="0" err="1">
                <a:solidFill>
                  <a:srgbClr val="000000"/>
                </a:solidFill>
              </a:rPr>
              <a:t>for</a:t>
            </a:r>
            <a:r>
              <a:rPr lang="es-ES_tradnl" dirty="0">
                <a:solidFill>
                  <a:srgbClr val="000000"/>
                </a:solidFill>
              </a:rPr>
              <a:t> </a:t>
            </a:r>
            <a:r>
              <a:rPr lang="es-ES_tradnl" dirty="0" err="1">
                <a:solidFill>
                  <a:srgbClr val="000000"/>
                </a:solidFill>
              </a:rPr>
              <a:t>memory</a:t>
            </a:r>
            <a:r>
              <a:rPr lang="es-ES_tradnl" dirty="0">
                <a:solidFill>
                  <a:srgbClr val="000000"/>
                </a:solidFill>
              </a:rPr>
              <a:t> and </a:t>
            </a:r>
            <a:r>
              <a:rPr lang="es-ES_tradnl" dirty="0" err="1">
                <a:solidFill>
                  <a:srgbClr val="000000"/>
                </a:solidFill>
              </a:rPr>
              <a:t>attention</a:t>
            </a:r>
            <a:r>
              <a:rPr lang="es-ES_tradnl" dirty="0">
                <a:solidFill>
                  <a:srgbClr val="000000"/>
                </a:solidFill>
              </a:rPr>
              <a:t> 4 times </a:t>
            </a:r>
            <a:r>
              <a:rPr lang="es-ES_tradnl" dirty="0" err="1">
                <a:solidFill>
                  <a:srgbClr val="000000"/>
                </a:solidFill>
              </a:rPr>
              <a:t>over</a:t>
            </a:r>
            <a:r>
              <a:rPr lang="es-ES_tradnl" dirty="0">
                <a:solidFill>
                  <a:srgbClr val="000000"/>
                </a:solidFill>
              </a:rPr>
              <a:t> 1 </a:t>
            </a:r>
            <a:r>
              <a:rPr lang="es-ES_tradnl" dirty="0" err="1">
                <a:solidFill>
                  <a:srgbClr val="000000"/>
                </a:solidFill>
              </a:rPr>
              <a:t>year</a:t>
            </a:r>
            <a:r>
              <a:rPr lang="es-ES_tradnl" dirty="0">
                <a:solidFill>
                  <a:srgbClr val="000000"/>
                </a:solidFill>
              </a:rPr>
              <a:t>. PM2.5 </a:t>
            </a:r>
            <a:r>
              <a:rPr lang="es-ES_tradnl" dirty="0" err="1">
                <a:solidFill>
                  <a:srgbClr val="000000"/>
                </a:solidFill>
              </a:rPr>
              <a:t>was</a:t>
            </a:r>
            <a:r>
              <a:rPr lang="es-ES_tradnl" dirty="0">
                <a:solidFill>
                  <a:srgbClr val="000000"/>
                </a:solidFill>
              </a:rPr>
              <a:t> </a:t>
            </a:r>
            <a:r>
              <a:rPr lang="es-ES_tradnl" dirty="0" err="1">
                <a:solidFill>
                  <a:srgbClr val="000000"/>
                </a:solidFill>
              </a:rPr>
              <a:t>measured</a:t>
            </a:r>
            <a:r>
              <a:rPr lang="es-ES_tradnl" dirty="0">
                <a:solidFill>
                  <a:srgbClr val="000000"/>
                </a:solidFill>
              </a:rPr>
              <a:t> </a:t>
            </a:r>
            <a:r>
              <a:rPr lang="es-ES_tradnl" dirty="0" err="1">
                <a:solidFill>
                  <a:srgbClr val="000000"/>
                </a:solidFill>
              </a:rPr>
              <a:t>during</a:t>
            </a:r>
            <a:r>
              <a:rPr lang="es-ES_tradnl" dirty="0">
                <a:solidFill>
                  <a:srgbClr val="000000"/>
                </a:solidFill>
              </a:rPr>
              <a:t> </a:t>
            </a:r>
            <a:r>
              <a:rPr lang="es-ES_tradnl" dirty="0" err="1">
                <a:solidFill>
                  <a:srgbClr val="000000"/>
                </a:solidFill>
              </a:rPr>
              <a:t>twice</a:t>
            </a:r>
            <a:r>
              <a:rPr lang="es-ES_tradnl" dirty="0">
                <a:solidFill>
                  <a:srgbClr val="000000"/>
                </a:solidFill>
              </a:rPr>
              <a:t> </a:t>
            </a:r>
            <a:r>
              <a:rPr lang="es-ES_tradnl" dirty="0" err="1">
                <a:solidFill>
                  <a:srgbClr val="000000"/>
                </a:solidFill>
              </a:rPr>
              <a:t>over</a:t>
            </a:r>
            <a:r>
              <a:rPr lang="es-ES_tradnl" dirty="0">
                <a:solidFill>
                  <a:srgbClr val="000000"/>
                </a:solidFill>
              </a:rPr>
              <a:t> 1-week </a:t>
            </a:r>
            <a:r>
              <a:rPr lang="es-ES_tradnl" dirty="0" err="1">
                <a:solidFill>
                  <a:srgbClr val="000000"/>
                </a:solidFill>
              </a:rPr>
              <a:t>periods</a:t>
            </a:r>
            <a:r>
              <a:rPr lang="es-ES_tradnl" dirty="0">
                <a:solidFill>
                  <a:srgbClr val="000000"/>
                </a:solidFill>
              </a:rPr>
              <a:t> and </a:t>
            </a:r>
            <a:r>
              <a:rPr lang="es-ES_tradnl" dirty="0" err="1">
                <a:solidFill>
                  <a:srgbClr val="000000"/>
                </a:solidFill>
              </a:rPr>
              <a:t>analyzed</a:t>
            </a:r>
            <a:r>
              <a:rPr lang="es-ES_tradnl" dirty="0">
                <a:solidFill>
                  <a:srgbClr val="000000"/>
                </a:solidFill>
              </a:rPr>
              <a:t> </a:t>
            </a:r>
            <a:r>
              <a:rPr lang="es-ES_tradnl" dirty="0" err="1">
                <a:solidFill>
                  <a:srgbClr val="000000"/>
                </a:solidFill>
              </a:rPr>
              <a:t>for</a:t>
            </a:r>
            <a:r>
              <a:rPr lang="es-ES_tradnl" dirty="0">
                <a:solidFill>
                  <a:srgbClr val="000000"/>
                </a:solidFill>
              </a:rPr>
              <a:t> </a:t>
            </a:r>
            <a:r>
              <a:rPr lang="es-ES_tradnl" dirty="0" err="1">
                <a:solidFill>
                  <a:srgbClr val="000000"/>
                </a:solidFill>
              </a:rPr>
              <a:t>source</a:t>
            </a:r>
            <a:r>
              <a:rPr lang="es-ES_tradnl" dirty="0">
                <a:solidFill>
                  <a:srgbClr val="000000"/>
                </a:solidFill>
              </a:rPr>
              <a:t>. </a:t>
            </a:r>
            <a:r>
              <a:rPr lang="es-ES_tradnl" dirty="0" err="1">
                <a:solidFill>
                  <a:srgbClr val="000000"/>
                </a:solidFill>
              </a:rPr>
              <a:t>Traffic-related</a:t>
            </a:r>
            <a:r>
              <a:rPr lang="es-ES_tradnl" dirty="0">
                <a:solidFill>
                  <a:srgbClr val="000000"/>
                </a:solidFill>
              </a:rPr>
              <a:t> PM2.5 </a:t>
            </a:r>
            <a:r>
              <a:rPr lang="es-ES_tradnl" dirty="0" err="1">
                <a:solidFill>
                  <a:srgbClr val="000000"/>
                </a:solidFill>
              </a:rPr>
              <a:t>correlated</a:t>
            </a:r>
            <a:r>
              <a:rPr lang="es-ES_tradnl" dirty="0">
                <a:solidFill>
                  <a:srgbClr val="000000"/>
                </a:solidFill>
              </a:rPr>
              <a:t> </a:t>
            </a:r>
            <a:r>
              <a:rPr lang="es-ES_tradnl" dirty="0" err="1">
                <a:solidFill>
                  <a:srgbClr val="000000"/>
                </a:solidFill>
              </a:rPr>
              <a:t>inversely</a:t>
            </a:r>
            <a:r>
              <a:rPr lang="es-ES_tradnl" dirty="0">
                <a:solidFill>
                  <a:srgbClr val="000000"/>
                </a:solidFill>
              </a:rPr>
              <a:t> </a:t>
            </a:r>
            <a:r>
              <a:rPr lang="es-ES_tradnl" dirty="0" err="1">
                <a:solidFill>
                  <a:srgbClr val="000000"/>
                </a:solidFill>
              </a:rPr>
              <a:t>with</a:t>
            </a:r>
            <a:r>
              <a:rPr lang="es-ES_tradnl" dirty="0">
                <a:solidFill>
                  <a:srgbClr val="000000"/>
                </a:solidFill>
              </a:rPr>
              <a:t> </a:t>
            </a:r>
            <a:r>
              <a:rPr lang="es-ES_tradnl" dirty="0" err="1">
                <a:solidFill>
                  <a:srgbClr val="000000"/>
                </a:solidFill>
              </a:rPr>
              <a:t>preformance</a:t>
            </a:r>
            <a:r>
              <a:rPr lang="es-ES_tradnl" dirty="0">
                <a:solidFill>
                  <a:srgbClr val="000000"/>
                </a:solidFill>
              </a:rPr>
              <a:t> </a:t>
            </a:r>
            <a:r>
              <a:rPr lang="es-ES_tradnl" dirty="0" err="1">
                <a:solidFill>
                  <a:srgbClr val="000000"/>
                </a:solidFill>
              </a:rPr>
              <a:t>on</a:t>
            </a:r>
            <a:r>
              <a:rPr lang="es-ES_tradnl" dirty="0">
                <a:solidFill>
                  <a:srgbClr val="000000"/>
                </a:solidFill>
              </a:rPr>
              <a:t> </a:t>
            </a:r>
            <a:r>
              <a:rPr lang="es-ES_tradnl" dirty="0" err="1">
                <a:solidFill>
                  <a:srgbClr val="000000"/>
                </a:solidFill>
              </a:rPr>
              <a:t>the</a:t>
            </a:r>
            <a:r>
              <a:rPr lang="es-ES_tradnl" dirty="0">
                <a:solidFill>
                  <a:srgbClr val="000000"/>
                </a:solidFill>
              </a:rPr>
              <a:t> </a:t>
            </a:r>
            <a:r>
              <a:rPr lang="es-ES_tradnl" dirty="0" err="1">
                <a:solidFill>
                  <a:srgbClr val="000000"/>
                </a:solidFill>
              </a:rPr>
              <a:t>tests</a:t>
            </a:r>
            <a:r>
              <a:rPr lang="es-ES_tradnl" dirty="0">
                <a:solidFill>
                  <a:srgbClr val="000000"/>
                </a:solidFill>
              </a:rPr>
              <a:t>. </a:t>
            </a:r>
            <a:endParaRPr lang="en-US" dirty="0">
              <a:solidFill>
                <a:srgbClr val="000000"/>
              </a:solidFill>
            </a:endParaRPr>
          </a:p>
        </p:txBody>
      </p:sp>
      <p:sp>
        <p:nvSpPr>
          <p:cNvPr id="11" name="Rounded Rectangular Callout 10"/>
          <p:cNvSpPr/>
          <p:nvPr/>
        </p:nvSpPr>
        <p:spPr>
          <a:xfrm>
            <a:off x="173566" y="3985999"/>
            <a:ext cx="5397500" cy="1191999"/>
          </a:xfrm>
          <a:prstGeom prst="wedgeRoundRectCallout">
            <a:avLst>
              <a:gd name="adj1" fmla="val 57307"/>
              <a:gd name="adj2" fmla="val 3031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s-ES_tradnl" dirty="0">
                <a:solidFill>
                  <a:srgbClr val="000000"/>
                </a:solidFill>
              </a:rPr>
              <a:t>2715 </a:t>
            </a:r>
            <a:r>
              <a:rPr lang="es-ES_tradnl" dirty="0" err="1">
                <a:solidFill>
                  <a:srgbClr val="000000"/>
                </a:solidFill>
              </a:rPr>
              <a:t>young</a:t>
            </a:r>
            <a:r>
              <a:rPr lang="es-ES_tradnl" dirty="0">
                <a:solidFill>
                  <a:srgbClr val="000000"/>
                </a:solidFill>
              </a:rPr>
              <a:t> </a:t>
            </a:r>
            <a:r>
              <a:rPr lang="es-ES_tradnl" dirty="0" err="1">
                <a:solidFill>
                  <a:srgbClr val="000000"/>
                </a:solidFill>
              </a:rPr>
              <a:t>students</a:t>
            </a:r>
            <a:r>
              <a:rPr lang="es-ES_tradnl" dirty="0">
                <a:solidFill>
                  <a:srgbClr val="000000"/>
                </a:solidFill>
              </a:rPr>
              <a:t> (7-10 años) </a:t>
            </a:r>
            <a:r>
              <a:rPr lang="es-ES_tradnl" dirty="0" err="1">
                <a:solidFill>
                  <a:srgbClr val="000000"/>
                </a:solidFill>
              </a:rPr>
              <a:t>showed</a:t>
            </a:r>
            <a:r>
              <a:rPr lang="es-ES_tradnl" dirty="0">
                <a:solidFill>
                  <a:srgbClr val="000000"/>
                </a:solidFill>
              </a:rPr>
              <a:t> </a:t>
            </a:r>
            <a:r>
              <a:rPr lang="es-ES_tradnl" dirty="0" err="1">
                <a:solidFill>
                  <a:srgbClr val="000000"/>
                </a:solidFill>
              </a:rPr>
              <a:t>less</a:t>
            </a:r>
            <a:r>
              <a:rPr lang="es-ES_tradnl" dirty="0">
                <a:solidFill>
                  <a:srgbClr val="000000"/>
                </a:solidFill>
              </a:rPr>
              <a:t> </a:t>
            </a:r>
            <a:r>
              <a:rPr lang="es-ES_tradnl" dirty="0" err="1">
                <a:solidFill>
                  <a:srgbClr val="000000"/>
                </a:solidFill>
              </a:rPr>
              <a:t>improvements</a:t>
            </a:r>
            <a:r>
              <a:rPr lang="es-ES_tradnl" dirty="0">
                <a:solidFill>
                  <a:srgbClr val="000000"/>
                </a:solidFill>
              </a:rPr>
              <a:t> in </a:t>
            </a:r>
            <a:r>
              <a:rPr lang="es-ES_tradnl" dirty="0" err="1">
                <a:solidFill>
                  <a:srgbClr val="000000"/>
                </a:solidFill>
              </a:rPr>
              <a:t>cognitive</a:t>
            </a:r>
            <a:r>
              <a:rPr lang="es-ES_tradnl" dirty="0">
                <a:solidFill>
                  <a:srgbClr val="000000"/>
                </a:solidFill>
              </a:rPr>
              <a:t> </a:t>
            </a:r>
            <a:r>
              <a:rPr lang="es-ES_tradnl" dirty="0" err="1">
                <a:solidFill>
                  <a:srgbClr val="000000"/>
                </a:solidFill>
              </a:rPr>
              <a:t>tasks</a:t>
            </a:r>
            <a:r>
              <a:rPr lang="es-ES_tradnl" dirty="0">
                <a:solidFill>
                  <a:srgbClr val="000000"/>
                </a:solidFill>
              </a:rPr>
              <a:t> </a:t>
            </a:r>
            <a:r>
              <a:rPr lang="es-ES_tradnl" dirty="0" err="1">
                <a:solidFill>
                  <a:srgbClr val="000000"/>
                </a:solidFill>
              </a:rPr>
              <a:t>during</a:t>
            </a:r>
            <a:r>
              <a:rPr lang="es-ES_tradnl" dirty="0">
                <a:solidFill>
                  <a:srgbClr val="000000"/>
                </a:solidFill>
              </a:rPr>
              <a:t> 1 </a:t>
            </a:r>
            <a:r>
              <a:rPr lang="es-ES_tradnl" dirty="0" err="1">
                <a:solidFill>
                  <a:srgbClr val="000000"/>
                </a:solidFill>
              </a:rPr>
              <a:t>year</a:t>
            </a:r>
            <a:r>
              <a:rPr lang="es-ES_tradnl" dirty="0">
                <a:solidFill>
                  <a:srgbClr val="000000"/>
                </a:solidFill>
              </a:rPr>
              <a:t> </a:t>
            </a:r>
            <a:r>
              <a:rPr lang="es-ES_tradnl" dirty="0" err="1">
                <a:solidFill>
                  <a:srgbClr val="000000"/>
                </a:solidFill>
              </a:rPr>
              <a:t>if</a:t>
            </a:r>
            <a:r>
              <a:rPr lang="es-ES_tradnl" dirty="0">
                <a:solidFill>
                  <a:srgbClr val="000000"/>
                </a:solidFill>
              </a:rPr>
              <a:t> </a:t>
            </a:r>
            <a:r>
              <a:rPr lang="es-ES_tradnl" dirty="0" err="1">
                <a:solidFill>
                  <a:srgbClr val="000000"/>
                </a:solidFill>
              </a:rPr>
              <a:t>they</a:t>
            </a:r>
            <a:r>
              <a:rPr lang="es-ES_tradnl" dirty="0">
                <a:solidFill>
                  <a:srgbClr val="000000"/>
                </a:solidFill>
              </a:rPr>
              <a:t> </a:t>
            </a:r>
            <a:r>
              <a:rPr lang="es-ES_tradnl" dirty="0" err="1">
                <a:solidFill>
                  <a:srgbClr val="000000"/>
                </a:solidFill>
              </a:rPr>
              <a:t>were</a:t>
            </a:r>
            <a:r>
              <a:rPr lang="es-ES_tradnl" dirty="0">
                <a:solidFill>
                  <a:srgbClr val="000000"/>
                </a:solidFill>
              </a:rPr>
              <a:t> </a:t>
            </a:r>
            <a:r>
              <a:rPr lang="es-ES_tradnl" dirty="0" err="1">
                <a:solidFill>
                  <a:srgbClr val="000000"/>
                </a:solidFill>
              </a:rPr>
              <a:t>exposed</a:t>
            </a:r>
            <a:r>
              <a:rPr lang="es-ES_tradnl" dirty="0">
                <a:solidFill>
                  <a:srgbClr val="000000"/>
                </a:solidFill>
              </a:rPr>
              <a:t> </a:t>
            </a:r>
            <a:r>
              <a:rPr lang="es-ES_tradnl" dirty="0" err="1">
                <a:solidFill>
                  <a:srgbClr val="000000"/>
                </a:solidFill>
              </a:rPr>
              <a:t>to</a:t>
            </a:r>
            <a:r>
              <a:rPr lang="es-ES_tradnl" dirty="0">
                <a:solidFill>
                  <a:srgbClr val="000000"/>
                </a:solidFill>
              </a:rPr>
              <a:t> </a:t>
            </a:r>
            <a:r>
              <a:rPr lang="es-ES_tradnl" dirty="0" err="1">
                <a:solidFill>
                  <a:srgbClr val="000000"/>
                </a:solidFill>
              </a:rPr>
              <a:t>the</a:t>
            </a:r>
            <a:r>
              <a:rPr lang="es-ES_tradnl" dirty="0">
                <a:solidFill>
                  <a:srgbClr val="000000"/>
                </a:solidFill>
              </a:rPr>
              <a:t> </a:t>
            </a:r>
            <a:r>
              <a:rPr lang="es-ES_tradnl" dirty="0" err="1">
                <a:solidFill>
                  <a:srgbClr val="000000"/>
                </a:solidFill>
              </a:rPr>
              <a:t>highest</a:t>
            </a:r>
            <a:r>
              <a:rPr lang="es-ES_tradnl" dirty="0">
                <a:solidFill>
                  <a:srgbClr val="000000"/>
                </a:solidFill>
              </a:rPr>
              <a:t> </a:t>
            </a:r>
            <a:r>
              <a:rPr lang="es-ES_tradnl" dirty="0" err="1">
                <a:solidFill>
                  <a:srgbClr val="000000"/>
                </a:solidFill>
              </a:rPr>
              <a:t>levels</a:t>
            </a:r>
            <a:r>
              <a:rPr lang="es-ES_tradnl" dirty="0">
                <a:solidFill>
                  <a:srgbClr val="000000"/>
                </a:solidFill>
              </a:rPr>
              <a:t> of  elemental </a:t>
            </a:r>
            <a:r>
              <a:rPr lang="es-ES_tradnl" dirty="0" err="1">
                <a:solidFill>
                  <a:srgbClr val="000000"/>
                </a:solidFill>
              </a:rPr>
              <a:t>carbon</a:t>
            </a:r>
            <a:r>
              <a:rPr lang="es-ES_tradnl" dirty="0">
                <a:solidFill>
                  <a:srgbClr val="000000"/>
                </a:solidFill>
              </a:rPr>
              <a:t>, NO</a:t>
            </a:r>
            <a:r>
              <a:rPr lang="es-ES_tradnl" baseline="-25000" dirty="0">
                <a:solidFill>
                  <a:srgbClr val="000000"/>
                </a:solidFill>
              </a:rPr>
              <a:t>2</a:t>
            </a:r>
            <a:r>
              <a:rPr lang="es-ES_tradnl" dirty="0">
                <a:solidFill>
                  <a:srgbClr val="000000"/>
                </a:solidFill>
              </a:rPr>
              <a:t>, y PM2.5 in </a:t>
            </a:r>
            <a:r>
              <a:rPr lang="es-ES_tradnl" dirty="0" err="1">
                <a:solidFill>
                  <a:srgbClr val="000000"/>
                </a:solidFill>
              </a:rPr>
              <a:t>the</a:t>
            </a:r>
            <a:r>
              <a:rPr lang="es-ES_tradnl" dirty="0">
                <a:solidFill>
                  <a:srgbClr val="000000"/>
                </a:solidFill>
              </a:rPr>
              <a:t> </a:t>
            </a:r>
            <a:r>
              <a:rPr lang="es-ES_tradnl" dirty="0" err="1">
                <a:solidFill>
                  <a:srgbClr val="000000"/>
                </a:solidFill>
              </a:rPr>
              <a:t>study</a:t>
            </a:r>
            <a:r>
              <a:rPr lang="es-ES_tradnl" dirty="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1340857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11-06 at 12.14.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08" y="27787"/>
            <a:ext cx="9253163" cy="2258213"/>
          </a:xfrm>
          <a:prstGeom prst="rect">
            <a:avLst/>
          </a:prstGeom>
        </p:spPr>
      </p:pic>
      <p:pic>
        <p:nvPicPr>
          <p:cNvPr id="50" name="Picture 49"/>
          <p:cNvPicPr>
            <a:picLocks noChangeAspect="1"/>
          </p:cNvPicPr>
          <p:nvPr/>
        </p:nvPicPr>
        <p:blipFill rotWithShape="1">
          <a:blip r:embed="rId3">
            <a:extLst>
              <a:ext uri="{BEBA8EAE-BF5A-486C-A8C5-ECC9F3942E4B}">
                <a14:imgProps xmlns:a14="http://schemas.microsoft.com/office/drawing/2010/main">
                  <a14:imgLayer r:embed="rId4">
                    <a14:imgEffect>
                      <a14:backgroundRemoval t="1852" b="97436" l="79120" r="97645"/>
                    </a14:imgEffect>
                  </a14:imgLayer>
                </a14:imgProps>
              </a:ext>
            </a:extLst>
          </a:blip>
          <a:srcRect l="76852"/>
          <a:stretch/>
        </p:blipFill>
        <p:spPr>
          <a:xfrm>
            <a:off x="4336858" y="1597162"/>
            <a:ext cx="5002213" cy="5252742"/>
          </a:xfrm>
          <a:prstGeom prst="rect">
            <a:avLst/>
          </a:prstGeom>
        </p:spPr>
      </p:pic>
      <p:sp>
        <p:nvSpPr>
          <p:cNvPr id="38" name="TextBox 37"/>
          <p:cNvSpPr txBox="1"/>
          <p:nvPr/>
        </p:nvSpPr>
        <p:spPr>
          <a:xfrm>
            <a:off x="341325" y="2498968"/>
            <a:ext cx="747520" cy="584776"/>
          </a:xfrm>
          <a:prstGeom prst="rect">
            <a:avLst/>
          </a:prstGeom>
          <a:noFill/>
        </p:spPr>
        <p:txBody>
          <a:bodyPr wrap="none" rtlCol="0">
            <a:spAutoFit/>
          </a:bodyPr>
          <a:lstStyle/>
          <a:p>
            <a:r>
              <a:rPr lang="en-US" sz="3200" dirty="0"/>
              <a:t>PM</a:t>
            </a:r>
          </a:p>
        </p:txBody>
      </p:sp>
      <p:cxnSp>
        <p:nvCxnSpPr>
          <p:cNvPr id="39" name="Straight Arrow Connector 38"/>
          <p:cNvCxnSpPr/>
          <p:nvPr/>
        </p:nvCxnSpPr>
        <p:spPr>
          <a:xfrm>
            <a:off x="1275108" y="2795385"/>
            <a:ext cx="854199" cy="0"/>
          </a:xfrm>
          <a:prstGeom prst="straightConnector1">
            <a:avLst/>
          </a:prstGeom>
          <a:ln w="76200" cmpd="sng">
            <a:solidFill>
              <a:srgbClr val="C0504D"/>
            </a:solidFill>
            <a:tailEnd type="arrow"/>
          </a:ln>
        </p:spPr>
        <p:style>
          <a:lnRef idx="2">
            <a:schemeClr val="accent1"/>
          </a:lnRef>
          <a:fillRef idx="0">
            <a:schemeClr val="accent1"/>
          </a:fillRef>
          <a:effectRef idx="1">
            <a:schemeClr val="accent1"/>
          </a:effectRef>
          <a:fontRef idx="minor">
            <a:schemeClr val="tx1"/>
          </a:fontRef>
        </p:style>
      </p:cxnSp>
      <p:pic>
        <p:nvPicPr>
          <p:cNvPr id="40" name="Picture 39"/>
          <p:cNvPicPr>
            <a:picLocks noChangeAspect="1"/>
          </p:cNvPicPr>
          <p:nvPr/>
        </p:nvPicPr>
        <p:blipFill>
          <a:blip r:embed="rId5"/>
          <a:stretch>
            <a:fillRect/>
          </a:stretch>
        </p:blipFill>
        <p:spPr>
          <a:xfrm>
            <a:off x="205861" y="3177015"/>
            <a:ext cx="3187559" cy="3158583"/>
          </a:xfrm>
          <a:prstGeom prst="rect">
            <a:avLst/>
          </a:prstGeom>
        </p:spPr>
      </p:pic>
      <p:cxnSp>
        <p:nvCxnSpPr>
          <p:cNvPr id="34" name="Straight Arrow Connector 33"/>
          <p:cNvCxnSpPr/>
          <p:nvPr/>
        </p:nvCxnSpPr>
        <p:spPr>
          <a:xfrm>
            <a:off x="3986084" y="3742267"/>
            <a:ext cx="1554576" cy="660400"/>
          </a:xfrm>
          <a:prstGeom prst="straightConnector1">
            <a:avLst/>
          </a:prstGeom>
          <a:ln w="76200" cmpd="sng">
            <a:solidFill>
              <a:srgbClr val="C0504D"/>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003640" y="4045339"/>
            <a:ext cx="1333218" cy="584776"/>
          </a:xfrm>
          <a:prstGeom prst="rect">
            <a:avLst/>
          </a:prstGeom>
          <a:noFill/>
        </p:spPr>
        <p:txBody>
          <a:bodyPr wrap="none" rtlCol="0">
            <a:spAutoFit/>
          </a:bodyPr>
          <a:lstStyle/>
          <a:p>
            <a:r>
              <a:rPr lang="en-US" sz="3200" dirty="0">
                <a:solidFill>
                  <a:srgbClr val="000000"/>
                </a:solidFill>
              </a:rPr>
              <a:t>Emboli</a:t>
            </a:r>
          </a:p>
        </p:txBody>
      </p:sp>
      <p:sp>
        <p:nvSpPr>
          <p:cNvPr id="11" name="Oval 10"/>
          <p:cNvSpPr/>
          <p:nvPr/>
        </p:nvSpPr>
        <p:spPr>
          <a:xfrm>
            <a:off x="5540660" y="4011454"/>
            <a:ext cx="825500" cy="1346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238664" y="2495711"/>
            <a:ext cx="2623309" cy="523220"/>
          </a:xfrm>
          <a:prstGeom prst="rect">
            <a:avLst/>
          </a:prstGeom>
          <a:noFill/>
        </p:spPr>
        <p:txBody>
          <a:bodyPr wrap="none" rtlCol="0">
            <a:spAutoFit/>
          </a:bodyPr>
          <a:lstStyle/>
          <a:p>
            <a:r>
              <a:rPr lang="en-US" sz="2800" dirty="0" err="1">
                <a:solidFill>
                  <a:srgbClr val="000000"/>
                </a:solidFill>
              </a:rPr>
              <a:t>Arterioesclerosis</a:t>
            </a:r>
            <a:endParaRPr lang="en-US" sz="2800" dirty="0">
              <a:solidFill>
                <a:srgbClr val="000000"/>
              </a:solidFill>
            </a:endParaRPr>
          </a:p>
        </p:txBody>
      </p:sp>
      <p:sp>
        <p:nvSpPr>
          <p:cNvPr id="12" name="TextBox 11"/>
          <p:cNvSpPr txBox="1"/>
          <p:nvPr/>
        </p:nvSpPr>
        <p:spPr>
          <a:xfrm>
            <a:off x="6467608" y="4213314"/>
            <a:ext cx="1697901" cy="830997"/>
          </a:xfrm>
          <a:prstGeom prst="rect">
            <a:avLst/>
          </a:prstGeom>
          <a:noFill/>
        </p:spPr>
        <p:txBody>
          <a:bodyPr wrap="none" rtlCol="0">
            <a:spAutoFit/>
          </a:bodyPr>
          <a:lstStyle/>
          <a:p>
            <a:r>
              <a:rPr lang="en-US" sz="2400" dirty="0">
                <a:solidFill>
                  <a:schemeClr val="bg1"/>
                </a:solidFill>
              </a:rPr>
              <a:t>Embolism/</a:t>
            </a:r>
          </a:p>
          <a:p>
            <a:r>
              <a:rPr lang="en-US" sz="2400" dirty="0">
                <a:solidFill>
                  <a:schemeClr val="bg1"/>
                </a:solidFill>
              </a:rPr>
              <a:t>Thrombosis</a:t>
            </a:r>
          </a:p>
        </p:txBody>
      </p:sp>
      <p:pic>
        <p:nvPicPr>
          <p:cNvPr id="5" name="Picture 4" descr="Screen Shot 2016-11-04 at 9.46.5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5268" y="3192424"/>
            <a:ext cx="1360816" cy="713483"/>
          </a:xfrm>
          <a:prstGeom prst="rect">
            <a:avLst/>
          </a:prstGeom>
        </p:spPr>
      </p:pic>
    </p:spTree>
    <p:extLst>
      <p:ext uri="{BB962C8B-B14F-4D97-AF65-F5344CB8AC3E}">
        <p14:creationId xmlns:p14="http://schemas.microsoft.com/office/powerpoint/2010/main" val="875379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6-10-28 at 1.58.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8" y="12701"/>
            <a:ext cx="9144000" cy="6857999"/>
          </a:xfrm>
          <a:prstGeom prst="rect">
            <a:avLst/>
          </a:prstGeom>
        </p:spPr>
      </p:pic>
      <p:pic>
        <p:nvPicPr>
          <p:cNvPr id="15" name="Picture 14" descr="Screen Shot 2017-01-14 at 11.01.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55" y="181037"/>
            <a:ext cx="7658367" cy="2203273"/>
          </a:xfrm>
          <a:prstGeom prst="rect">
            <a:avLst/>
          </a:prstGeom>
        </p:spPr>
      </p:pic>
      <p:pic>
        <p:nvPicPr>
          <p:cNvPr id="2" name="Picture 1" descr="Screen Shot 2019-02-10 at 9.08.3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5257" y="4966287"/>
            <a:ext cx="6299199" cy="1591376"/>
          </a:xfrm>
          <a:prstGeom prst="rect">
            <a:avLst/>
          </a:prstGeom>
        </p:spPr>
      </p:pic>
      <p:sp>
        <p:nvSpPr>
          <p:cNvPr id="13" name="Rounded Rectangular Callout 12"/>
          <p:cNvSpPr/>
          <p:nvPr/>
        </p:nvSpPr>
        <p:spPr>
          <a:xfrm>
            <a:off x="1517962" y="2444546"/>
            <a:ext cx="6894014" cy="2475069"/>
          </a:xfrm>
          <a:prstGeom prst="wedgeRoundRectCallout">
            <a:avLst>
              <a:gd name="adj1" fmla="val -56871"/>
              <a:gd name="adj2" fmla="val -51396"/>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chemeClr val="bg1"/>
                </a:solidFill>
              </a:rPr>
              <a:t>19,409 US women aged 70 to 81 years</a:t>
            </a:r>
            <a:r>
              <a:rPr lang="en-US" dirty="0">
                <a:solidFill>
                  <a:srgbClr val="000000"/>
                </a:solidFill>
              </a:rPr>
              <a:t>. Geographic information was used with to estimate recent (1 month) and long-term (7–14 years) exposures to PM2.5 and PM10, preceding base-line cognitive testing (1995–2001)</a:t>
            </a:r>
            <a:r>
              <a:rPr lang="en-US" b="1" dirty="0">
                <a:solidFill>
                  <a:srgbClr val="FFFFFF"/>
                </a:solidFill>
              </a:rPr>
              <a:t>. Higher levels of long-term exposure to both PM10 and PM2.5 were associated with significantly faster cognitive decline</a:t>
            </a:r>
            <a:r>
              <a:rPr lang="en-US" dirty="0">
                <a:solidFill>
                  <a:srgbClr val="000000"/>
                </a:solidFill>
              </a:rPr>
              <a:t>. Two-year decline on a global score was </a:t>
            </a:r>
            <a:r>
              <a:rPr lang="en-US" dirty="0">
                <a:solidFill>
                  <a:srgbClr val="FFFFFF"/>
                </a:solidFill>
              </a:rPr>
              <a:t>0.020 standard units </a:t>
            </a:r>
            <a:r>
              <a:rPr lang="en-US" dirty="0">
                <a:solidFill>
                  <a:srgbClr val="000000"/>
                </a:solidFill>
              </a:rPr>
              <a:t>worse per </a:t>
            </a:r>
            <a:r>
              <a:rPr lang="en-US" dirty="0">
                <a:solidFill>
                  <a:schemeClr val="bg1"/>
                </a:solidFill>
              </a:rPr>
              <a:t>10 μg/m</a:t>
            </a:r>
            <a:r>
              <a:rPr lang="en-US" baseline="30000" dirty="0">
                <a:solidFill>
                  <a:schemeClr val="bg1"/>
                </a:solidFill>
              </a:rPr>
              <a:t>3</a:t>
            </a:r>
            <a:r>
              <a:rPr lang="en-US" dirty="0">
                <a:solidFill>
                  <a:schemeClr val="bg1"/>
                </a:solidFill>
              </a:rPr>
              <a:t> </a:t>
            </a:r>
            <a:r>
              <a:rPr lang="en-US" dirty="0">
                <a:solidFill>
                  <a:srgbClr val="000000"/>
                </a:solidFill>
              </a:rPr>
              <a:t>increment in PM10 exposure </a:t>
            </a:r>
            <a:r>
              <a:rPr lang="en-US" dirty="0">
                <a:solidFill>
                  <a:schemeClr val="tx1"/>
                </a:solidFill>
              </a:rPr>
              <a:t>and </a:t>
            </a:r>
            <a:r>
              <a:rPr lang="en-US" dirty="0">
                <a:solidFill>
                  <a:srgbClr val="FFFFFF"/>
                </a:solidFill>
              </a:rPr>
              <a:t>0.018  units worse </a:t>
            </a:r>
            <a:r>
              <a:rPr lang="en-US" dirty="0">
                <a:solidFill>
                  <a:srgbClr val="000000"/>
                </a:solidFill>
              </a:rPr>
              <a:t>per </a:t>
            </a:r>
            <a:r>
              <a:rPr lang="en-US" dirty="0">
                <a:solidFill>
                  <a:srgbClr val="FFFFFF"/>
                </a:solidFill>
              </a:rPr>
              <a:t>10 μg/m</a:t>
            </a:r>
            <a:r>
              <a:rPr lang="en-US" baseline="30000" dirty="0">
                <a:solidFill>
                  <a:srgbClr val="FFFFFF"/>
                </a:solidFill>
              </a:rPr>
              <a:t>3</a:t>
            </a:r>
            <a:r>
              <a:rPr lang="en-US" dirty="0">
                <a:solidFill>
                  <a:srgbClr val="FFFFFF"/>
                </a:solidFill>
              </a:rPr>
              <a:t> </a:t>
            </a:r>
            <a:r>
              <a:rPr lang="en-US" dirty="0">
                <a:solidFill>
                  <a:srgbClr val="000000"/>
                </a:solidFill>
              </a:rPr>
              <a:t>increment in PM2.5 exposure. </a:t>
            </a:r>
          </a:p>
        </p:txBody>
      </p:sp>
      <p:sp>
        <p:nvSpPr>
          <p:cNvPr id="14" name="Rounded Rectangular Callout 13"/>
          <p:cNvSpPr/>
          <p:nvPr/>
        </p:nvSpPr>
        <p:spPr>
          <a:xfrm>
            <a:off x="1683503" y="2474663"/>
            <a:ext cx="6562932" cy="2414833"/>
          </a:xfrm>
          <a:prstGeom prst="wedgeRoundRectCallout">
            <a:avLst>
              <a:gd name="adj1" fmla="val 34076"/>
              <a:gd name="adj2" fmla="val 6019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chemeClr val="tx1"/>
                </a:solidFill>
              </a:rPr>
              <a:t>130,978 adults in London aged 50–79 years </a:t>
            </a:r>
            <a:r>
              <a:rPr lang="en-US" dirty="0">
                <a:solidFill>
                  <a:schemeClr val="tx1"/>
                </a:solidFill>
              </a:rPr>
              <a:t>with no history of dementia. </a:t>
            </a:r>
            <a:r>
              <a:rPr lang="en-US" dirty="0">
                <a:solidFill>
                  <a:srgbClr val="FFFFFF"/>
                </a:solidFill>
              </a:rPr>
              <a:t>Average NO2, PM2.5 and O3 levels during 2004 were estimated</a:t>
            </a:r>
            <a:r>
              <a:rPr lang="en-US" dirty="0">
                <a:solidFill>
                  <a:schemeClr val="tx1"/>
                </a:solidFill>
              </a:rPr>
              <a:t>.  Traffic intensity, distance from major road and night-time noise levels were estimated at the subject postal codes and linked to clinical data.</a:t>
            </a:r>
            <a:r>
              <a:rPr lang="en-US" dirty="0"/>
              <a:t> </a:t>
            </a:r>
            <a:r>
              <a:rPr lang="en-US" dirty="0">
                <a:solidFill>
                  <a:schemeClr val="tx1"/>
                </a:solidFill>
              </a:rPr>
              <a:t>Diagnoses of dementia were noted during </a:t>
            </a:r>
            <a:r>
              <a:rPr lang="en-US" b="1" dirty="0">
                <a:solidFill>
                  <a:schemeClr val="tx1"/>
                </a:solidFill>
              </a:rPr>
              <a:t>2005–2013</a:t>
            </a:r>
            <a:r>
              <a:rPr lang="en-US" dirty="0">
                <a:solidFill>
                  <a:schemeClr val="tx1"/>
                </a:solidFill>
              </a:rPr>
              <a:t>. </a:t>
            </a:r>
            <a:r>
              <a:rPr lang="en-US" b="1" dirty="0">
                <a:solidFill>
                  <a:schemeClr val="bg1"/>
                </a:solidFill>
              </a:rPr>
              <a:t>There was a positive exposure response relationship between dementia and all measures of air pollution except O3</a:t>
            </a:r>
            <a:r>
              <a:rPr lang="en-US" b="1" dirty="0">
                <a:solidFill>
                  <a:schemeClr val="tx1"/>
                </a:solidFill>
              </a:rPr>
              <a:t>. </a:t>
            </a:r>
          </a:p>
        </p:txBody>
      </p:sp>
    </p:spTree>
    <p:extLst>
      <p:ext uri="{BB962C8B-B14F-4D97-AF65-F5344CB8AC3E}">
        <p14:creationId xmlns:p14="http://schemas.microsoft.com/office/powerpoint/2010/main" val="4147625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1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99530"/>
            <a:ext cx="9144000" cy="6029740"/>
          </a:xfrm>
          <a:prstGeom prst="rect">
            <a:avLst/>
          </a:prstGeom>
        </p:spPr>
      </p:pic>
      <p:sp>
        <p:nvSpPr>
          <p:cNvPr id="2" name="TextBox 1"/>
          <p:cNvSpPr txBox="1"/>
          <p:nvPr/>
        </p:nvSpPr>
        <p:spPr>
          <a:xfrm>
            <a:off x="339587" y="4280260"/>
            <a:ext cx="8804413" cy="1200329"/>
          </a:xfrm>
          <a:prstGeom prst="rect">
            <a:avLst/>
          </a:prstGeom>
          <a:noFill/>
        </p:spPr>
        <p:txBody>
          <a:bodyPr wrap="none" rtlCol="0">
            <a:spAutoFit/>
          </a:bodyPr>
          <a:lstStyle/>
          <a:p>
            <a:r>
              <a:rPr lang="en-US" sz="7200" b="1" i="1" dirty="0">
                <a:solidFill>
                  <a:schemeClr val="bg1"/>
                </a:solidFill>
              </a:rPr>
              <a:t>How much is healthy?</a:t>
            </a:r>
          </a:p>
        </p:txBody>
      </p:sp>
    </p:spTree>
    <p:extLst>
      <p:ext uri="{BB962C8B-B14F-4D97-AF65-F5344CB8AC3E}">
        <p14:creationId xmlns:p14="http://schemas.microsoft.com/office/powerpoint/2010/main" val="19733345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9B7FA-88B0-E427-6FFD-DE4D2AEEE4AB}"/>
              </a:ext>
            </a:extLst>
          </p:cNvPr>
          <p:cNvPicPr>
            <a:picLocks noChangeAspect="1"/>
          </p:cNvPicPr>
          <p:nvPr/>
        </p:nvPicPr>
        <p:blipFill>
          <a:blip r:embed="rId2"/>
          <a:stretch>
            <a:fillRect/>
          </a:stretch>
        </p:blipFill>
        <p:spPr>
          <a:xfrm>
            <a:off x="0" y="1730660"/>
            <a:ext cx="9144000" cy="5143500"/>
          </a:xfrm>
          <a:prstGeom prst="rect">
            <a:avLst/>
          </a:prstGeom>
        </p:spPr>
      </p:pic>
      <p:sp>
        <p:nvSpPr>
          <p:cNvPr id="3" name="TextBox 2">
            <a:extLst>
              <a:ext uri="{FF2B5EF4-FFF2-40B4-BE49-F238E27FC236}">
                <a16:creationId xmlns:a16="http://schemas.microsoft.com/office/drawing/2014/main" id="{826440E4-CF00-0558-DDA3-0BBD31AC3111}"/>
              </a:ext>
            </a:extLst>
          </p:cNvPr>
          <p:cNvSpPr txBox="1"/>
          <p:nvPr/>
        </p:nvSpPr>
        <p:spPr>
          <a:xfrm>
            <a:off x="676891" y="3672451"/>
            <a:ext cx="7790214" cy="2062103"/>
          </a:xfrm>
          <a:prstGeom prst="rect">
            <a:avLst/>
          </a:prstGeom>
          <a:noFill/>
        </p:spPr>
        <p:txBody>
          <a:bodyPr wrap="square">
            <a:spAutoFit/>
          </a:bodyPr>
          <a:lstStyle/>
          <a:p>
            <a:r>
              <a:rPr lang="en-US" sz="3200" dirty="0">
                <a:solidFill>
                  <a:prstClr val="black"/>
                </a:solidFill>
                <a:latin typeface="Times-Roman" pitchFamily="2" charset="0"/>
              </a:rPr>
              <a:t>“Numerical guideline values, therefore, are not to be regarded as separating the acceptable from the unacceptable…” </a:t>
            </a:r>
          </a:p>
          <a:p>
            <a:r>
              <a:rPr lang="en-US" sz="3200" dirty="0">
                <a:solidFill>
                  <a:prstClr val="black"/>
                </a:solidFill>
                <a:latin typeface="Times-Roman" pitchFamily="2" charset="0"/>
              </a:rPr>
              <a:t>- WHO</a:t>
            </a:r>
            <a:endParaRPr lang="en-US" sz="3200" dirty="0"/>
          </a:p>
        </p:txBody>
      </p:sp>
      <p:sp>
        <p:nvSpPr>
          <p:cNvPr id="5" name="TextBox 4">
            <a:extLst>
              <a:ext uri="{FF2B5EF4-FFF2-40B4-BE49-F238E27FC236}">
                <a16:creationId xmlns:a16="http://schemas.microsoft.com/office/drawing/2014/main" id="{82102C41-A967-3AF0-C4E0-F421E4138914}"/>
              </a:ext>
            </a:extLst>
          </p:cNvPr>
          <p:cNvSpPr txBox="1"/>
          <p:nvPr/>
        </p:nvSpPr>
        <p:spPr>
          <a:xfrm>
            <a:off x="831272" y="1045887"/>
            <a:ext cx="7873341" cy="1569660"/>
          </a:xfrm>
          <a:prstGeom prst="rect">
            <a:avLst/>
          </a:prstGeom>
          <a:noFill/>
        </p:spPr>
        <p:txBody>
          <a:bodyPr wrap="square">
            <a:spAutoFit/>
          </a:bodyPr>
          <a:lstStyle/>
          <a:p>
            <a:r>
              <a:rPr lang="en-US" sz="3200" dirty="0">
                <a:latin typeface="Times" pitchFamily="2" charset="0"/>
              </a:rPr>
              <a:t>There is no threshold below which a pollutant has no effect on health. </a:t>
            </a:r>
          </a:p>
          <a:p>
            <a:r>
              <a:rPr lang="en-US" sz="3200" dirty="0">
                <a:latin typeface="Times" pitchFamily="2" charset="0"/>
              </a:rPr>
              <a:t>– WHO</a:t>
            </a:r>
          </a:p>
        </p:txBody>
      </p:sp>
    </p:spTree>
    <p:extLst>
      <p:ext uri="{BB962C8B-B14F-4D97-AF65-F5344CB8AC3E}">
        <p14:creationId xmlns:p14="http://schemas.microsoft.com/office/powerpoint/2010/main" val="163182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3-20 at 8.13.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004058"/>
            <a:ext cx="8724900" cy="3627113"/>
          </a:xfrm>
          <a:prstGeom prst="rect">
            <a:avLst/>
          </a:prstGeom>
        </p:spPr>
      </p:pic>
      <p:pic>
        <p:nvPicPr>
          <p:cNvPr id="3" name="Picture 2" descr="Screen Shot 2018-03-20 at 8.15.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4480482"/>
            <a:ext cx="3405188" cy="2275917"/>
          </a:xfrm>
          <a:prstGeom prst="rect">
            <a:avLst/>
          </a:prstGeom>
        </p:spPr>
      </p:pic>
      <p:pic>
        <p:nvPicPr>
          <p:cNvPr id="4" name="Picture 3" descr="Screen Shot 2018-03-20 at 8.14.09 PM.png"/>
          <p:cNvPicPr>
            <a:picLocks noChangeAspect="1"/>
          </p:cNvPicPr>
          <p:nvPr/>
        </p:nvPicPr>
        <p:blipFill rotWithShape="1">
          <a:blip r:embed="rId4">
            <a:extLst>
              <a:ext uri="{28A0092B-C50C-407E-A947-70E740481C1C}">
                <a14:useLocalDpi xmlns:a14="http://schemas.microsoft.com/office/drawing/2010/main" val="0"/>
              </a:ext>
            </a:extLst>
          </a:blip>
          <a:srcRect t="165" b="37630"/>
          <a:stretch/>
        </p:blipFill>
        <p:spPr>
          <a:xfrm>
            <a:off x="3595688" y="4631171"/>
            <a:ext cx="5353961" cy="1830905"/>
          </a:xfrm>
          <a:prstGeom prst="rect">
            <a:avLst/>
          </a:prstGeom>
        </p:spPr>
      </p:pic>
      <p:cxnSp>
        <p:nvCxnSpPr>
          <p:cNvPr id="6" name="Straight Connector 5"/>
          <p:cNvCxnSpPr/>
          <p:nvPr/>
        </p:nvCxnSpPr>
        <p:spPr>
          <a:xfrm flipV="1">
            <a:off x="3873500" y="4991100"/>
            <a:ext cx="4686300" cy="1270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3911600" y="5156200"/>
            <a:ext cx="4686300" cy="1270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457200" y="357727"/>
            <a:ext cx="8297333" cy="646331"/>
          </a:xfrm>
          <a:prstGeom prst="rect">
            <a:avLst/>
          </a:prstGeom>
        </p:spPr>
        <p:txBody>
          <a:bodyPr wrap="square">
            <a:spAutoFit/>
          </a:bodyPr>
          <a:lstStyle/>
          <a:p>
            <a:r>
              <a:rPr lang="en-US" dirty="0"/>
              <a:t>All Medicare beneficiaries (</a:t>
            </a:r>
            <a:r>
              <a:rPr lang="en-US" dirty="0">
                <a:highlight>
                  <a:srgbClr val="FFFF00"/>
                </a:highlight>
              </a:rPr>
              <a:t>60,925,443</a:t>
            </a:r>
            <a:r>
              <a:rPr lang="en-US" dirty="0"/>
              <a:t> persons)min the continental United States from the years 2000 through 2012,</a:t>
            </a:r>
          </a:p>
        </p:txBody>
      </p:sp>
    </p:spTree>
    <p:extLst>
      <p:ext uri="{BB962C8B-B14F-4D97-AF65-F5344CB8AC3E}">
        <p14:creationId xmlns:p14="http://schemas.microsoft.com/office/powerpoint/2010/main" val="2543198770"/>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3-19 at 10.13.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 y="332808"/>
            <a:ext cx="8902700" cy="2374900"/>
          </a:xfrm>
          <a:prstGeom prst="rect">
            <a:avLst/>
          </a:prstGeom>
        </p:spPr>
      </p:pic>
      <p:pic>
        <p:nvPicPr>
          <p:cNvPr id="6" name="Picture 5" descr="Screen Shot 2018-03-19 at 10.13.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04" y="5232328"/>
            <a:ext cx="8610600" cy="1651000"/>
          </a:xfrm>
          <a:prstGeom prst="rect">
            <a:avLst/>
          </a:prstGeom>
        </p:spPr>
      </p:pic>
      <p:pic>
        <p:nvPicPr>
          <p:cNvPr id="7" name="Picture 6" descr="Screen Shot 2018-03-19 at 10.15.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308" y="2401760"/>
            <a:ext cx="6195409" cy="2878320"/>
          </a:xfrm>
          <a:prstGeom prst="rect">
            <a:avLst/>
          </a:prstGeom>
        </p:spPr>
      </p:pic>
      <p:sp>
        <p:nvSpPr>
          <p:cNvPr id="2" name="Rectangle 1"/>
          <p:cNvSpPr/>
          <p:nvPr/>
        </p:nvSpPr>
        <p:spPr>
          <a:xfrm>
            <a:off x="67733" y="2988566"/>
            <a:ext cx="8995404" cy="1200329"/>
          </a:xfrm>
          <a:prstGeom prst="rect">
            <a:avLst/>
          </a:prstGeom>
          <a:solidFill>
            <a:schemeClr val="bg1"/>
          </a:solidFill>
        </p:spPr>
        <p:txBody>
          <a:bodyPr wrap="square">
            <a:spAutoFit/>
          </a:bodyPr>
          <a:lstStyle/>
          <a:p>
            <a:r>
              <a:rPr lang="en-US" b="1" dirty="0"/>
              <a:t>Each short-term increase of 10 μg/m3 in PM2.5 (adjusted by ozone) and 10 parts per billion (10−9) in warm-season ozone (adjusted by PM2.5) were statistically significantly associated with a relative increase of 1.05%(95%CI, 0.95%-1.15%) and 0.51%(95%CI, 0.41%-0.61%) in daily mortality rate.</a:t>
            </a:r>
          </a:p>
        </p:txBody>
      </p:sp>
    </p:spTree>
    <p:extLst>
      <p:ext uri="{BB962C8B-B14F-4D97-AF65-F5344CB8AC3E}">
        <p14:creationId xmlns:p14="http://schemas.microsoft.com/office/powerpoint/2010/main" val="32790637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3-20 at 10.54.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4388"/>
            <a:ext cx="9144000" cy="4020290"/>
          </a:xfrm>
          <a:prstGeom prst="rect">
            <a:avLst/>
          </a:prstGeom>
        </p:spPr>
      </p:pic>
      <p:pic>
        <p:nvPicPr>
          <p:cNvPr id="3" name="Picture 2" descr="Screen Shot 2018-03-20 at 10.55.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9" y="4529664"/>
            <a:ext cx="9070323" cy="2146300"/>
          </a:xfrm>
          <a:prstGeom prst="rect">
            <a:avLst/>
          </a:prstGeom>
        </p:spPr>
      </p:pic>
      <p:cxnSp>
        <p:nvCxnSpPr>
          <p:cNvPr id="5" name="Straight Connector 4"/>
          <p:cNvCxnSpPr/>
          <p:nvPr/>
        </p:nvCxnSpPr>
        <p:spPr>
          <a:xfrm flipV="1">
            <a:off x="1168400" y="6163733"/>
            <a:ext cx="7704667" cy="33867"/>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50799" y="6434666"/>
            <a:ext cx="8822268" cy="1"/>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67709" y="6671733"/>
            <a:ext cx="6824158" cy="2"/>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0F5D6892-03D8-6E63-A258-932C470FCBE5}"/>
              </a:ext>
            </a:extLst>
          </p:cNvPr>
          <p:cNvCxnSpPr/>
          <p:nvPr/>
        </p:nvCxnSpPr>
        <p:spPr>
          <a:xfrm flipV="1">
            <a:off x="180769" y="5431365"/>
            <a:ext cx="7704667" cy="33867"/>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4043113"/>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B52BC4-FB57-DD5E-53AE-73410052AE84}"/>
              </a:ext>
            </a:extLst>
          </p:cNvPr>
          <p:cNvPicPr>
            <a:picLocks noChangeAspect="1"/>
          </p:cNvPicPr>
          <p:nvPr/>
        </p:nvPicPr>
        <p:blipFill>
          <a:blip r:embed="rId2"/>
          <a:stretch>
            <a:fillRect/>
          </a:stretch>
        </p:blipFill>
        <p:spPr>
          <a:xfrm>
            <a:off x="37372" y="216972"/>
            <a:ext cx="9069256" cy="6424056"/>
          </a:xfrm>
          <a:prstGeom prst="rect">
            <a:avLst/>
          </a:prstGeom>
          <a:ln>
            <a:noFill/>
          </a:ln>
        </p:spPr>
      </p:pic>
      <p:cxnSp>
        <p:nvCxnSpPr>
          <p:cNvPr id="6" name="Straight Connector 5">
            <a:extLst>
              <a:ext uri="{FF2B5EF4-FFF2-40B4-BE49-F238E27FC236}">
                <a16:creationId xmlns:a16="http://schemas.microsoft.com/office/drawing/2014/main" id="{C8E81067-5E55-D6D3-550C-211ECDA269FF}"/>
              </a:ext>
            </a:extLst>
          </p:cNvPr>
          <p:cNvCxnSpPr/>
          <p:nvPr/>
        </p:nvCxnSpPr>
        <p:spPr>
          <a:xfrm>
            <a:off x="6020790" y="4631377"/>
            <a:ext cx="277882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5920432-CFF5-00A9-9AC3-6D36ED81E83D}"/>
              </a:ext>
            </a:extLst>
          </p:cNvPr>
          <p:cNvCxnSpPr>
            <a:cxnSpLocks/>
          </p:cNvCxnSpPr>
          <p:nvPr/>
        </p:nvCxnSpPr>
        <p:spPr>
          <a:xfrm>
            <a:off x="2871850" y="4771902"/>
            <a:ext cx="49064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1459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DAC30C-40CF-8BCD-4845-896E99159CCD}"/>
              </a:ext>
            </a:extLst>
          </p:cNvPr>
          <p:cNvPicPr>
            <a:picLocks noChangeAspect="1"/>
          </p:cNvPicPr>
          <p:nvPr/>
        </p:nvPicPr>
        <p:blipFill>
          <a:blip r:embed="rId2"/>
          <a:stretch>
            <a:fillRect/>
          </a:stretch>
        </p:blipFill>
        <p:spPr>
          <a:xfrm>
            <a:off x="127682" y="0"/>
            <a:ext cx="8707559" cy="6718292"/>
          </a:xfrm>
          <a:prstGeom prst="rect">
            <a:avLst/>
          </a:prstGeom>
        </p:spPr>
      </p:pic>
      <p:sp>
        <p:nvSpPr>
          <p:cNvPr id="2" name="Oval 1">
            <a:extLst>
              <a:ext uri="{FF2B5EF4-FFF2-40B4-BE49-F238E27FC236}">
                <a16:creationId xmlns:a16="http://schemas.microsoft.com/office/drawing/2014/main" id="{3A474B7B-27BB-7D61-386D-9C32C012428E}"/>
              </a:ext>
            </a:extLst>
          </p:cNvPr>
          <p:cNvSpPr/>
          <p:nvPr/>
        </p:nvSpPr>
        <p:spPr>
          <a:xfrm>
            <a:off x="7362702" y="1745673"/>
            <a:ext cx="843148" cy="36813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5A06272D-EAB1-D683-88B5-A2E2DBA94149}"/>
              </a:ext>
            </a:extLst>
          </p:cNvPr>
          <p:cNvCxnSpPr/>
          <p:nvPr/>
        </p:nvCxnSpPr>
        <p:spPr>
          <a:xfrm>
            <a:off x="5343896" y="4500748"/>
            <a:ext cx="153191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B22C2033-9109-7728-8E59-E21044317EE3}"/>
              </a:ext>
            </a:extLst>
          </p:cNvPr>
          <p:cNvCxnSpPr>
            <a:cxnSpLocks/>
          </p:cNvCxnSpPr>
          <p:nvPr/>
        </p:nvCxnSpPr>
        <p:spPr>
          <a:xfrm>
            <a:off x="308759" y="4676899"/>
            <a:ext cx="612766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8704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3-19 at 9.54.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381250"/>
          </a:xfrm>
          <a:prstGeom prst="rect">
            <a:avLst/>
          </a:prstGeom>
        </p:spPr>
      </p:pic>
      <p:pic>
        <p:nvPicPr>
          <p:cNvPr id="5" name="Picture 4" descr="Screen Shot 2018-03-19 at 9.54.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6780"/>
            <a:ext cx="9144000" cy="4380089"/>
          </a:xfrm>
          <a:prstGeom prst="rect">
            <a:avLst/>
          </a:prstGeom>
        </p:spPr>
      </p:pic>
    </p:spTree>
    <p:extLst>
      <p:ext uri="{BB962C8B-B14F-4D97-AF65-F5344CB8AC3E}">
        <p14:creationId xmlns:p14="http://schemas.microsoft.com/office/powerpoint/2010/main" val="795145079"/>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E3063-AC8B-1ACC-8DB0-6FDD965A86D5}"/>
              </a:ext>
            </a:extLst>
          </p:cNvPr>
          <p:cNvSpPr txBox="1"/>
          <p:nvPr/>
        </p:nvSpPr>
        <p:spPr>
          <a:xfrm>
            <a:off x="2425660" y="2268187"/>
            <a:ext cx="3807454" cy="1077218"/>
          </a:xfrm>
          <a:prstGeom prst="rect">
            <a:avLst/>
          </a:prstGeom>
          <a:noFill/>
        </p:spPr>
        <p:txBody>
          <a:bodyPr wrap="none" rtlCol="0">
            <a:spAutoFit/>
          </a:bodyPr>
          <a:lstStyle/>
          <a:p>
            <a:pPr algn="ctr"/>
            <a:r>
              <a:rPr lang="en-US" sz="3200" dirty="0"/>
              <a:t>Supplement 3:</a:t>
            </a:r>
          </a:p>
          <a:p>
            <a:pPr algn="ctr"/>
            <a:r>
              <a:rPr lang="en-US" sz="3200" dirty="0"/>
              <a:t>Air Quality Guidelines</a:t>
            </a:r>
          </a:p>
        </p:txBody>
      </p:sp>
    </p:spTree>
    <p:extLst>
      <p:ext uri="{BB962C8B-B14F-4D97-AF65-F5344CB8AC3E}">
        <p14:creationId xmlns:p14="http://schemas.microsoft.com/office/powerpoint/2010/main" val="106223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3999" cy="6858000"/>
          </a:xfrm>
          <a:prstGeom prst="rect">
            <a:avLst/>
          </a:prstGeom>
        </p:spPr>
      </p:pic>
      <p:sp>
        <p:nvSpPr>
          <p:cNvPr id="3" name="Rectangle 2"/>
          <p:cNvSpPr/>
          <p:nvPr/>
        </p:nvSpPr>
        <p:spPr>
          <a:xfrm>
            <a:off x="349831" y="858004"/>
            <a:ext cx="8540667" cy="1815882"/>
          </a:xfrm>
          <a:prstGeom prst="rect">
            <a:avLst/>
          </a:prstGeom>
        </p:spPr>
        <p:txBody>
          <a:bodyPr wrap="square">
            <a:spAutoFit/>
          </a:bodyPr>
          <a:lstStyle/>
          <a:p>
            <a:pPr algn="ctr"/>
            <a:r>
              <a:rPr lang="en-US" sz="3200" b="1" dirty="0">
                <a:solidFill>
                  <a:srgbClr val="F2FF04"/>
                </a:solidFill>
              </a:rPr>
              <a:t>The </a:t>
            </a:r>
            <a:r>
              <a:rPr lang="en-US" sz="3600" b="1" dirty="0">
                <a:solidFill>
                  <a:srgbClr val="F2FF04"/>
                </a:solidFill>
              </a:rPr>
              <a:t>World Health Organization </a:t>
            </a:r>
            <a:r>
              <a:rPr lang="en-US" sz="3200" b="1" dirty="0">
                <a:solidFill>
                  <a:srgbClr val="F2FF04"/>
                </a:solidFill>
              </a:rPr>
              <a:t>has concluded that </a:t>
            </a:r>
            <a:r>
              <a:rPr lang="en-US" sz="3600" b="1" dirty="0">
                <a:solidFill>
                  <a:srgbClr val="F2FF04"/>
                </a:solidFill>
              </a:rPr>
              <a:t>Air Pollution </a:t>
            </a:r>
            <a:r>
              <a:rPr lang="en-US" sz="3200" b="1" dirty="0">
                <a:solidFill>
                  <a:srgbClr val="F2FF04"/>
                </a:solidFill>
              </a:rPr>
              <a:t>is a cause of more than</a:t>
            </a:r>
          </a:p>
          <a:p>
            <a:pPr algn="ctr"/>
            <a:r>
              <a:rPr lang="en-US" sz="4000" b="1" dirty="0">
                <a:solidFill>
                  <a:srgbClr val="F2FF04"/>
                </a:solidFill>
              </a:rPr>
              <a:t>7 million early deaths each year</a:t>
            </a:r>
            <a:r>
              <a:rPr lang="en-US" sz="3200" b="1" dirty="0">
                <a:solidFill>
                  <a:srgbClr val="F2FF04"/>
                </a:solidFill>
              </a:rPr>
              <a:t>.</a:t>
            </a:r>
          </a:p>
        </p:txBody>
      </p:sp>
      <p:pic>
        <p:nvPicPr>
          <p:cNvPr id="6" name="Picture 5">
            <a:extLst>
              <a:ext uri="{FF2B5EF4-FFF2-40B4-BE49-F238E27FC236}">
                <a16:creationId xmlns:a16="http://schemas.microsoft.com/office/drawing/2014/main" id="{A8E5632B-E258-8243-898B-761A3D4AAA0B}"/>
              </a:ext>
            </a:extLst>
          </p:cNvPr>
          <p:cNvPicPr>
            <a:picLocks noChangeAspect="1"/>
          </p:cNvPicPr>
          <p:nvPr/>
        </p:nvPicPr>
        <p:blipFill>
          <a:blip r:embed="rId3"/>
          <a:stretch>
            <a:fillRect/>
          </a:stretch>
        </p:blipFill>
        <p:spPr>
          <a:xfrm>
            <a:off x="0" y="766905"/>
            <a:ext cx="9144000" cy="5324189"/>
          </a:xfrm>
          <a:prstGeom prst="rect">
            <a:avLst/>
          </a:prstGeom>
        </p:spPr>
      </p:pic>
    </p:spTree>
    <p:extLst>
      <p:ext uri="{BB962C8B-B14F-4D97-AF65-F5344CB8AC3E}">
        <p14:creationId xmlns:p14="http://schemas.microsoft.com/office/powerpoint/2010/main" val="2993843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730660"/>
            <a:ext cx="9144000" cy="5143500"/>
          </a:xfrm>
          <a:prstGeom prst="rect">
            <a:avLst/>
          </a:prstGeom>
        </p:spPr>
      </p:pic>
      <p:sp>
        <p:nvSpPr>
          <p:cNvPr id="4" name="TextBox 3"/>
          <p:cNvSpPr txBox="1"/>
          <p:nvPr/>
        </p:nvSpPr>
        <p:spPr>
          <a:xfrm>
            <a:off x="146725" y="372534"/>
            <a:ext cx="9002850" cy="769441"/>
          </a:xfrm>
          <a:prstGeom prst="rect">
            <a:avLst/>
          </a:prstGeom>
          <a:noFill/>
        </p:spPr>
        <p:txBody>
          <a:bodyPr wrap="none" rtlCol="0">
            <a:spAutoFit/>
          </a:bodyPr>
          <a:lstStyle/>
          <a:p>
            <a:pPr algn="ctr"/>
            <a:r>
              <a:rPr lang="en-US" sz="4400" dirty="0"/>
              <a:t>What are the US air quality standards?</a:t>
            </a:r>
          </a:p>
        </p:txBody>
      </p:sp>
    </p:spTree>
    <p:extLst>
      <p:ext uri="{BB962C8B-B14F-4D97-AF65-F5344CB8AC3E}">
        <p14:creationId xmlns:p14="http://schemas.microsoft.com/office/powerpoint/2010/main" val="15344116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 y="736600"/>
            <a:ext cx="8928100" cy="5678479"/>
          </a:xfrm>
          <a:prstGeom prst="rect">
            <a:avLst/>
          </a:prstGeom>
        </p:spPr>
        <p:txBody>
          <a:bodyPr wrap="square">
            <a:spAutoFit/>
          </a:bodyPr>
          <a:lstStyle/>
          <a:p>
            <a:endParaRPr lang="en-US" sz="1100" b="1" dirty="0"/>
          </a:p>
          <a:p>
            <a:r>
              <a:rPr lang="en-US" sz="1100" b="1" dirty="0"/>
              <a:t>Pollutant		Type		Standard		Averaging Time		For</a:t>
            </a:r>
            <a:r>
              <a:rPr lang="en-US" sz="1100" dirty="0"/>
              <a:t>m</a:t>
            </a:r>
            <a:r>
              <a:rPr lang="en-US" sz="1100" b="1" dirty="0"/>
              <a:t>	</a:t>
            </a:r>
          </a:p>
          <a:p>
            <a:r>
              <a:rPr lang="en-US" sz="1100" b="1" dirty="0"/>
              <a:t>Sulfur dioxide </a:t>
            </a:r>
            <a:r>
              <a:rPr lang="en-US" sz="1100" dirty="0"/>
              <a:t>		Primary		.075 ppm (195 μg/m³)	1-hour			99th Percentile of 1-hour daily maximum concentrations,</a:t>
            </a:r>
          </a:p>
          <a:p>
            <a:r>
              <a:rPr lang="en-US" sz="1100" dirty="0"/>
              <a:t>(SO</a:t>
            </a:r>
            <a:r>
              <a:rPr lang="en-US" sz="1100" baseline="-25000" dirty="0"/>
              <a:t>2</a:t>
            </a:r>
            <a:r>
              <a:rPr lang="en-US" sz="1100" dirty="0"/>
              <a:t>)											 averaged over 3 years.</a:t>
            </a:r>
          </a:p>
          <a:p>
            <a:r>
              <a:rPr lang="en-US" sz="1100" dirty="0"/>
              <a:t>			</a:t>
            </a:r>
          </a:p>
          <a:p>
            <a:r>
              <a:rPr lang="en-US" sz="1100" dirty="0"/>
              <a:t>			Secondary	0.5 ppm (1,300 μg/m³)	3-hour			Not to be exceeded more than once per year	</a:t>
            </a:r>
          </a:p>
          <a:p>
            <a:endParaRPr lang="en-US" sz="1100" dirty="0"/>
          </a:p>
          <a:p>
            <a:r>
              <a:rPr lang="en-US" sz="1100" b="1" dirty="0"/>
              <a:t>Particulate matter </a:t>
            </a:r>
            <a:r>
              <a:rPr lang="en-US" sz="1100" dirty="0"/>
              <a:t>	Primary </a:t>
            </a:r>
          </a:p>
          <a:p>
            <a:r>
              <a:rPr lang="en-US" sz="1100" dirty="0"/>
              <a:t>(PM</a:t>
            </a:r>
            <a:r>
              <a:rPr lang="en-US" sz="1100" baseline="-25000" dirty="0"/>
              <a:t>10</a:t>
            </a:r>
            <a:r>
              <a:rPr lang="en-US" sz="1100" dirty="0"/>
              <a:t>)			and Secondary	150 μg/m³		24-hour			Not to be exceeded more than once per year on average</a:t>
            </a:r>
          </a:p>
          <a:p>
            <a:r>
              <a:rPr lang="en-US" sz="1100" dirty="0"/>
              <a:t>											over 3 years	</a:t>
            </a:r>
          </a:p>
          <a:p>
            <a:endParaRPr lang="en-US" sz="1100" dirty="0"/>
          </a:p>
          <a:p>
            <a:r>
              <a:rPr lang="en-US" sz="1100" b="1" dirty="0"/>
              <a:t>Particulate matter </a:t>
            </a:r>
            <a:r>
              <a:rPr lang="en-US" sz="1100" dirty="0"/>
              <a:t>	Primary		12 μg/m³		annual			Annual mean, averaged over 3 years	</a:t>
            </a:r>
          </a:p>
          <a:p>
            <a:r>
              <a:rPr lang="en-US" sz="1100" dirty="0"/>
              <a:t>(PM</a:t>
            </a:r>
            <a:r>
              <a:rPr lang="en-US" sz="1100" baseline="-25000" dirty="0"/>
              <a:t>2.5</a:t>
            </a:r>
            <a:r>
              <a:rPr lang="en-US" sz="1100" dirty="0"/>
              <a:t>)			Secondary	15 μg/m³		annual			Annual mean, averaged over 3 years	</a:t>
            </a:r>
          </a:p>
          <a:p>
            <a:r>
              <a:rPr lang="en-US" sz="1100" dirty="0"/>
              <a:t>			</a:t>
            </a:r>
          </a:p>
          <a:p>
            <a:r>
              <a:rPr lang="en-US" sz="1100" dirty="0"/>
              <a:t>			Primary and </a:t>
            </a:r>
          </a:p>
          <a:p>
            <a:r>
              <a:rPr lang="en-US" sz="1100" dirty="0"/>
              <a:t>			Secondary	35 μg/m³		24-hour			98th percentile, averaged over 3 years	</a:t>
            </a:r>
          </a:p>
          <a:p>
            <a:endParaRPr lang="en-US" sz="1100" dirty="0"/>
          </a:p>
          <a:p>
            <a:r>
              <a:rPr lang="en-US" sz="1100" b="1" dirty="0"/>
              <a:t>Carbon monoxide</a:t>
            </a:r>
            <a:r>
              <a:rPr lang="en-US" sz="1100" dirty="0"/>
              <a:t> 	Primary		35 ppm (40 mg/m³)	1-hour			Not to be exceeded more than once per year	</a:t>
            </a:r>
          </a:p>
          <a:p>
            <a:r>
              <a:rPr lang="en-US" sz="1100" dirty="0"/>
              <a:t>(CO)			Primary		9 ppm (10 mg/m³)	8-hour			Not to be exceeded more than once per year	</a:t>
            </a:r>
          </a:p>
          <a:p>
            <a:endParaRPr lang="en-US" sz="1100" dirty="0"/>
          </a:p>
          <a:p>
            <a:r>
              <a:rPr lang="en-US" sz="1100" b="1" dirty="0"/>
              <a:t>Ozone</a:t>
            </a:r>
            <a:r>
              <a:rPr lang="en-US" sz="1100" dirty="0"/>
              <a:t> 			Primary and </a:t>
            </a:r>
          </a:p>
          <a:p>
            <a:r>
              <a:rPr lang="en-US" sz="1100" dirty="0"/>
              <a:t>(O</a:t>
            </a:r>
            <a:r>
              <a:rPr lang="en-US" sz="1100" baseline="-25000" dirty="0"/>
              <a:t>3</a:t>
            </a:r>
            <a:r>
              <a:rPr lang="en-US" sz="1100" dirty="0"/>
              <a:t>)			Secondary	0.12 ppm (235 μg/m³)	1-hour			expected number of days per calendar year, with maximum 											hourly average 	concentration greater than 0.12 ppm, is equal 											to or less than 1	</a:t>
            </a:r>
          </a:p>
          <a:p>
            <a:r>
              <a:rPr lang="en-US" sz="1100" dirty="0"/>
              <a:t>			Primary and </a:t>
            </a:r>
          </a:p>
          <a:p>
            <a:r>
              <a:rPr lang="en-US" sz="1100" dirty="0"/>
              <a:t>			Secondary	0.070 ppm (140 μg/m³)	8-hour			Annual fourth-highest daily maximum 8-hour concentration, </a:t>
            </a:r>
          </a:p>
          <a:p>
            <a:r>
              <a:rPr lang="en-US" sz="1100" dirty="0"/>
              <a:t>											averaged over 3 years	</a:t>
            </a:r>
          </a:p>
          <a:p>
            <a:endParaRPr lang="en-US" sz="1100" dirty="0"/>
          </a:p>
          <a:p>
            <a:r>
              <a:rPr lang="en-US" sz="1100" b="1" dirty="0"/>
              <a:t>Nitrogen dioxide </a:t>
            </a:r>
            <a:r>
              <a:rPr lang="en-US" sz="1100" dirty="0"/>
              <a:t>	Primary and </a:t>
            </a:r>
          </a:p>
          <a:p>
            <a:r>
              <a:rPr lang="en-US" sz="1100" dirty="0"/>
              <a:t>(NO</a:t>
            </a:r>
            <a:r>
              <a:rPr lang="en-US" sz="1100" baseline="-25000" dirty="0"/>
              <a:t>2</a:t>
            </a:r>
            <a:r>
              <a:rPr lang="en-US" sz="1100" dirty="0"/>
              <a:t>)			Secondary	0.053 ppm (100 μg/m³)	annual			Annual mean	</a:t>
            </a:r>
          </a:p>
          <a:p>
            <a:r>
              <a:rPr lang="en-US" sz="1100" dirty="0"/>
              <a:t>	</a:t>
            </a:r>
          </a:p>
          <a:p>
            <a:r>
              <a:rPr lang="en-US" sz="1100" b="1" dirty="0"/>
              <a:t>Lead </a:t>
            </a:r>
            <a:r>
              <a:rPr lang="en-US" sz="1100" dirty="0"/>
              <a:t>			Primary and </a:t>
            </a:r>
          </a:p>
          <a:p>
            <a:r>
              <a:rPr lang="en-US" sz="1100" dirty="0"/>
              <a:t>(</a:t>
            </a:r>
            <a:r>
              <a:rPr lang="en-US" sz="1100" dirty="0" err="1"/>
              <a:t>Pb</a:t>
            </a:r>
            <a:r>
              <a:rPr lang="en-US" sz="1100" dirty="0"/>
              <a:t>)			Secondary	0.15 μg/m³		Rolling 3 </a:t>
            </a:r>
            <a:r>
              <a:rPr lang="en-US" sz="1100" dirty="0" err="1"/>
              <a:t>mo</a:t>
            </a:r>
            <a:r>
              <a:rPr lang="en-US" sz="1100" dirty="0"/>
              <a:t>		Not to be exceeded	</a:t>
            </a:r>
          </a:p>
        </p:txBody>
      </p:sp>
      <p:sp>
        <p:nvSpPr>
          <p:cNvPr id="5" name="Rectangle 4"/>
          <p:cNvSpPr/>
          <p:nvPr/>
        </p:nvSpPr>
        <p:spPr>
          <a:xfrm>
            <a:off x="1562100" y="97135"/>
            <a:ext cx="6007100" cy="646331"/>
          </a:xfrm>
          <a:prstGeom prst="rect">
            <a:avLst/>
          </a:prstGeom>
        </p:spPr>
        <p:txBody>
          <a:bodyPr wrap="square">
            <a:spAutoFit/>
          </a:bodyPr>
          <a:lstStyle/>
          <a:p>
            <a:pPr algn="ctr"/>
            <a:r>
              <a:rPr lang="en-US" b="1" dirty="0"/>
              <a:t>National Ambient Air Quality Standards</a:t>
            </a:r>
            <a:r>
              <a:rPr lang="en-US" dirty="0"/>
              <a:t> (</a:t>
            </a:r>
            <a:r>
              <a:rPr lang="en-US" b="1" dirty="0"/>
              <a:t>NAAQS)</a:t>
            </a:r>
          </a:p>
          <a:p>
            <a:pPr algn="ctr"/>
            <a:r>
              <a:rPr lang="en-US" b="1" dirty="0"/>
              <a:t>Clean Air Act (1963, 1970 and amendments 1971-2016)</a:t>
            </a:r>
          </a:p>
        </p:txBody>
      </p:sp>
      <p:cxnSp>
        <p:nvCxnSpPr>
          <p:cNvPr id="3" name="Straight Connector 2"/>
          <p:cNvCxnSpPr/>
          <p:nvPr/>
        </p:nvCxnSpPr>
        <p:spPr>
          <a:xfrm>
            <a:off x="114300" y="1892300"/>
            <a:ext cx="86360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14300" y="2501900"/>
            <a:ext cx="86360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14300" y="3543300"/>
            <a:ext cx="86360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14300" y="5410200"/>
            <a:ext cx="8636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14300" y="5943600"/>
            <a:ext cx="86360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14300" y="6440479"/>
            <a:ext cx="86360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8900" y="1130300"/>
            <a:ext cx="8636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14300" y="4089400"/>
            <a:ext cx="863600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5237091" y="554596"/>
            <a:ext cx="3314700" cy="6106244"/>
            <a:chOff x="5402191" y="413614"/>
            <a:chExt cx="3314700" cy="6438596"/>
          </a:xfrm>
        </p:grpSpPr>
        <p:sp>
          <p:nvSpPr>
            <p:cNvPr id="16" name="Rectangle 15"/>
            <p:cNvSpPr/>
            <p:nvPr/>
          </p:nvSpPr>
          <p:spPr>
            <a:xfrm>
              <a:off x="5402191" y="848440"/>
              <a:ext cx="3314700" cy="6003770"/>
            </a:xfrm>
            <a:prstGeom prst="rect">
              <a:avLst/>
            </a:prstGeom>
            <a:solidFill>
              <a:srgbClr val="CCFFCC"/>
            </a:solidFill>
          </p:spPr>
          <p:txBody>
            <a:bodyPr wrap="square">
              <a:spAutoFit/>
            </a:bodyPr>
            <a:lstStyle/>
            <a:p>
              <a:pPr>
                <a:lnSpc>
                  <a:spcPct val="70000"/>
                </a:lnSpc>
              </a:pPr>
              <a:endParaRPr lang="en-US" sz="1200" dirty="0"/>
            </a:p>
            <a:p>
              <a:pPr>
                <a:lnSpc>
                  <a:spcPct val="80000"/>
                </a:lnSpc>
              </a:pPr>
              <a:endParaRPr lang="en-US" sz="1200" dirty="0"/>
            </a:p>
            <a:p>
              <a:pPr>
                <a:lnSpc>
                  <a:spcPct val="70000"/>
                </a:lnSpc>
              </a:pPr>
              <a:r>
                <a:rPr lang="el-GR" sz="1200" b="1" dirty="0"/>
                <a:t>SO</a:t>
              </a:r>
              <a:r>
                <a:rPr lang="el-GR" sz="1200" b="1" baseline="-25000" dirty="0"/>
                <a:t>2</a:t>
              </a:r>
              <a:r>
                <a:rPr lang="en-US" sz="1200" b="1" dirty="0"/>
                <a:t>		</a:t>
              </a:r>
              <a:r>
                <a:rPr lang="el-GR" sz="1200" dirty="0"/>
                <a:t>500 μg/m</a:t>
              </a:r>
              <a:r>
                <a:rPr lang="el-GR" sz="1200" baseline="30000" dirty="0"/>
                <a:t>3</a:t>
              </a:r>
              <a:r>
                <a:rPr lang="el-GR" sz="1200" dirty="0"/>
                <a:t> </a:t>
              </a:r>
              <a:r>
                <a:rPr lang="en-US" sz="1200" dirty="0"/>
                <a:t>	-</a:t>
              </a:r>
              <a:r>
                <a:rPr lang="el-GR" sz="1200" dirty="0"/>
                <a:t> 10 min</a:t>
              </a:r>
              <a:endParaRPr lang="en-US" sz="1200" dirty="0"/>
            </a:p>
            <a:p>
              <a:pPr>
                <a:lnSpc>
                  <a:spcPct val="70000"/>
                </a:lnSpc>
              </a:pPr>
              <a:endParaRPr lang="en-US" sz="1200" dirty="0"/>
            </a:p>
            <a:p>
              <a:pPr>
                <a:lnSpc>
                  <a:spcPct val="70000"/>
                </a:lnSpc>
              </a:pPr>
              <a:r>
                <a:rPr lang="en-US" sz="1200" dirty="0"/>
                <a:t>		</a:t>
              </a:r>
              <a:r>
                <a:rPr lang="el-GR" sz="1200" dirty="0"/>
                <a:t>20 μg/m</a:t>
              </a:r>
              <a:r>
                <a:rPr lang="el-GR" sz="1200" baseline="30000" dirty="0"/>
                <a:t>3</a:t>
              </a:r>
              <a:r>
                <a:rPr lang="el-GR" sz="1200" dirty="0"/>
                <a:t> </a:t>
              </a:r>
              <a:r>
                <a:rPr lang="en-US" sz="1200" dirty="0"/>
                <a:t> 	- </a:t>
              </a:r>
              <a:r>
                <a:rPr lang="el-GR" sz="1200" dirty="0"/>
                <a:t>24h</a:t>
              </a:r>
              <a:endParaRPr lang="en-US" sz="1200" dirty="0"/>
            </a:p>
            <a:p>
              <a:pPr>
                <a:lnSpc>
                  <a:spcPct val="70000"/>
                </a:lnSpc>
              </a:pPr>
              <a:endParaRPr lang="en-US" sz="1200" dirty="0"/>
            </a:p>
            <a:p>
              <a:pPr>
                <a:lnSpc>
                  <a:spcPct val="80000"/>
                </a:lnSpc>
              </a:pPr>
              <a:endParaRPr lang="en-US" sz="1200" dirty="0"/>
            </a:p>
            <a:p>
              <a:pPr>
                <a:lnSpc>
                  <a:spcPct val="80000"/>
                </a:lnSpc>
              </a:pPr>
              <a:endParaRPr lang="en-US" sz="1200" b="1" dirty="0"/>
            </a:p>
            <a:p>
              <a:pPr>
                <a:lnSpc>
                  <a:spcPct val="80000"/>
                </a:lnSpc>
              </a:pPr>
              <a:r>
                <a:rPr lang="en-US" sz="1200" b="1" dirty="0"/>
                <a:t>PM</a:t>
              </a:r>
              <a:r>
                <a:rPr lang="en-US" sz="1200" b="1" baseline="-25000" dirty="0"/>
                <a:t>10</a:t>
              </a:r>
              <a:r>
                <a:rPr lang="en-US" sz="1200" b="1" dirty="0"/>
                <a:t>		</a:t>
              </a:r>
              <a:r>
                <a:rPr lang="en-US" sz="1200" dirty="0"/>
                <a:t>50 μg/m</a:t>
              </a:r>
              <a:r>
                <a:rPr lang="en-US" sz="1200" baseline="30000" dirty="0"/>
                <a:t>3</a:t>
              </a:r>
              <a:r>
                <a:rPr lang="en-US" sz="1200" dirty="0"/>
                <a:t> 	- 24h</a:t>
              </a:r>
            </a:p>
            <a:p>
              <a:pPr>
                <a:lnSpc>
                  <a:spcPct val="80000"/>
                </a:lnSpc>
              </a:pPr>
              <a:endParaRPr lang="en-US" sz="1200" dirty="0"/>
            </a:p>
            <a:p>
              <a:pPr>
                <a:lnSpc>
                  <a:spcPct val="80000"/>
                </a:lnSpc>
              </a:pPr>
              <a:r>
                <a:rPr lang="en-US" sz="1200" dirty="0"/>
                <a:t>		20 μg/m</a:t>
              </a:r>
              <a:r>
                <a:rPr lang="en-US" sz="1200" baseline="30000" dirty="0"/>
                <a:t>3</a:t>
              </a:r>
              <a:r>
                <a:rPr lang="en-US" sz="1200" dirty="0"/>
                <a:t> 	- annual</a:t>
              </a:r>
            </a:p>
            <a:p>
              <a:pPr>
                <a:lnSpc>
                  <a:spcPct val="80000"/>
                </a:lnSpc>
              </a:pPr>
              <a:endParaRPr lang="en-US" sz="1200" dirty="0"/>
            </a:p>
            <a:p>
              <a:pPr>
                <a:lnSpc>
                  <a:spcPct val="80000"/>
                </a:lnSpc>
              </a:pPr>
              <a:endParaRPr lang="en-US" sz="1200" dirty="0"/>
            </a:p>
            <a:p>
              <a:pPr>
                <a:lnSpc>
                  <a:spcPct val="70000"/>
                </a:lnSpc>
              </a:pPr>
              <a:r>
                <a:rPr lang="en-US" sz="1200" b="1" dirty="0"/>
                <a:t>PM</a:t>
              </a:r>
              <a:r>
                <a:rPr lang="en-US" sz="1200" b="1" baseline="-25000" dirty="0"/>
                <a:t>2.5</a:t>
              </a:r>
              <a:r>
                <a:rPr lang="en-US" sz="1200" b="1" dirty="0"/>
                <a:t>		</a:t>
              </a:r>
              <a:r>
                <a:rPr lang="en-US" sz="1200" dirty="0"/>
                <a:t>25 μg/m</a:t>
              </a:r>
              <a:r>
                <a:rPr lang="en-US" sz="1200" baseline="30000" dirty="0"/>
                <a:t>3</a:t>
              </a:r>
              <a:r>
                <a:rPr lang="en-US" sz="1200" dirty="0"/>
                <a:t> 	- 24h</a:t>
              </a:r>
            </a:p>
            <a:p>
              <a:pPr>
                <a:lnSpc>
                  <a:spcPct val="70000"/>
                </a:lnSpc>
              </a:pPr>
              <a:endParaRPr lang="en-US" sz="1200" dirty="0"/>
            </a:p>
            <a:p>
              <a:pPr>
                <a:lnSpc>
                  <a:spcPct val="70000"/>
                </a:lnSpc>
              </a:pPr>
              <a:r>
                <a:rPr lang="en-US" sz="1200" dirty="0"/>
                <a:t>		10 μg/m</a:t>
              </a:r>
              <a:r>
                <a:rPr lang="en-US" sz="1200" baseline="30000" dirty="0"/>
                <a:t>3</a:t>
              </a:r>
              <a:r>
                <a:rPr lang="en-US" sz="1200" dirty="0"/>
                <a:t> 	- annual</a:t>
              </a:r>
            </a:p>
            <a:p>
              <a:pPr>
                <a:lnSpc>
                  <a:spcPct val="80000"/>
                </a:lnSpc>
              </a:pPr>
              <a:endParaRPr lang="en-US" sz="1200" dirty="0"/>
            </a:p>
            <a:p>
              <a:pPr>
                <a:lnSpc>
                  <a:spcPct val="80000"/>
                </a:lnSpc>
              </a:pPr>
              <a:endParaRPr lang="en-US" sz="1200" b="1" dirty="0"/>
            </a:p>
            <a:p>
              <a:pPr>
                <a:lnSpc>
                  <a:spcPct val="70000"/>
                </a:lnSpc>
              </a:pPr>
              <a:endParaRPr lang="fr-FR" sz="1200" b="1" dirty="0"/>
            </a:p>
            <a:p>
              <a:pPr>
                <a:lnSpc>
                  <a:spcPct val="70000"/>
                </a:lnSpc>
              </a:pPr>
              <a:endParaRPr lang="fr-FR" sz="1200" b="1" dirty="0"/>
            </a:p>
            <a:p>
              <a:pPr>
                <a:lnSpc>
                  <a:spcPct val="70000"/>
                </a:lnSpc>
              </a:pPr>
              <a:r>
                <a:rPr lang="fr-FR" sz="1200" b="1" dirty="0"/>
                <a:t>CO </a:t>
              </a:r>
              <a:r>
                <a:rPr lang="fr-FR" sz="1200" dirty="0"/>
                <a:t>		 100 mg/m</a:t>
              </a:r>
              <a:r>
                <a:rPr lang="fr-FR" sz="1200" baseline="30000" dirty="0"/>
                <a:t>3</a:t>
              </a:r>
              <a:r>
                <a:rPr lang="fr-FR" sz="1200" dirty="0"/>
                <a:t> 	- 15 min</a:t>
              </a:r>
            </a:p>
            <a:p>
              <a:pPr>
                <a:lnSpc>
                  <a:spcPct val="70000"/>
                </a:lnSpc>
              </a:pPr>
              <a:endParaRPr lang="fr-FR" sz="1200" dirty="0"/>
            </a:p>
            <a:p>
              <a:pPr>
                <a:lnSpc>
                  <a:spcPct val="70000"/>
                </a:lnSpc>
              </a:pPr>
              <a:r>
                <a:rPr lang="fr-FR" sz="1200" dirty="0"/>
                <a:t>		 35 mg/m</a:t>
              </a:r>
              <a:r>
                <a:rPr lang="fr-FR" sz="1200" baseline="30000" dirty="0"/>
                <a:t>3</a:t>
              </a:r>
              <a:r>
                <a:rPr lang="fr-FR" sz="1200" dirty="0"/>
                <a:t>    	- 1 h</a:t>
              </a:r>
            </a:p>
            <a:p>
              <a:pPr>
                <a:lnSpc>
                  <a:spcPct val="70000"/>
                </a:lnSpc>
              </a:pPr>
              <a:endParaRPr lang="fr-FR" sz="1200" dirty="0"/>
            </a:p>
            <a:p>
              <a:pPr>
                <a:lnSpc>
                  <a:spcPct val="70000"/>
                </a:lnSpc>
              </a:pPr>
              <a:r>
                <a:rPr lang="fr-FR" sz="1200" dirty="0"/>
                <a:t>		10 mg/m</a:t>
              </a:r>
              <a:r>
                <a:rPr lang="fr-FR" sz="1200" baseline="30000" dirty="0"/>
                <a:t>3</a:t>
              </a:r>
              <a:r>
                <a:rPr lang="fr-FR" sz="1200" dirty="0"/>
                <a:t>     	- 8 h</a:t>
              </a:r>
            </a:p>
            <a:p>
              <a:pPr>
                <a:lnSpc>
                  <a:spcPct val="70000"/>
                </a:lnSpc>
              </a:pPr>
              <a:endParaRPr lang="fr-FR" sz="1200" dirty="0"/>
            </a:p>
            <a:p>
              <a:pPr>
                <a:lnSpc>
                  <a:spcPct val="70000"/>
                </a:lnSpc>
              </a:pPr>
              <a:r>
                <a:rPr lang="fr-FR" sz="1200" dirty="0"/>
                <a:t>		7 mg/m</a:t>
              </a:r>
              <a:r>
                <a:rPr lang="fr-FR" sz="1200" baseline="30000" dirty="0"/>
                <a:t>3 </a:t>
              </a:r>
              <a:r>
                <a:rPr lang="fr-FR" sz="1200" dirty="0"/>
                <a:t>       	- 24 </a:t>
              </a:r>
            </a:p>
            <a:p>
              <a:pPr>
                <a:lnSpc>
                  <a:spcPct val="70000"/>
                </a:lnSpc>
              </a:pPr>
              <a:endParaRPr lang="fr-FR" sz="1200" dirty="0"/>
            </a:p>
            <a:p>
              <a:pPr>
                <a:lnSpc>
                  <a:spcPct val="70000"/>
                </a:lnSpc>
              </a:pPr>
              <a:endParaRPr lang="en-US" sz="1200" dirty="0"/>
            </a:p>
            <a:p>
              <a:pPr>
                <a:lnSpc>
                  <a:spcPct val="80000"/>
                </a:lnSpc>
              </a:pPr>
              <a:r>
                <a:rPr lang="el-GR" sz="1200" b="1" dirty="0"/>
                <a:t>O</a:t>
              </a:r>
              <a:r>
                <a:rPr lang="el-GR" sz="1200" b="1" baseline="-25000" dirty="0"/>
                <a:t>3</a:t>
              </a:r>
              <a:r>
                <a:rPr lang="en-US" sz="1200" b="1" dirty="0"/>
                <a:t>		</a:t>
              </a:r>
              <a:r>
                <a:rPr lang="el-GR" sz="1200" dirty="0"/>
                <a:t>100 μg/m</a:t>
              </a:r>
              <a:r>
                <a:rPr lang="el-GR" sz="1200" baseline="30000" dirty="0"/>
                <a:t>3</a:t>
              </a:r>
              <a:r>
                <a:rPr lang="el-GR" sz="1200" dirty="0"/>
                <a:t> </a:t>
              </a:r>
              <a:r>
                <a:rPr lang="en-US" sz="1200" dirty="0"/>
                <a:t>	- </a:t>
              </a:r>
              <a:r>
                <a:rPr lang="el-GR" sz="1200" dirty="0"/>
                <a:t>8h</a:t>
              </a:r>
              <a:endParaRPr lang="en-US" sz="1200" dirty="0"/>
            </a:p>
            <a:p>
              <a:pPr>
                <a:lnSpc>
                  <a:spcPct val="80000"/>
                </a:lnSpc>
              </a:pPr>
              <a:endParaRPr lang="en-US" sz="1200" dirty="0"/>
            </a:p>
            <a:p>
              <a:pPr>
                <a:lnSpc>
                  <a:spcPct val="70000"/>
                </a:lnSpc>
              </a:pPr>
              <a:endParaRPr lang="en-US" sz="1200" b="1" dirty="0"/>
            </a:p>
            <a:p>
              <a:pPr>
                <a:lnSpc>
                  <a:spcPct val="70000"/>
                </a:lnSpc>
              </a:pPr>
              <a:endParaRPr lang="en-US" sz="1200" b="1" dirty="0"/>
            </a:p>
            <a:p>
              <a:pPr>
                <a:lnSpc>
                  <a:spcPct val="70000"/>
                </a:lnSpc>
              </a:pPr>
              <a:endParaRPr lang="en-US" sz="1200" b="1" dirty="0"/>
            </a:p>
            <a:p>
              <a:pPr>
                <a:lnSpc>
                  <a:spcPct val="70000"/>
                </a:lnSpc>
              </a:pPr>
              <a:r>
                <a:rPr lang="en-US" sz="1200" b="1" dirty="0"/>
                <a:t>NO</a:t>
              </a:r>
              <a:r>
                <a:rPr lang="en-US" sz="1200" b="1" baseline="-25000" dirty="0"/>
                <a:t>2</a:t>
              </a:r>
              <a:r>
                <a:rPr lang="en-US" sz="1200" b="1" dirty="0"/>
                <a:t>		</a:t>
              </a:r>
              <a:r>
                <a:rPr lang="en-US" sz="1200" dirty="0"/>
                <a:t>200 μg/m</a:t>
              </a:r>
              <a:r>
                <a:rPr lang="en-US" sz="1200" baseline="30000" dirty="0"/>
                <a:t>3</a:t>
              </a:r>
              <a:r>
                <a:rPr lang="en-US" sz="1200" dirty="0"/>
                <a:t> 	- 1h</a:t>
              </a:r>
            </a:p>
            <a:p>
              <a:pPr>
                <a:lnSpc>
                  <a:spcPct val="70000"/>
                </a:lnSpc>
              </a:pPr>
              <a:endParaRPr lang="en-US" sz="1200" dirty="0"/>
            </a:p>
            <a:p>
              <a:pPr>
                <a:lnSpc>
                  <a:spcPct val="70000"/>
                </a:lnSpc>
              </a:pPr>
              <a:r>
                <a:rPr lang="en-US" sz="1200" dirty="0"/>
                <a:t>		40 μg/m</a:t>
              </a:r>
              <a:r>
                <a:rPr lang="en-US" sz="1200" baseline="30000" dirty="0"/>
                <a:t>3</a:t>
              </a:r>
              <a:r>
                <a:rPr lang="en-US" sz="1200" dirty="0"/>
                <a:t> 	- annual</a:t>
              </a:r>
            </a:p>
            <a:p>
              <a:pPr>
                <a:lnSpc>
                  <a:spcPct val="80000"/>
                </a:lnSpc>
              </a:pPr>
              <a:endParaRPr lang="en-US" sz="1200" dirty="0"/>
            </a:p>
            <a:p>
              <a:pPr>
                <a:lnSpc>
                  <a:spcPct val="80000"/>
                </a:lnSpc>
              </a:pPr>
              <a:endParaRPr lang="en-US" sz="1200" dirty="0"/>
            </a:p>
            <a:p>
              <a:pPr>
                <a:lnSpc>
                  <a:spcPct val="80000"/>
                </a:lnSpc>
              </a:pPr>
              <a:endParaRPr lang="en-US" sz="1200" dirty="0"/>
            </a:p>
          </p:txBody>
        </p:sp>
        <p:sp>
          <p:nvSpPr>
            <p:cNvPr id="17" name="TextBox 16"/>
            <p:cNvSpPr txBox="1"/>
            <p:nvPr/>
          </p:nvSpPr>
          <p:spPr>
            <a:xfrm rot="20145875">
              <a:off x="7232249" y="413614"/>
              <a:ext cx="1004103" cy="461665"/>
            </a:xfrm>
            <a:prstGeom prst="rect">
              <a:avLst/>
            </a:prstGeom>
            <a:solidFill>
              <a:srgbClr val="CCFFCC"/>
            </a:solidFill>
          </p:spPr>
          <p:txBody>
            <a:bodyPr wrap="square" rtlCol="0">
              <a:spAutoFit/>
            </a:bodyPr>
            <a:lstStyle/>
            <a:p>
              <a:r>
                <a:rPr lang="en-US" sz="2400" dirty="0"/>
                <a:t>WHO</a:t>
              </a:r>
            </a:p>
          </p:txBody>
        </p:sp>
      </p:grpSp>
      <p:grpSp>
        <p:nvGrpSpPr>
          <p:cNvPr id="18" name="Group 17"/>
          <p:cNvGrpSpPr/>
          <p:nvPr/>
        </p:nvGrpSpPr>
        <p:grpSpPr>
          <a:xfrm>
            <a:off x="5364183" y="504580"/>
            <a:ext cx="3314700" cy="5993062"/>
            <a:chOff x="5376883" y="401050"/>
            <a:chExt cx="3314700" cy="5782880"/>
          </a:xfrm>
        </p:grpSpPr>
        <p:sp>
          <p:nvSpPr>
            <p:cNvPr id="19" name="Rectangle 18"/>
            <p:cNvSpPr/>
            <p:nvPr/>
          </p:nvSpPr>
          <p:spPr>
            <a:xfrm>
              <a:off x="5376883" y="850117"/>
              <a:ext cx="3314700" cy="5333813"/>
            </a:xfrm>
            <a:prstGeom prst="rect">
              <a:avLst/>
            </a:prstGeom>
            <a:solidFill>
              <a:srgbClr val="FFE294"/>
            </a:solidFill>
          </p:spPr>
          <p:txBody>
            <a:bodyPr wrap="square">
              <a:spAutoFit/>
            </a:bodyPr>
            <a:lstStyle/>
            <a:p>
              <a:pPr>
                <a:lnSpc>
                  <a:spcPct val="70000"/>
                </a:lnSpc>
              </a:pPr>
              <a:endParaRPr lang="en-US" sz="1200" dirty="0"/>
            </a:p>
            <a:p>
              <a:pPr>
                <a:lnSpc>
                  <a:spcPct val="80000"/>
                </a:lnSpc>
              </a:pPr>
              <a:endParaRPr lang="en-US" sz="1200" dirty="0"/>
            </a:p>
            <a:p>
              <a:pPr>
                <a:lnSpc>
                  <a:spcPct val="70000"/>
                </a:lnSpc>
              </a:pPr>
              <a:r>
                <a:rPr lang="el-GR" sz="1200" b="1" dirty="0"/>
                <a:t>SO</a:t>
              </a:r>
              <a:r>
                <a:rPr lang="el-GR" sz="1200" b="1" baseline="-25000" dirty="0"/>
                <a:t>2</a:t>
              </a:r>
              <a:r>
                <a:rPr lang="en-US" sz="1200" b="1" dirty="0"/>
                <a:t>		</a:t>
              </a:r>
              <a:r>
                <a:rPr lang="en-US" sz="1200" dirty="0"/>
                <a:t>350</a:t>
              </a:r>
              <a:r>
                <a:rPr lang="el-GR" sz="1200" dirty="0"/>
                <a:t> μg/m</a:t>
              </a:r>
              <a:r>
                <a:rPr lang="el-GR" sz="1200" baseline="30000" dirty="0"/>
                <a:t>3</a:t>
              </a:r>
              <a:r>
                <a:rPr lang="el-GR" sz="1200" dirty="0"/>
                <a:t> </a:t>
              </a:r>
              <a:r>
                <a:rPr lang="en-US" sz="1200" dirty="0"/>
                <a:t>	 -1 h</a:t>
              </a:r>
            </a:p>
            <a:p>
              <a:pPr>
                <a:lnSpc>
                  <a:spcPct val="70000"/>
                </a:lnSpc>
              </a:pPr>
              <a:endParaRPr lang="en-US" sz="1200" dirty="0"/>
            </a:p>
            <a:p>
              <a:pPr>
                <a:lnSpc>
                  <a:spcPct val="70000"/>
                </a:lnSpc>
              </a:pPr>
              <a:r>
                <a:rPr lang="en-US" sz="1200" dirty="0"/>
                <a:t>		125</a:t>
              </a:r>
              <a:r>
                <a:rPr lang="el-GR" sz="1200" dirty="0"/>
                <a:t> μg/m</a:t>
              </a:r>
              <a:r>
                <a:rPr lang="el-GR" sz="1200" baseline="30000" dirty="0"/>
                <a:t>3</a:t>
              </a:r>
              <a:r>
                <a:rPr lang="el-GR" sz="1200" dirty="0"/>
                <a:t> </a:t>
              </a:r>
              <a:r>
                <a:rPr lang="en-US" sz="1200" dirty="0"/>
                <a:t> 	 - 24 h</a:t>
              </a:r>
            </a:p>
            <a:p>
              <a:pPr>
                <a:lnSpc>
                  <a:spcPct val="70000"/>
                </a:lnSpc>
              </a:pPr>
              <a:endParaRPr lang="en-US" sz="1200" dirty="0"/>
            </a:p>
            <a:p>
              <a:pPr>
                <a:lnSpc>
                  <a:spcPct val="80000"/>
                </a:lnSpc>
              </a:pPr>
              <a:endParaRPr lang="en-US" sz="1200" dirty="0"/>
            </a:p>
            <a:p>
              <a:pPr>
                <a:lnSpc>
                  <a:spcPct val="80000"/>
                </a:lnSpc>
              </a:pPr>
              <a:endParaRPr lang="en-US" sz="1200" b="1" dirty="0"/>
            </a:p>
            <a:p>
              <a:pPr>
                <a:lnSpc>
                  <a:spcPct val="80000"/>
                </a:lnSpc>
              </a:pPr>
              <a:r>
                <a:rPr lang="en-US" sz="1200" b="1" dirty="0"/>
                <a:t>PM</a:t>
              </a:r>
              <a:r>
                <a:rPr lang="en-US" sz="1200" b="1" baseline="-25000" dirty="0"/>
                <a:t>10</a:t>
              </a:r>
              <a:r>
                <a:rPr lang="en-US" sz="1200" b="1" dirty="0"/>
                <a:t>		</a:t>
              </a:r>
              <a:r>
                <a:rPr lang="en-US" sz="1200" dirty="0"/>
                <a:t>50 μg/m</a:t>
              </a:r>
              <a:r>
                <a:rPr lang="en-US" sz="1200" baseline="30000" dirty="0"/>
                <a:t>3</a:t>
              </a:r>
              <a:r>
                <a:rPr lang="en-US" sz="1200" dirty="0"/>
                <a:t> 	 - 24 h</a:t>
              </a:r>
            </a:p>
            <a:p>
              <a:pPr>
                <a:lnSpc>
                  <a:spcPct val="80000"/>
                </a:lnSpc>
              </a:pPr>
              <a:endParaRPr lang="en-US" sz="1200" dirty="0"/>
            </a:p>
            <a:p>
              <a:pPr>
                <a:lnSpc>
                  <a:spcPct val="80000"/>
                </a:lnSpc>
              </a:pPr>
              <a:r>
                <a:rPr lang="en-US" sz="1200" dirty="0"/>
                <a:t>		40 μg/m</a:t>
              </a:r>
              <a:r>
                <a:rPr lang="en-US" sz="1200" baseline="30000" dirty="0"/>
                <a:t>3</a:t>
              </a:r>
              <a:r>
                <a:rPr lang="en-US" sz="1200" dirty="0"/>
                <a:t> 	 - annual</a:t>
              </a:r>
            </a:p>
            <a:p>
              <a:pPr>
                <a:lnSpc>
                  <a:spcPct val="80000"/>
                </a:lnSpc>
              </a:pPr>
              <a:endParaRPr lang="en-US" sz="1200" dirty="0"/>
            </a:p>
            <a:p>
              <a:pPr>
                <a:lnSpc>
                  <a:spcPct val="80000"/>
                </a:lnSpc>
              </a:pPr>
              <a:endParaRPr lang="en-US" sz="1200" dirty="0"/>
            </a:p>
            <a:p>
              <a:pPr>
                <a:lnSpc>
                  <a:spcPct val="70000"/>
                </a:lnSpc>
              </a:pPr>
              <a:r>
                <a:rPr lang="en-US" sz="1200" b="1" dirty="0"/>
                <a:t>PM</a:t>
              </a:r>
              <a:r>
                <a:rPr lang="en-US" sz="1200" b="1" baseline="-25000" dirty="0"/>
                <a:t>2.5</a:t>
              </a:r>
              <a:r>
                <a:rPr lang="en-US" sz="1200" b="1" dirty="0"/>
                <a:t>		</a:t>
              </a:r>
              <a:r>
                <a:rPr lang="en-US" sz="1200" dirty="0"/>
                <a:t>25 μg/m</a:t>
              </a:r>
              <a:r>
                <a:rPr lang="en-US" sz="1200" baseline="30000" dirty="0"/>
                <a:t>3</a:t>
              </a:r>
              <a:r>
                <a:rPr lang="en-US" sz="1200" dirty="0"/>
                <a:t> 	- annual</a:t>
              </a:r>
            </a:p>
            <a:p>
              <a:pPr>
                <a:lnSpc>
                  <a:spcPct val="70000"/>
                </a:lnSpc>
              </a:pPr>
              <a:r>
                <a:rPr lang="en-US" sz="1200" dirty="0"/>
                <a:t>	</a:t>
              </a:r>
            </a:p>
            <a:p>
              <a:pPr>
                <a:lnSpc>
                  <a:spcPct val="80000"/>
                </a:lnSpc>
              </a:pPr>
              <a:endParaRPr lang="en-US" sz="1200" b="1" dirty="0"/>
            </a:p>
            <a:p>
              <a:pPr>
                <a:lnSpc>
                  <a:spcPct val="70000"/>
                </a:lnSpc>
              </a:pPr>
              <a:endParaRPr lang="fr-FR" sz="1200" b="1" dirty="0"/>
            </a:p>
            <a:p>
              <a:pPr>
                <a:lnSpc>
                  <a:spcPct val="70000"/>
                </a:lnSpc>
              </a:pPr>
              <a:endParaRPr lang="fr-FR" sz="1200" b="1" dirty="0"/>
            </a:p>
            <a:p>
              <a:pPr>
                <a:lnSpc>
                  <a:spcPct val="70000"/>
                </a:lnSpc>
              </a:pPr>
              <a:endParaRPr lang="fr-FR" sz="1200" b="1" dirty="0"/>
            </a:p>
            <a:p>
              <a:pPr>
                <a:lnSpc>
                  <a:spcPct val="70000"/>
                </a:lnSpc>
              </a:pPr>
              <a:endParaRPr lang="fr-FR" sz="1200" b="1" dirty="0"/>
            </a:p>
            <a:p>
              <a:pPr>
                <a:lnSpc>
                  <a:spcPct val="70000"/>
                </a:lnSpc>
              </a:pPr>
              <a:r>
                <a:rPr lang="fr-FR" sz="1200" b="1" dirty="0"/>
                <a:t>CO </a:t>
              </a:r>
              <a:r>
                <a:rPr lang="fr-FR" sz="1200" dirty="0"/>
                <a:t>		10 mg/m</a:t>
              </a:r>
              <a:r>
                <a:rPr lang="fr-FR" sz="1200" baseline="30000" dirty="0"/>
                <a:t>3</a:t>
              </a:r>
              <a:r>
                <a:rPr lang="fr-FR" sz="1200" dirty="0"/>
                <a:t>     	- 8 h </a:t>
              </a:r>
            </a:p>
            <a:p>
              <a:pPr>
                <a:lnSpc>
                  <a:spcPct val="70000"/>
                </a:lnSpc>
              </a:pPr>
              <a:endParaRPr lang="fr-FR" sz="1200" dirty="0"/>
            </a:p>
            <a:p>
              <a:pPr>
                <a:lnSpc>
                  <a:spcPct val="70000"/>
                </a:lnSpc>
              </a:pPr>
              <a:r>
                <a:rPr lang="fr-FR" sz="1200" dirty="0"/>
                <a:t>		</a:t>
              </a:r>
            </a:p>
            <a:p>
              <a:pPr>
                <a:lnSpc>
                  <a:spcPct val="70000"/>
                </a:lnSpc>
              </a:pPr>
              <a:endParaRPr lang="en-US" sz="1200" dirty="0"/>
            </a:p>
            <a:p>
              <a:pPr>
                <a:lnSpc>
                  <a:spcPct val="80000"/>
                </a:lnSpc>
              </a:pPr>
              <a:r>
                <a:rPr lang="el-GR" sz="1200" b="1" dirty="0"/>
                <a:t>O</a:t>
              </a:r>
              <a:r>
                <a:rPr lang="el-GR" sz="1200" b="1" baseline="-25000" dirty="0"/>
                <a:t>3</a:t>
              </a:r>
              <a:r>
                <a:rPr lang="en-US" sz="1200" b="1" dirty="0"/>
                <a:t>		</a:t>
              </a:r>
              <a:r>
                <a:rPr lang="el-GR" sz="1200" dirty="0"/>
                <a:t>1</a:t>
              </a:r>
              <a:r>
                <a:rPr lang="en-US" sz="1200" dirty="0"/>
                <a:t>2</a:t>
              </a:r>
              <a:r>
                <a:rPr lang="el-GR" sz="1200" dirty="0"/>
                <a:t>0 μg/m</a:t>
              </a:r>
              <a:r>
                <a:rPr lang="el-GR" sz="1200" baseline="30000" dirty="0"/>
                <a:t>3</a:t>
              </a:r>
              <a:r>
                <a:rPr lang="el-GR" sz="1200" dirty="0"/>
                <a:t> </a:t>
              </a:r>
              <a:r>
                <a:rPr lang="en-US" sz="1200" dirty="0"/>
                <a:t>	 - </a:t>
              </a:r>
              <a:r>
                <a:rPr lang="el-GR" sz="1200" dirty="0"/>
                <a:t>8</a:t>
              </a:r>
              <a:r>
                <a:rPr lang="en-US" sz="1200" dirty="0"/>
                <a:t> </a:t>
              </a:r>
              <a:r>
                <a:rPr lang="el-GR" sz="1200" dirty="0"/>
                <a:t>h</a:t>
              </a:r>
              <a:endParaRPr lang="en-US" sz="1200" dirty="0"/>
            </a:p>
            <a:p>
              <a:pPr>
                <a:lnSpc>
                  <a:spcPct val="80000"/>
                </a:lnSpc>
              </a:pPr>
              <a:endParaRPr lang="en-US" sz="1200" dirty="0"/>
            </a:p>
            <a:p>
              <a:pPr>
                <a:lnSpc>
                  <a:spcPct val="70000"/>
                </a:lnSpc>
              </a:pPr>
              <a:endParaRPr lang="en-US" sz="1200" b="1" dirty="0"/>
            </a:p>
            <a:p>
              <a:pPr>
                <a:lnSpc>
                  <a:spcPct val="70000"/>
                </a:lnSpc>
              </a:pPr>
              <a:endParaRPr lang="en-US" sz="1200" b="1" dirty="0"/>
            </a:p>
            <a:p>
              <a:pPr>
                <a:lnSpc>
                  <a:spcPct val="70000"/>
                </a:lnSpc>
              </a:pPr>
              <a:endParaRPr lang="en-US" sz="1200" b="1" dirty="0"/>
            </a:p>
            <a:p>
              <a:pPr>
                <a:lnSpc>
                  <a:spcPct val="70000"/>
                </a:lnSpc>
              </a:pPr>
              <a:endParaRPr lang="en-US" sz="1200" b="1" dirty="0"/>
            </a:p>
            <a:p>
              <a:pPr>
                <a:lnSpc>
                  <a:spcPct val="70000"/>
                </a:lnSpc>
              </a:pPr>
              <a:endParaRPr lang="en-US" sz="1200" b="1" dirty="0"/>
            </a:p>
            <a:p>
              <a:pPr>
                <a:lnSpc>
                  <a:spcPct val="70000"/>
                </a:lnSpc>
              </a:pPr>
              <a:endParaRPr lang="en-US" sz="1200" b="1" dirty="0"/>
            </a:p>
            <a:p>
              <a:pPr>
                <a:lnSpc>
                  <a:spcPct val="70000"/>
                </a:lnSpc>
              </a:pPr>
              <a:endParaRPr lang="en-US" sz="1200" b="1" dirty="0"/>
            </a:p>
            <a:p>
              <a:pPr>
                <a:lnSpc>
                  <a:spcPct val="70000"/>
                </a:lnSpc>
              </a:pPr>
              <a:endParaRPr lang="en-US" sz="1200" b="1" dirty="0"/>
            </a:p>
            <a:p>
              <a:pPr>
                <a:lnSpc>
                  <a:spcPct val="70000"/>
                </a:lnSpc>
              </a:pPr>
              <a:r>
                <a:rPr lang="en-US" sz="1200" b="1" dirty="0"/>
                <a:t>NO</a:t>
              </a:r>
              <a:r>
                <a:rPr lang="en-US" sz="1200" b="1" baseline="-25000" dirty="0"/>
                <a:t>2</a:t>
              </a:r>
              <a:r>
                <a:rPr lang="en-US" sz="1200" b="1" dirty="0"/>
                <a:t>		</a:t>
              </a:r>
              <a:r>
                <a:rPr lang="en-US" sz="1200" dirty="0"/>
                <a:t>200 μg/m</a:t>
              </a:r>
              <a:r>
                <a:rPr lang="en-US" sz="1200" baseline="30000" dirty="0"/>
                <a:t>3</a:t>
              </a:r>
              <a:r>
                <a:rPr lang="en-US" sz="1200" dirty="0"/>
                <a:t> 	- 1h</a:t>
              </a:r>
            </a:p>
            <a:p>
              <a:pPr>
                <a:lnSpc>
                  <a:spcPct val="70000"/>
                </a:lnSpc>
              </a:pPr>
              <a:endParaRPr lang="en-US" sz="1200" dirty="0"/>
            </a:p>
            <a:p>
              <a:pPr>
                <a:lnSpc>
                  <a:spcPct val="70000"/>
                </a:lnSpc>
              </a:pPr>
              <a:r>
                <a:rPr lang="en-US" sz="1200" dirty="0"/>
                <a:t>		40 μg/m</a:t>
              </a:r>
              <a:r>
                <a:rPr lang="en-US" sz="1200" baseline="30000" dirty="0"/>
                <a:t>3</a:t>
              </a:r>
              <a:r>
                <a:rPr lang="en-US" sz="1200" dirty="0"/>
                <a:t> 	 - annual</a:t>
              </a:r>
            </a:p>
            <a:p>
              <a:pPr>
                <a:lnSpc>
                  <a:spcPct val="80000"/>
                </a:lnSpc>
              </a:pPr>
              <a:endParaRPr lang="en-US" sz="1200" b="1" dirty="0"/>
            </a:p>
            <a:p>
              <a:pPr>
                <a:lnSpc>
                  <a:spcPct val="80000"/>
                </a:lnSpc>
              </a:pPr>
              <a:r>
                <a:rPr lang="en-US" sz="1200" b="1" dirty="0"/>
                <a:t>Lead		</a:t>
              </a:r>
              <a:r>
                <a:rPr lang="en-US" sz="1200" dirty="0"/>
                <a:t>0.5 μg/m</a:t>
              </a:r>
              <a:r>
                <a:rPr lang="en-US" sz="1200" baseline="30000" dirty="0"/>
                <a:t>3</a:t>
              </a:r>
              <a:r>
                <a:rPr lang="en-US" sz="1200" dirty="0"/>
                <a:t> 	 - annual </a:t>
              </a:r>
              <a:r>
                <a:rPr lang="en-US" sz="1200" b="1" dirty="0"/>
                <a:t> </a:t>
              </a:r>
            </a:p>
            <a:p>
              <a:pPr>
                <a:lnSpc>
                  <a:spcPct val="80000"/>
                </a:lnSpc>
              </a:pPr>
              <a:endParaRPr lang="en-US" sz="1200" dirty="0"/>
            </a:p>
          </p:txBody>
        </p:sp>
        <p:sp>
          <p:nvSpPr>
            <p:cNvPr id="20" name="TextBox 19"/>
            <p:cNvSpPr txBox="1"/>
            <p:nvPr/>
          </p:nvSpPr>
          <p:spPr>
            <a:xfrm rot="20145875">
              <a:off x="7232249" y="401050"/>
              <a:ext cx="1004103" cy="486793"/>
            </a:xfrm>
            <a:prstGeom prst="rect">
              <a:avLst/>
            </a:prstGeom>
            <a:solidFill>
              <a:srgbClr val="FFE294"/>
            </a:solidFill>
          </p:spPr>
          <p:txBody>
            <a:bodyPr wrap="square" rtlCol="0">
              <a:spAutoFit/>
            </a:bodyPr>
            <a:lstStyle/>
            <a:p>
              <a:pPr algn="ctr"/>
              <a:r>
                <a:rPr lang="en-US" sz="2400" dirty="0"/>
                <a:t>EU</a:t>
              </a:r>
            </a:p>
          </p:txBody>
        </p:sp>
      </p:grpSp>
    </p:spTree>
    <p:extLst>
      <p:ext uri="{BB962C8B-B14F-4D97-AF65-F5344CB8AC3E}">
        <p14:creationId xmlns:p14="http://schemas.microsoft.com/office/powerpoint/2010/main" val="2411782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730660"/>
            <a:ext cx="9144000" cy="5143500"/>
          </a:xfrm>
          <a:prstGeom prst="rect">
            <a:avLst/>
          </a:prstGeom>
        </p:spPr>
      </p:pic>
      <p:sp>
        <p:nvSpPr>
          <p:cNvPr id="2" name="TextBox 1"/>
          <p:cNvSpPr txBox="1"/>
          <p:nvPr/>
        </p:nvSpPr>
        <p:spPr>
          <a:xfrm>
            <a:off x="583117" y="462058"/>
            <a:ext cx="7883964" cy="1446550"/>
          </a:xfrm>
          <a:prstGeom prst="rect">
            <a:avLst/>
          </a:prstGeom>
          <a:noFill/>
        </p:spPr>
        <p:txBody>
          <a:bodyPr wrap="none" rtlCol="0">
            <a:spAutoFit/>
          </a:bodyPr>
          <a:lstStyle/>
          <a:p>
            <a:pPr algn="ctr"/>
            <a:r>
              <a:rPr lang="en-US" sz="4400" dirty="0"/>
              <a:t>But what is considered “good” air </a:t>
            </a:r>
          </a:p>
          <a:p>
            <a:pPr algn="ctr"/>
            <a:r>
              <a:rPr lang="en-US" sz="4400" dirty="0"/>
              <a:t>in Albuquerque NM USA?</a:t>
            </a:r>
          </a:p>
        </p:txBody>
      </p:sp>
    </p:spTree>
    <p:extLst>
      <p:ext uri="{BB962C8B-B14F-4D97-AF65-F5344CB8AC3E}">
        <p14:creationId xmlns:p14="http://schemas.microsoft.com/office/powerpoint/2010/main" val="7135417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2-08 at 9.30.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3" y="1477962"/>
            <a:ext cx="9128017" cy="5193771"/>
          </a:xfrm>
          <a:prstGeom prst="rect">
            <a:avLst/>
          </a:prstGeom>
        </p:spPr>
      </p:pic>
      <p:sp>
        <p:nvSpPr>
          <p:cNvPr id="3" name="TextBox 2"/>
          <p:cNvSpPr txBox="1"/>
          <p:nvPr/>
        </p:nvSpPr>
        <p:spPr>
          <a:xfrm>
            <a:off x="2573867" y="491067"/>
            <a:ext cx="4323870" cy="646331"/>
          </a:xfrm>
          <a:prstGeom prst="rect">
            <a:avLst/>
          </a:prstGeom>
          <a:noFill/>
        </p:spPr>
        <p:txBody>
          <a:bodyPr wrap="none" rtlCol="0">
            <a:spAutoFit/>
          </a:bodyPr>
          <a:lstStyle/>
          <a:p>
            <a:r>
              <a:rPr lang="en-US" sz="3600" dirty="0"/>
              <a:t>The Air Quality Index?</a:t>
            </a:r>
          </a:p>
        </p:txBody>
      </p:sp>
    </p:spTree>
    <p:extLst>
      <p:ext uri="{BB962C8B-B14F-4D97-AF65-F5344CB8AC3E}">
        <p14:creationId xmlns:p14="http://schemas.microsoft.com/office/powerpoint/2010/main" val="274736874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37359"/>
            <a:ext cx="9144000" cy="5120641"/>
          </a:xfrm>
          <a:prstGeom prst="rect">
            <a:avLst/>
          </a:prstGeom>
        </p:spPr>
      </p:pic>
      <p:sp>
        <p:nvSpPr>
          <p:cNvPr id="5" name="TextBox 4"/>
          <p:cNvSpPr txBox="1"/>
          <p:nvPr/>
        </p:nvSpPr>
        <p:spPr>
          <a:xfrm>
            <a:off x="-1587" y="27940"/>
            <a:ext cx="9144000" cy="1754326"/>
          </a:xfrm>
          <a:prstGeom prst="rect">
            <a:avLst/>
          </a:prstGeom>
          <a:noFill/>
        </p:spPr>
        <p:txBody>
          <a:bodyPr wrap="square" rtlCol="0">
            <a:spAutoFit/>
          </a:bodyPr>
          <a:lstStyle/>
          <a:p>
            <a:pPr algn="ctr"/>
            <a:r>
              <a:rPr lang="en-US" sz="5400" dirty="0"/>
              <a:t>A killer stalking us </a:t>
            </a:r>
          </a:p>
          <a:p>
            <a:pPr algn="ctr"/>
            <a:r>
              <a:rPr lang="en-US" sz="5400" dirty="0"/>
              <a:t>throughout life</a:t>
            </a:r>
            <a:endParaRPr lang="en-US" sz="5400" i="1" dirty="0"/>
          </a:p>
        </p:txBody>
      </p:sp>
      <p:pic>
        <p:nvPicPr>
          <p:cNvPr id="10" name="Picture 9"/>
          <p:cNvPicPr>
            <a:picLocks noChangeAspect="1"/>
          </p:cNvPicPr>
          <p:nvPr/>
        </p:nvPicPr>
        <p:blipFill>
          <a:blip r:embed="rId3"/>
          <a:stretch>
            <a:fillRect/>
          </a:stretch>
        </p:blipFill>
        <p:spPr>
          <a:xfrm>
            <a:off x="0" y="1737359"/>
            <a:ext cx="2827535" cy="1874779"/>
          </a:xfrm>
          <a:prstGeom prst="rect">
            <a:avLst/>
          </a:prstGeom>
          <a:effectLst>
            <a:glow rad="457200">
              <a:schemeClr val="bg1">
                <a:lumMod val="85000"/>
                <a:alpha val="51000"/>
              </a:schemeClr>
            </a:glow>
            <a:softEdge rad="444500"/>
          </a:effectLst>
        </p:spPr>
      </p:pic>
      <p:pic>
        <p:nvPicPr>
          <p:cNvPr id="12" name="Picture 11" descr="Screen Shot 2016-12-12 at 10.48.35 PM.png"/>
          <p:cNvPicPr>
            <a:picLocks noChangeAspect="1"/>
          </p:cNvPicPr>
          <p:nvPr/>
        </p:nvPicPr>
        <p:blipFill rotWithShape="1">
          <a:blip r:embed="rId4">
            <a:extLst>
              <a:ext uri="{28A0092B-C50C-407E-A947-70E740481C1C}">
                <a14:useLocalDpi xmlns:a14="http://schemas.microsoft.com/office/drawing/2010/main" val="0"/>
              </a:ext>
            </a:extLst>
          </a:blip>
          <a:srcRect l="23873" t="8634" r="5618" b="36565"/>
          <a:stretch/>
        </p:blipFill>
        <p:spPr>
          <a:xfrm>
            <a:off x="6589711" y="5080000"/>
            <a:ext cx="2552702" cy="1778000"/>
          </a:xfrm>
          <a:prstGeom prst="rect">
            <a:avLst/>
          </a:prstGeom>
          <a:effectLst>
            <a:glow>
              <a:schemeClr val="bg1">
                <a:lumMod val="65000"/>
                <a:alpha val="36000"/>
              </a:schemeClr>
            </a:glow>
            <a:softEdge rad="533400"/>
          </a:effectLst>
        </p:spPr>
      </p:pic>
      <p:pic>
        <p:nvPicPr>
          <p:cNvPr id="13" name="Picture 12"/>
          <p:cNvPicPr>
            <a:picLocks noChangeAspect="1"/>
          </p:cNvPicPr>
          <p:nvPr/>
        </p:nvPicPr>
        <p:blipFill>
          <a:blip r:embed="rId5"/>
          <a:stretch>
            <a:fillRect/>
          </a:stretch>
        </p:blipFill>
        <p:spPr>
          <a:xfrm>
            <a:off x="3118466" y="3263815"/>
            <a:ext cx="3471245" cy="2606684"/>
          </a:xfrm>
          <a:prstGeom prst="rect">
            <a:avLst/>
          </a:prstGeom>
          <a:effectLst>
            <a:glow rad="393700">
              <a:schemeClr val="bg1">
                <a:lumMod val="50000"/>
                <a:alpha val="15000"/>
              </a:schemeClr>
            </a:glow>
            <a:softEdge rad="419100"/>
          </a:effectLst>
        </p:spPr>
      </p:pic>
      <p:sp>
        <p:nvSpPr>
          <p:cNvPr id="9" name="TextBox 8"/>
          <p:cNvSpPr txBox="1"/>
          <p:nvPr/>
        </p:nvSpPr>
        <p:spPr>
          <a:xfrm>
            <a:off x="2729823" y="1772601"/>
            <a:ext cx="4235202" cy="1015663"/>
          </a:xfrm>
          <a:prstGeom prst="rect">
            <a:avLst/>
          </a:prstGeom>
          <a:ln/>
          <a:effectLst>
            <a:glow rad="152400">
              <a:schemeClr val="tx2">
                <a:lumMod val="60000"/>
                <a:lumOff val="40000"/>
                <a:alpha val="18000"/>
              </a:schemeClr>
            </a:glow>
            <a:outerShdw blurRad="40000" dist="23000" dir="5400000" rotWithShape="0">
              <a:srgbClr val="000000">
                <a:alpha val="35000"/>
              </a:srgbClr>
            </a:outerShdw>
            <a:softEdge rad="266700"/>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Arial"/>
              <a:buChar char="•"/>
            </a:pPr>
            <a:r>
              <a:rPr lang="en-US" sz="2000" dirty="0">
                <a:solidFill>
                  <a:schemeClr val="bg1"/>
                </a:solidFill>
              </a:rPr>
              <a:t>Birth Defects</a:t>
            </a:r>
          </a:p>
          <a:p>
            <a:pPr marL="285750" indent="-285750">
              <a:buFont typeface="Arial"/>
              <a:buChar char="•"/>
            </a:pPr>
            <a:r>
              <a:rPr lang="en-US" sz="2000" dirty="0">
                <a:solidFill>
                  <a:schemeClr val="bg1"/>
                </a:solidFill>
              </a:rPr>
              <a:t>Premature Births</a:t>
            </a:r>
          </a:p>
          <a:p>
            <a:pPr marL="285750" indent="-285750">
              <a:buFont typeface="Arial"/>
              <a:buChar char="•"/>
            </a:pPr>
            <a:r>
              <a:rPr lang="en-US" sz="2000" dirty="0">
                <a:solidFill>
                  <a:schemeClr val="bg1"/>
                </a:solidFill>
              </a:rPr>
              <a:t>Pulmonary Development</a:t>
            </a:r>
          </a:p>
        </p:txBody>
      </p:sp>
      <p:sp>
        <p:nvSpPr>
          <p:cNvPr id="11" name="TextBox 10"/>
          <p:cNvSpPr txBox="1"/>
          <p:nvPr/>
        </p:nvSpPr>
        <p:spPr>
          <a:xfrm>
            <a:off x="6214630" y="3104306"/>
            <a:ext cx="2927783" cy="1323439"/>
          </a:xfrm>
          <a:prstGeom prst="rect">
            <a:avLst/>
          </a:prstGeom>
          <a:ln/>
          <a:effectLst>
            <a:glow rad="152400">
              <a:schemeClr val="tx2">
                <a:lumMod val="60000"/>
                <a:lumOff val="40000"/>
                <a:alpha val="18000"/>
              </a:schemeClr>
            </a:glow>
            <a:outerShdw blurRad="40000" dist="23000" dir="5400000" rotWithShape="0">
              <a:srgbClr val="000000">
                <a:alpha val="35000"/>
              </a:srgbClr>
            </a:outerShdw>
            <a:softEdge rad="266700"/>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Arial"/>
              <a:buChar char="•"/>
            </a:pPr>
            <a:r>
              <a:rPr lang="en-US" sz="2000" dirty="0">
                <a:solidFill>
                  <a:schemeClr val="bg1"/>
                </a:solidFill>
              </a:rPr>
              <a:t>Asthma</a:t>
            </a:r>
          </a:p>
          <a:p>
            <a:pPr marL="285750" indent="-285750">
              <a:buFont typeface="Arial"/>
              <a:buChar char="•"/>
            </a:pPr>
            <a:r>
              <a:rPr lang="en-US" sz="2000" dirty="0">
                <a:solidFill>
                  <a:schemeClr val="bg1"/>
                </a:solidFill>
              </a:rPr>
              <a:t>Brain Development</a:t>
            </a:r>
          </a:p>
          <a:p>
            <a:pPr marL="285750" indent="-285750">
              <a:buFont typeface="Arial"/>
              <a:buChar char="•"/>
            </a:pPr>
            <a:r>
              <a:rPr lang="en-US" sz="2000" dirty="0">
                <a:solidFill>
                  <a:schemeClr val="bg1"/>
                </a:solidFill>
              </a:rPr>
              <a:t>Learning and Memory</a:t>
            </a:r>
          </a:p>
          <a:p>
            <a:pPr marL="285750" indent="-285750">
              <a:buFont typeface="Arial"/>
              <a:buChar char="•"/>
            </a:pPr>
            <a:r>
              <a:rPr lang="en-US" sz="2000" dirty="0">
                <a:solidFill>
                  <a:schemeClr val="bg1"/>
                </a:solidFill>
              </a:rPr>
              <a:t>Childhood cancers</a:t>
            </a:r>
          </a:p>
        </p:txBody>
      </p:sp>
      <p:sp>
        <p:nvSpPr>
          <p:cNvPr id="14" name="TextBox 13"/>
          <p:cNvSpPr txBox="1"/>
          <p:nvPr/>
        </p:nvSpPr>
        <p:spPr>
          <a:xfrm>
            <a:off x="4098205" y="5481772"/>
            <a:ext cx="3309349" cy="1323439"/>
          </a:xfrm>
          <a:prstGeom prst="rect">
            <a:avLst/>
          </a:prstGeom>
          <a:ln/>
          <a:effectLst>
            <a:glow rad="152400">
              <a:schemeClr val="tx2">
                <a:lumMod val="60000"/>
                <a:lumOff val="40000"/>
                <a:alpha val="18000"/>
              </a:schemeClr>
            </a:glow>
            <a:outerShdw blurRad="40000" dist="23000" dir="5400000" rotWithShape="0">
              <a:srgbClr val="000000">
                <a:alpha val="35000"/>
              </a:srgbClr>
            </a:outerShdw>
            <a:softEdge rad="266700"/>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Arial"/>
              <a:buChar char="•"/>
            </a:pPr>
            <a:r>
              <a:rPr lang="en-US" sz="2000" dirty="0">
                <a:solidFill>
                  <a:schemeClr val="bg1"/>
                </a:solidFill>
              </a:rPr>
              <a:t>Stroke and Dementias</a:t>
            </a:r>
          </a:p>
          <a:p>
            <a:pPr marL="285750" indent="-285750">
              <a:buFont typeface="Arial"/>
              <a:buChar char="•"/>
            </a:pPr>
            <a:r>
              <a:rPr lang="en-US" sz="2000" dirty="0">
                <a:solidFill>
                  <a:schemeClr val="bg1"/>
                </a:solidFill>
              </a:rPr>
              <a:t>Pulmonary Diseases</a:t>
            </a:r>
          </a:p>
          <a:p>
            <a:pPr marL="285750" indent="-285750">
              <a:buFont typeface="Arial"/>
              <a:buChar char="•"/>
            </a:pPr>
            <a:r>
              <a:rPr lang="en-US" sz="2000" dirty="0">
                <a:solidFill>
                  <a:schemeClr val="bg1"/>
                </a:solidFill>
              </a:rPr>
              <a:t>Heart diseases</a:t>
            </a:r>
          </a:p>
          <a:p>
            <a:pPr marL="285750" indent="-285750">
              <a:buFont typeface="Arial"/>
              <a:buChar char="•"/>
            </a:pPr>
            <a:r>
              <a:rPr lang="en-US" sz="2000" dirty="0">
                <a:solidFill>
                  <a:schemeClr val="bg1"/>
                </a:solidFill>
              </a:rPr>
              <a:t>Cancer</a:t>
            </a:r>
          </a:p>
        </p:txBody>
      </p:sp>
    </p:spTree>
    <p:extLst>
      <p:ext uri="{BB962C8B-B14F-4D97-AF65-F5344CB8AC3E}">
        <p14:creationId xmlns:p14="http://schemas.microsoft.com/office/powerpoint/2010/main" val="130357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2000"/>
                                        <p:tgtEl>
                                          <p:spTgt spid="13"/>
                                        </p:tgtEl>
                                      </p:cBhvr>
                                    </p:animEffect>
                                  </p:childTnLst>
                                </p:cTn>
                              </p:par>
                            </p:childTnLst>
                          </p:cTn>
                        </p:par>
                        <p:par>
                          <p:cTn id="12" fill="hold">
                            <p:stCondLst>
                              <p:cond delay="2500"/>
                            </p:stCondLst>
                            <p:childTnLst>
                              <p:par>
                                <p:cTn id="13" presetID="9"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dissolv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BA530B-ED5B-955A-5E6E-367EDF11A976}"/>
              </a:ext>
            </a:extLst>
          </p:cNvPr>
          <p:cNvPicPr>
            <a:picLocks noChangeAspect="1"/>
          </p:cNvPicPr>
          <p:nvPr/>
        </p:nvPicPr>
        <p:blipFill>
          <a:blip r:embed="rId2"/>
          <a:stretch>
            <a:fillRect/>
          </a:stretch>
        </p:blipFill>
        <p:spPr>
          <a:xfrm>
            <a:off x="130478" y="1245503"/>
            <a:ext cx="9013522" cy="4609032"/>
          </a:xfrm>
          <a:prstGeom prst="rect">
            <a:avLst/>
          </a:prstGeom>
        </p:spPr>
      </p:pic>
      <p:sp>
        <p:nvSpPr>
          <p:cNvPr id="7" name="TextBox 6">
            <a:extLst>
              <a:ext uri="{FF2B5EF4-FFF2-40B4-BE49-F238E27FC236}">
                <a16:creationId xmlns:a16="http://schemas.microsoft.com/office/drawing/2014/main" id="{14682692-69AE-06FB-0AEE-07040A9D3214}"/>
              </a:ext>
            </a:extLst>
          </p:cNvPr>
          <p:cNvSpPr txBox="1"/>
          <p:nvPr/>
        </p:nvSpPr>
        <p:spPr>
          <a:xfrm>
            <a:off x="195717" y="6234545"/>
            <a:ext cx="8883044" cy="307777"/>
          </a:xfrm>
          <a:prstGeom prst="rect">
            <a:avLst/>
          </a:prstGeom>
          <a:noFill/>
        </p:spPr>
        <p:txBody>
          <a:bodyPr wrap="square">
            <a:spAutoFit/>
          </a:bodyPr>
          <a:lstStyle/>
          <a:p>
            <a:r>
              <a:rPr lang="en-US" sz="1400" dirty="0"/>
              <a:t>https://</a:t>
            </a:r>
            <a:r>
              <a:rPr lang="en-US" sz="1400" dirty="0" err="1"/>
              <a:t>www.who.int</a:t>
            </a:r>
            <a:r>
              <a:rPr lang="en-US" sz="1400" dirty="0"/>
              <a:t>/news/item/07-09-2022-who-releases-new-repository-of-resources-for-air-quality-management</a:t>
            </a:r>
          </a:p>
        </p:txBody>
      </p:sp>
    </p:spTree>
    <p:extLst>
      <p:ext uri="{BB962C8B-B14F-4D97-AF65-F5344CB8AC3E}">
        <p14:creationId xmlns:p14="http://schemas.microsoft.com/office/powerpoint/2010/main" val="2658342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 y="736600"/>
            <a:ext cx="8928100" cy="5678478"/>
          </a:xfrm>
          <a:prstGeom prst="rect">
            <a:avLst/>
          </a:prstGeom>
        </p:spPr>
        <p:txBody>
          <a:bodyPr wrap="square">
            <a:spAutoFit/>
          </a:bodyPr>
          <a:lstStyle/>
          <a:p>
            <a:endParaRPr lang="en-US" sz="1100" b="1" dirty="0"/>
          </a:p>
          <a:p>
            <a:r>
              <a:rPr lang="en-US" sz="1100" b="1" dirty="0"/>
              <a:t>Pollutant		Type		Standard		Averaging Time		For</a:t>
            </a:r>
            <a:r>
              <a:rPr lang="en-US" sz="1100" dirty="0"/>
              <a:t>m</a:t>
            </a:r>
            <a:r>
              <a:rPr lang="en-US" sz="1100" b="1" dirty="0"/>
              <a:t>	</a:t>
            </a:r>
          </a:p>
          <a:p>
            <a:r>
              <a:rPr lang="en-US" sz="1100" b="1" dirty="0"/>
              <a:t>Sulfur dioxide </a:t>
            </a:r>
            <a:r>
              <a:rPr lang="en-US" sz="1100" dirty="0"/>
              <a:t>		Primary		.075 ppm (195 μg/m³)	1-hour			99th Percentile of 1-hour daily maximum concentrations,</a:t>
            </a:r>
          </a:p>
          <a:p>
            <a:r>
              <a:rPr lang="en-US" sz="1100" dirty="0"/>
              <a:t>(SO</a:t>
            </a:r>
            <a:r>
              <a:rPr lang="en-US" sz="1100" baseline="-25000" dirty="0"/>
              <a:t>2</a:t>
            </a:r>
            <a:r>
              <a:rPr lang="en-US" sz="1100" dirty="0"/>
              <a:t>)											 averaged over 3 years.</a:t>
            </a:r>
          </a:p>
          <a:p>
            <a:r>
              <a:rPr lang="en-US" sz="1100" dirty="0"/>
              <a:t>			</a:t>
            </a:r>
          </a:p>
          <a:p>
            <a:endParaRPr lang="en-US" sz="1100" dirty="0"/>
          </a:p>
          <a:p>
            <a:endParaRPr lang="en-US" sz="1100" dirty="0"/>
          </a:p>
          <a:p>
            <a:r>
              <a:rPr lang="en-US" sz="1100" b="1" dirty="0"/>
              <a:t>Particulate matter </a:t>
            </a:r>
            <a:r>
              <a:rPr lang="en-US" sz="1100" dirty="0"/>
              <a:t>	Primary </a:t>
            </a:r>
          </a:p>
          <a:p>
            <a:r>
              <a:rPr lang="en-US" sz="1100" dirty="0"/>
              <a:t>(PM</a:t>
            </a:r>
            <a:r>
              <a:rPr lang="en-US" sz="1100" baseline="-25000" dirty="0"/>
              <a:t>10</a:t>
            </a:r>
            <a:r>
              <a:rPr lang="en-US" sz="1100" dirty="0"/>
              <a:t>)					150 μg/m³		24-hour			Not to be exceeded more than once per year on average</a:t>
            </a:r>
          </a:p>
          <a:p>
            <a:r>
              <a:rPr lang="en-US" sz="1100" dirty="0"/>
              <a:t>											over 3 years	</a:t>
            </a:r>
          </a:p>
          <a:p>
            <a:endParaRPr lang="en-US" sz="1100" dirty="0"/>
          </a:p>
          <a:p>
            <a:r>
              <a:rPr lang="en-US" sz="1100" b="1" dirty="0"/>
              <a:t>Particulate matter </a:t>
            </a:r>
            <a:r>
              <a:rPr lang="en-US" sz="1100" dirty="0"/>
              <a:t>	Primary		12 μg/m³		annual			Annual mean, averaged over 3 years	</a:t>
            </a:r>
          </a:p>
          <a:p>
            <a:r>
              <a:rPr lang="en-US" sz="1100" dirty="0"/>
              <a:t>(PM</a:t>
            </a:r>
            <a:r>
              <a:rPr lang="en-US" sz="1100" baseline="-25000" dirty="0"/>
              <a:t>2.5</a:t>
            </a:r>
            <a:r>
              <a:rPr lang="en-US" sz="1100" dirty="0"/>
              <a:t>)			</a:t>
            </a:r>
          </a:p>
          <a:p>
            <a:r>
              <a:rPr lang="en-US" sz="1100" dirty="0"/>
              <a:t>			</a:t>
            </a:r>
          </a:p>
          <a:p>
            <a:r>
              <a:rPr lang="en-US" sz="1100" dirty="0"/>
              <a:t>			Primary 	35 μg/m³		24-hour			98th percentile, averaged over 3 years	</a:t>
            </a:r>
          </a:p>
          <a:p>
            <a:endParaRPr lang="en-US" sz="1100" dirty="0"/>
          </a:p>
          <a:p>
            <a:endParaRPr lang="en-US" sz="1100" dirty="0"/>
          </a:p>
          <a:p>
            <a:r>
              <a:rPr lang="en-US" sz="1100" b="1" dirty="0"/>
              <a:t>Carbon monoxide</a:t>
            </a:r>
            <a:r>
              <a:rPr lang="en-US" sz="1100" dirty="0"/>
              <a:t> 	Primary		35 ppm (40 mg/m³)	1-hour			Not to be exceeded more than once per year	</a:t>
            </a:r>
          </a:p>
          <a:p>
            <a:r>
              <a:rPr lang="en-US" sz="1100" dirty="0"/>
              <a:t>(CO)			Primary		9 ppm (10 mg/m³)	8-hour			Not to be exceeded more than once per year	</a:t>
            </a:r>
          </a:p>
          <a:p>
            <a:endParaRPr lang="en-US" sz="1100" dirty="0"/>
          </a:p>
          <a:p>
            <a:r>
              <a:rPr lang="en-US" sz="1100" b="1" dirty="0"/>
              <a:t>Ozone</a:t>
            </a:r>
            <a:r>
              <a:rPr lang="en-US" sz="1100" dirty="0"/>
              <a:t> 			Primary  </a:t>
            </a:r>
          </a:p>
          <a:p>
            <a:r>
              <a:rPr lang="en-US" sz="1100" dirty="0"/>
              <a:t>(O</a:t>
            </a:r>
            <a:r>
              <a:rPr lang="en-US" sz="1100" baseline="-25000" dirty="0"/>
              <a:t>3</a:t>
            </a:r>
            <a:r>
              <a:rPr lang="en-US" sz="1100" dirty="0"/>
              <a:t>)					0.12 ppm (235 </a:t>
            </a:r>
            <a:r>
              <a:rPr lang="en-US" sz="1100" dirty="0" err="1"/>
              <a:t>μg</a:t>
            </a:r>
            <a:r>
              <a:rPr lang="en-US" sz="1100" dirty="0"/>
              <a:t>/m³)	1-hour			expected number of days per calendar year, with maximum 												hourly average 	concentration greater than 0.12 ppm, is equal 												to or less than 1	</a:t>
            </a:r>
          </a:p>
          <a:p>
            <a:r>
              <a:rPr lang="en-US" sz="1100" dirty="0"/>
              <a:t>			Primary</a:t>
            </a:r>
          </a:p>
          <a:p>
            <a:r>
              <a:rPr lang="en-US" sz="1100" dirty="0"/>
              <a:t>					0.070 ppm (140 μg/m³)	8-hour			Annual fourth-highest daily maximum 8-hour concentration, </a:t>
            </a:r>
          </a:p>
          <a:p>
            <a:r>
              <a:rPr lang="en-US" sz="1100" dirty="0"/>
              <a:t>											averaged over 3 years	</a:t>
            </a:r>
          </a:p>
          <a:p>
            <a:endParaRPr lang="en-US" sz="1100" dirty="0"/>
          </a:p>
          <a:p>
            <a:r>
              <a:rPr lang="en-US" sz="1100" b="1" dirty="0"/>
              <a:t>Nitrogen dioxide </a:t>
            </a:r>
            <a:r>
              <a:rPr lang="en-US" sz="1100" dirty="0"/>
              <a:t>	Primary  </a:t>
            </a:r>
          </a:p>
          <a:p>
            <a:r>
              <a:rPr lang="en-US" sz="1100" dirty="0"/>
              <a:t>(NO</a:t>
            </a:r>
            <a:r>
              <a:rPr lang="en-US" sz="1100" baseline="-25000" dirty="0"/>
              <a:t>2</a:t>
            </a:r>
            <a:r>
              <a:rPr lang="en-US" sz="1100" dirty="0"/>
              <a:t>)					0.053 ppm (100 μg/m³)	annual			Annual mean	</a:t>
            </a:r>
          </a:p>
          <a:p>
            <a:r>
              <a:rPr lang="en-US" sz="1100" dirty="0"/>
              <a:t>	</a:t>
            </a:r>
          </a:p>
          <a:p>
            <a:r>
              <a:rPr lang="en-US" sz="1100" b="1" dirty="0"/>
              <a:t>Lead </a:t>
            </a:r>
            <a:r>
              <a:rPr lang="en-US" sz="1100" dirty="0"/>
              <a:t>			Primary  </a:t>
            </a:r>
          </a:p>
          <a:p>
            <a:r>
              <a:rPr lang="en-US" sz="1100" dirty="0"/>
              <a:t>(Pb)					0.15 μg/m³		Rolling 3 </a:t>
            </a:r>
            <a:r>
              <a:rPr lang="en-US" sz="1100" dirty="0" err="1"/>
              <a:t>mo</a:t>
            </a:r>
            <a:r>
              <a:rPr lang="en-US" sz="1100" dirty="0"/>
              <a:t>		Not to be exceeded	</a:t>
            </a:r>
          </a:p>
        </p:txBody>
      </p:sp>
      <p:sp>
        <p:nvSpPr>
          <p:cNvPr id="5" name="Rectangle 4"/>
          <p:cNvSpPr/>
          <p:nvPr/>
        </p:nvSpPr>
        <p:spPr>
          <a:xfrm>
            <a:off x="1562100" y="97135"/>
            <a:ext cx="6007100" cy="646331"/>
          </a:xfrm>
          <a:prstGeom prst="rect">
            <a:avLst/>
          </a:prstGeom>
        </p:spPr>
        <p:txBody>
          <a:bodyPr wrap="square">
            <a:spAutoFit/>
          </a:bodyPr>
          <a:lstStyle/>
          <a:p>
            <a:pPr algn="ctr"/>
            <a:r>
              <a:rPr lang="en-US" b="1" dirty="0"/>
              <a:t>National Ambient Air Quality Standards</a:t>
            </a:r>
            <a:r>
              <a:rPr lang="en-US" dirty="0"/>
              <a:t> (</a:t>
            </a:r>
            <a:r>
              <a:rPr lang="en-US" b="1" dirty="0"/>
              <a:t>NAAQS)</a:t>
            </a:r>
          </a:p>
          <a:p>
            <a:pPr algn="ctr"/>
            <a:r>
              <a:rPr lang="en-US" b="1" dirty="0"/>
              <a:t>Clean Air Act (1963, 1970 and amendments 1971-2016)</a:t>
            </a:r>
          </a:p>
        </p:txBody>
      </p:sp>
      <p:cxnSp>
        <p:nvCxnSpPr>
          <p:cNvPr id="3" name="Straight Connector 2"/>
          <p:cNvCxnSpPr/>
          <p:nvPr/>
        </p:nvCxnSpPr>
        <p:spPr>
          <a:xfrm>
            <a:off x="114300" y="1892300"/>
            <a:ext cx="86360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14300" y="2501900"/>
            <a:ext cx="86360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14300" y="3543300"/>
            <a:ext cx="86360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14300" y="5410200"/>
            <a:ext cx="8636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14300" y="5943600"/>
            <a:ext cx="86360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14300" y="6440479"/>
            <a:ext cx="86360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8900" y="1130300"/>
            <a:ext cx="8636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14300" y="4089400"/>
            <a:ext cx="863600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5498279" y="594890"/>
            <a:ext cx="3314700" cy="6214547"/>
            <a:chOff x="5402191" y="413614"/>
            <a:chExt cx="3314700" cy="6552794"/>
          </a:xfrm>
        </p:grpSpPr>
        <p:sp>
          <p:nvSpPr>
            <p:cNvPr id="16" name="Rectangle 15"/>
            <p:cNvSpPr/>
            <p:nvPr/>
          </p:nvSpPr>
          <p:spPr>
            <a:xfrm>
              <a:off x="5402191" y="848440"/>
              <a:ext cx="3314700" cy="6117968"/>
            </a:xfrm>
            <a:prstGeom prst="rect">
              <a:avLst/>
            </a:prstGeom>
            <a:solidFill>
              <a:srgbClr val="CCFFCC"/>
            </a:solidFill>
          </p:spPr>
          <p:txBody>
            <a:bodyPr wrap="square">
              <a:spAutoFit/>
            </a:bodyPr>
            <a:lstStyle/>
            <a:p>
              <a:pPr>
                <a:lnSpc>
                  <a:spcPct val="70000"/>
                </a:lnSpc>
              </a:pPr>
              <a:endParaRPr lang="en-US" sz="1200" dirty="0"/>
            </a:p>
            <a:p>
              <a:pPr>
                <a:lnSpc>
                  <a:spcPct val="80000"/>
                </a:lnSpc>
              </a:pPr>
              <a:endParaRPr lang="en-US" sz="1200" dirty="0"/>
            </a:p>
            <a:p>
              <a:pPr>
                <a:lnSpc>
                  <a:spcPct val="70000"/>
                </a:lnSpc>
              </a:pPr>
              <a:r>
                <a:rPr lang="el-GR" sz="1200" b="1" dirty="0"/>
                <a:t>SO</a:t>
              </a:r>
              <a:r>
                <a:rPr lang="el-GR" sz="1200" b="1" baseline="-25000" dirty="0"/>
                <a:t>2</a:t>
              </a:r>
              <a:r>
                <a:rPr lang="en-US" sz="1200" b="1" dirty="0"/>
                <a:t>		</a:t>
              </a:r>
              <a:r>
                <a:rPr lang="el-GR" sz="1200" dirty="0"/>
                <a:t>500 μg/m</a:t>
              </a:r>
              <a:r>
                <a:rPr lang="el-GR" sz="1200" baseline="30000" dirty="0"/>
                <a:t>3</a:t>
              </a:r>
              <a:r>
                <a:rPr lang="el-GR" sz="1200" dirty="0"/>
                <a:t> </a:t>
              </a:r>
              <a:r>
                <a:rPr lang="en-US" sz="1200" dirty="0"/>
                <a:t>	-</a:t>
              </a:r>
              <a:r>
                <a:rPr lang="el-GR" sz="1200" dirty="0"/>
                <a:t> 10 min</a:t>
              </a:r>
              <a:endParaRPr lang="en-US" sz="1200" dirty="0"/>
            </a:p>
            <a:p>
              <a:pPr>
                <a:lnSpc>
                  <a:spcPct val="70000"/>
                </a:lnSpc>
              </a:pPr>
              <a:endParaRPr lang="en-US" sz="1200" dirty="0"/>
            </a:p>
            <a:p>
              <a:pPr>
                <a:lnSpc>
                  <a:spcPct val="70000"/>
                </a:lnSpc>
              </a:pPr>
              <a:r>
                <a:rPr lang="en-US" sz="1200" dirty="0"/>
                <a:t>		4</a:t>
              </a:r>
              <a:r>
                <a:rPr lang="el-GR" sz="1200" dirty="0"/>
                <a:t>0 μg/m</a:t>
              </a:r>
              <a:r>
                <a:rPr lang="el-GR" sz="1200" baseline="30000" dirty="0"/>
                <a:t>3</a:t>
              </a:r>
              <a:r>
                <a:rPr lang="el-GR" sz="1200" dirty="0"/>
                <a:t> </a:t>
              </a:r>
              <a:r>
                <a:rPr lang="en-US" sz="1200" dirty="0"/>
                <a:t> 	- </a:t>
              </a:r>
              <a:r>
                <a:rPr lang="el-GR" sz="1200" dirty="0"/>
                <a:t>24h</a:t>
              </a:r>
              <a:endParaRPr lang="en-US" sz="1200" dirty="0"/>
            </a:p>
            <a:p>
              <a:pPr>
                <a:lnSpc>
                  <a:spcPct val="70000"/>
                </a:lnSpc>
              </a:pPr>
              <a:endParaRPr lang="en-US" sz="1200" dirty="0"/>
            </a:p>
            <a:p>
              <a:pPr>
                <a:lnSpc>
                  <a:spcPct val="80000"/>
                </a:lnSpc>
              </a:pPr>
              <a:endParaRPr lang="en-US" sz="1200" dirty="0"/>
            </a:p>
            <a:p>
              <a:pPr>
                <a:lnSpc>
                  <a:spcPct val="80000"/>
                </a:lnSpc>
              </a:pPr>
              <a:endParaRPr lang="en-US" sz="1200" b="1" dirty="0"/>
            </a:p>
            <a:p>
              <a:pPr>
                <a:lnSpc>
                  <a:spcPct val="80000"/>
                </a:lnSpc>
              </a:pPr>
              <a:r>
                <a:rPr lang="en-US" sz="1200" b="1" dirty="0"/>
                <a:t>PM</a:t>
              </a:r>
              <a:r>
                <a:rPr lang="en-US" sz="1200" b="1" baseline="-25000" dirty="0"/>
                <a:t>10</a:t>
              </a:r>
              <a:r>
                <a:rPr lang="en-US" sz="1200" b="1" dirty="0"/>
                <a:t>		</a:t>
              </a:r>
              <a:r>
                <a:rPr lang="en-US" sz="1200" dirty="0"/>
                <a:t>45 μg/m</a:t>
              </a:r>
              <a:r>
                <a:rPr lang="en-US" sz="1200" baseline="30000" dirty="0"/>
                <a:t>3</a:t>
              </a:r>
              <a:r>
                <a:rPr lang="en-US" sz="1200" dirty="0"/>
                <a:t> 	- 24h</a:t>
              </a:r>
            </a:p>
            <a:p>
              <a:pPr>
                <a:lnSpc>
                  <a:spcPct val="80000"/>
                </a:lnSpc>
              </a:pPr>
              <a:endParaRPr lang="en-US" sz="1200" dirty="0"/>
            </a:p>
            <a:p>
              <a:pPr>
                <a:lnSpc>
                  <a:spcPct val="80000"/>
                </a:lnSpc>
              </a:pPr>
              <a:r>
                <a:rPr lang="en-US" sz="1200" dirty="0"/>
                <a:t>		15 μg/m</a:t>
              </a:r>
              <a:r>
                <a:rPr lang="en-US" sz="1200" baseline="30000" dirty="0"/>
                <a:t>3</a:t>
              </a:r>
              <a:r>
                <a:rPr lang="en-US" sz="1200" dirty="0"/>
                <a:t> 	- annual</a:t>
              </a:r>
            </a:p>
            <a:p>
              <a:pPr>
                <a:lnSpc>
                  <a:spcPct val="80000"/>
                </a:lnSpc>
              </a:pPr>
              <a:endParaRPr lang="en-US" sz="1200" dirty="0"/>
            </a:p>
            <a:p>
              <a:pPr>
                <a:lnSpc>
                  <a:spcPct val="80000"/>
                </a:lnSpc>
              </a:pPr>
              <a:endParaRPr lang="en-US" sz="1200" dirty="0"/>
            </a:p>
            <a:p>
              <a:pPr>
                <a:lnSpc>
                  <a:spcPct val="70000"/>
                </a:lnSpc>
              </a:pPr>
              <a:r>
                <a:rPr lang="en-US" sz="1200" b="1" dirty="0"/>
                <a:t>PM</a:t>
              </a:r>
              <a:r>
                <a:rPr lang="en-US" sz="1200" b="1" baseline="-25000" dirty="0"/>
                <a:t>2.5</a:t>
              </a:r>
              <a:r>
                <a:rPr lang="en-US" sz="1200" b="1" dirty="0"/>
                <a:t>		</a:t>
              </a:r>
              <a:r>
                <a:rPr lang="en-US" sz="1200" dirty="0"/>
                <a:t>15 μg/m</a:t>
              </a:r>
              <a:r>
                <a:rPr lang="en-US" sz="1200" baseline="30000" dirty="0"/>
                <a:t>3</a:t>
              </a:r>
              <a:r>
                <a:rPr lang="en-US" sz="1200" dirty="0"/>
                <a:t> 	- 24h</a:t>
              </a:r>
            </a:p>
            <a:p>
              <a:pPr>
                <a:lnSpc>
                  <a:spcPct val="70000"/>
                </a:lnSpc>
              </a:pPr>
              <a:endParaRPr lang="en-US" sz="1200" dirty="0"/>
            </a:p>
            <a:p>
              <a:pPr>
                <a:lnSpc>
                  <a:spcPct val="70000"/>
                </a:lnSpc>
              </a:pPr>
              <a:r>
                <a:rPr lang="en-US" sz="1200" dirty="0"/>
                <a:t>		 5 </a:t>
              </a:r>
              <a:r>
                <a:rPr lang="en-US" sz="1200" dirty="0" err="1"/>
                <a:t>μg</a:t>
              </a:r>
              <a:r>
                <a:rPr lang="en-US" sz="1200" dirty="0"/>
                <a:t>/m</a:t>
              </a:r>
              <a:r>
                <a:rPr lang="en-US" sz="1200" baseline="30000" dirty="0"/>
                <a:t>3</a:t>
              </a:r>
              <a:r>
                <a:rPr lang="en-US" sz="1200" dirty="0"/>
                <a:t> 	- annual</a:t>
              </a:r>
            </a:p>
            <a:p>
              <a:pPr>
                <a:lnSpc>
                  <a:spcPct val="80000"/>
                </a:lnSpc>
              </a:pPr>
              <a:endParaRPr lang="en-US" sz="1200" dirty="0"/>
            </a:p>
            <a:p>
              <a:pPr>
                <a:lnSpc>
                  <a:spcPct val="80000"/>
                </a:lnSpc>
              </a:pPr>
              <a:endParaRPr lang="en-US" sz="1200" b="1" dirty="0"/>
            </a:p>
            <a:p>
              <a:pPr>
                <a:lnSpc>
                  <a:spcPct val="70000"/>
                </a:lnSpc>
              </a:pPr>
              <a:endParaRPr lang="fr-FR" sz="1200" b="1" dirty="0"/>
            </a:p>
            <a:p>
              <a:pPr>
                <a:lnSpc>
                  <a:spcPct val="70000"/>
                </a:lnSpc>
              </a:pPr>
              <a:endParaRPr lang="fr-FR" sz="1200" b="1" dirty="0"/>
            </a:p>
            <a:p>
              <a:pPr>
                <a:lnSpc>
                  <a:spcPct val="70000"/>
                </a:lnSpc>
              </a:pPr>
              <a:r>
                <a:rPr lang="fr-FR" sz="1200" b="1" dirty="0"/>
                <a:t>CO </a:t>
              </a:r>
              <a:r>
                <a:rPr lang="fr-FR" sz="1200" dirty="0"/>
                <a:t>		 100 mg/m</a:t>
              </a:r>
              <a:r>
                <a:rPr lang="fr-FR" sz="1200" baseline="30000" dirty="0"/>
                <a:t>3</a:t>
              </a:r>
              <a:r>
                <a:rPr lang="fr-FR" sz="1200" dirty="0"/>
                <a:t> 	- 15 min</a:t>
              </a:r>
            </a:p>
            <a:p>
              <a:pPr>
                <a:lnSpc>
                  <a:spcPct val="70000"/>
                </a:lnSpc>
              </a:pPr>
              <a:endParaRPr lang="fr-FR" sz="1200" dirty="0"/>
            </a:p>
            <a:p>
              <a:pPr>
                <a:lnSpc>
                  <a:spcPct val="70000"/>
                </a:lnSpc>
              </a:pPr>
              <a:r>
                <a:rPr lang="fr-FR" sz="1200" dirty="0"/>
                <a:t>		 35 mg/m</a:t>
              </a:r>
              <a:r>
                <a:rPr lang="fr-FR" sz="1200" baseline="30000" dirty="0"/>
                <a:t>3</a:t>
              </a:r>
              <a:r>
                <a:rPr lang="fr-FR" sz="1200" dirty="0"/>
                <a:t>    	- 1 h</a:t>
              </a:r>
            </a:p>
            <a:p>
              <a:pPr>
                <a:lnSpc>
                  <a:spcPct val="70000"/>
                </a:lnSpc>
              </a:pPr>
              <a:endParaRPr lang="fr-FR" sz="1200" dirty="0"/>
            </a:p>
            <a:p>
              <a:pPr>
                <a:lnSpc>
                  <a:spcPct val="70000"/>
                </a:lnSpc>
              </a:pPr>
              <a:r>
                <a:rPr lang="fr-FR" sz="1200" dirty="0"/>
                <a:t>		10 mg/m</a:t>
              </a:r>
              <a:r>
                <a:rPr lang="fr-FR" sz="1200" baseline="30000" dirty="0"/>
                <a:t>3</a:t>
              </a:r>
              <a:r>
                <a:rPr lang="fr-FR" sz="1200" dirty="0"/>
                <a:t>     	- 8 h</a:t>
              </a:r>
            </a:p>
            <a:p>
              <a:pPr>
                <a:lnSpc>
                  <a:spcPct val="70000"/>
                </a:lnSpc>
              </a:pPr>
              <a:endParaRPr lang="fr-FR" sz="1200" dirty="0"/>
            </a:p>
            <a:p>
              <a:pPr>
                <a:lnSpc>
                  <a:spcPct val="70000"/>
                </a:lnSpc>
              </a:pPr>
              <a:r>
                <a:rPr lang="fr-FR" sz="1200" dirty="0"/>
                <a:t>		4 mg/m</a:t>
              </a:r>
              <a:r>
                <a:rPr lang="fr-FR" sz="1200" baseline="30000" dirty="0"/>
                <a:t>3 </a:t>
              </a:r>
              <a:r>
                <a:rPr lang="fr-FR" sz="1200" dirty="0"/>
                <a:t>       	- 24 h</a:t>
              </a:r>
            </a:p>
            <a:p>
              <a:pPr>
                <a:lnSpc>
                  <a:spcPct val="70000"/>
                </a:lnSpc>
              </a:pPr>
              <a:endParaRPr lang="fr-FR" sz="1200" dirty="0"/>
            </a:p>
            <a:p>
              <a:pPr>
                <a:lnSpc>
                  <a:spcPct val="70000"/>
                </a:lnSpc>
              </a:pPr>
              <a:endParaRPr lang="en-US" sz="1200" dirty="0"/>
            </a:p>
            <a:p>
              <a:pPr>
                <a:lnSpc>
                  <a:spcPct val="80000"/>
                </a:lnSpc>
              </a:pPr>
              <a:r>
                <a:rPr lang="el-GR" sz="1200" b="1" dirty="0"/>
                <a:t>O</a:t>
              </a:r>
              <a:r>
                <a:rPr lang="el-GR" sz="1200" b="1" baseline="-25000" dirty="0"/>
                <a:t>3</a:t>
              </a:r>
              <a:r>
                <a:rPr lang="en-US" sz="1200" b="1" dirty="0"/>
                <a:t>		</a:t>
              </a:r>
              <a:r>
                <a:rPr lang="el-GR" sz="1200" dirty="0"/>
                <a:t>100 μg/m</a:t>
              </a:r>
              <a:r>
                <a:rPr lang="el-GR" sz="1200" baseline="30000" dirty="0"/>
                <a:t>3</a:t>
              </a:r>
              <a:r>
                <a:rPr lang="el-GR" sz="1200" dirty="0"/>
                <a:t> </a:t>
              </a:r>
              <a:r>
                <a:rPr lang="en-US" sz="1200" dirty="0"/>
                <a:t>	- </a:t>
              </a:r>
              <a:r>
                <a:rPr lang="el-GR" sz="1200" dirty="0"/>
                <a:t>8h</a:t>
              </a:r>
              <a:endParaRPr lang="en-US" sz="1200" dirty="0"/>
            </a:p>
            <a:p>
              <a:pPr>
                <a:lnSpc>
                  <a:spcPct val="80000"/>
                </a:lnSpc>
              </a:pPr>
              <a:endParaRPr lang="en-US" sz="1200" dirty="0"/>
            </a:p>
            <a:p>
              <a:pPr>
                <a:lnSpc>
                  <a:spcPct val="70000"/>
                </a:lnSpc>
              </a:pPr>
              <a:endParaRPr lang="en-US" sz="1200" b="1" dirty="0"/>
            </a:p>
            <a:p>
              <a:pPr>
                <a:lnSpc>
                  <a:spcPct val="70000"/>
                </a:lnSpc>
              </a:pPr>
              <a:endParaRPr lang="en-US" sz="1200" b="1" dirty="0"/>
            </a:p>
            <a:p>
              <a:pPr>
                <a:lnSpc>
                  <a:spcPct val="70000"/>
                </a:lnSpc>
              </a:pPr>
              <a:endParaRPr lang="en-US" sz="1200" b="1" dirty="0"/>
            </a:p>
            <a:p>
              <a:pPr>
                <a:lnSpc>
                  <a:spcPct val="70000"/>
                </a:lnSpc>
              </a:pPr>
              <a:r>
                <a:rPr lang="en-US" sz="1200" b="1" dirty="0"/>
                <a:t>NO</a:t>
              </a:r>
              <a:r>
                <a:rPr lang="en-US" sz="1200" b="1" baseline="-25000" dirty="0"/>
                <a:t>2</a:t>
              </a:r>
              <a:r>
                <a:rPr lang="en-US" sz="1200" b="1" dirty="0"/>
                <a:t>		</a:t>
              </a:r>
              <a:r>
                <a:rPr lang="en-US" sz="1200" dirty="0"/>
                <a:t>200 μg/m</a:t>
              </a:r>
              <a:r>
                <a:rPr lang="en-US" sz="1200" baseline="30000" dirty="0"/>
                <a:t>3</a:t>
              </a:r>
              <a:r>
                <a:rPr lang="en-US" sz="1200" dirty="0"/>
                <a:t> 	- 1h</a:t>
              </a:r>
            </a:p>
            <a:p>
              <a:pPr>
                <a:lnSpc>
                  <a:spcPct val="70000"/>
                </a:lnSpc>
              </a:pPr>
              <a:r>
                <a:rPr lang="en-US" sz="1200" dirty="0"/>
                <a:t>		  </a:t>
              </a:r>
            </a:p>
            <a:p>
              <a:pPr>
                <a:lnSpc>
                  <a:spcPct val="70000"/>
                </a:lnSpc>
              </a:pPr>
              <a:r>
                <a:rPr lang="en-US" sz="1200" dirty="0"/>
                <a:t>  		25 </a:t>
              </a:r>
              <a:r>
                <a:rPr lang="en-US" sz="1200" dirty="0" err="1"/>
                <a:t>μg</a:t>
              </a:r>
              <a:r>
                <a:rPr lang="en-US" sz="1200" dirty="0"/>
                <a:t>/m</a:t>
              </a:r>
              <a:r>
                <a:rPr lang="en-US" sz="1200" baseline="30000" dirty="0"/>
                <a:t>3</a:t>
              </a:r>
              <a:r>
                <a:rPr lang="en-US" sz="1200" dirty="0"/>
                <a:t> 	- 24h</a:t>
              </a:r>
            </a:p>
            <a:p>
              <a:pPr>
                <a:lnSpc>
                  <a:spcPct val="70000"/>
                </a:lnSpc>
              </a:pPr>
              <a:r>
                <a:rPr lang="en-US" sz="1200" dirty="0"/>
                <a:t>		</a:t>
              </a:r>
            </a:p>
            <a:p>
              <a:pPr>
                <a:lnSpc>
                  <a:spcPct val="70000"/>
                </a:lnSpc>
              </a:pPr>
              <a:r>
                <a:rPr lang="en-US" sz="1200" dirty="0"/>
                <a:t>		10 μg/m</a:t>
              </a:r>
              <a:r>
                <a:rPr lang="en-US" sz="1200" baseline="30000" dirty="0"/>
                <a:t>3</a:t>
              </a:r>
              <a:r>
                <a:rPr lang="en-US" sz="1200" dirty="0"/>
                <a:t> 	- annual</a:t>
              </a:r>
            </a:p>
            <a:p>
              <a:pPr>
                <a:lnSpc>
                  <a:spcPct val="80000"/>
                </a:lnSpc>
              </a:pPr>
              <a:endParaRPr lang="en-US" sz="1200" dirty="0"/>
            </a:p>
            <a:p>
              <a:pPr>
                <a:lnSpc>
                  <a:spcPct val="80000"/>
                </a:lnSpc>
              </a:pPr>
              <a:endParaRPr lang="en-US" sz="1200" dirty="0"/>
            </a:p>
            <a:p>
              <a:pPr>
                <a:lnSpc>
                  <a:spcPct val="80000"/>
                </a:lnSpc>
              </a:pPr>
              <a:endParaRPr lang="en-US" sz="1200" dirty="0"/>
            </a:p>
          </p:txBody>
        </p:sp>
        <p:sp>
          <p:nvSpPr>
            <p:cNvPr id="17" name="TextBox 16"/>
            <p:cNvSpPr txBox="1"/>
            <p:nvPr/>
          </p:nvSpPr>
          <p:spPr>
            <a:xfrm rot="20145875">
              <a:off x="7232249" y="413614"/>
              <a:ext cx="1004103" cy="461665"/>
            </a:xfrm>
            <a:prstGeom prst="rect">
              <a:avLst/>
            </a:prstGeom>
            <a:solidFill>
              <a:srgbClr val="CCFFCC"/>
            </a:solidFill>
          </p:spPr>
          <p:txBody>
            <a:bodyPr wrap="square" rtlCol="0">
              <a:spAutoFit/>
            </a:bodyPr>
            <a:lstStyle/>
            <a:p>
              <a:r>
                <a:rPr lang="en-US" sz="2400" dirty="0"/>
                <a:t>WHO</a:t>
              </a:r>
            </a:p>
          </p:txBody>
        </p:sp>
      </p:grpSp>
    </p:spTree>
    <p:extLst>
      <p:ext uri="{BB962C8B-B14F-4D97-AF65-F5344CB8AC3E}">
        <p14:creationId xmlns:p14="http://schemas.microsoft.com/office/powerpoint/2010/main" val="4135154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1F3F11-B9A8-901D-9E21-2D273E60EE4C}"/>
              </a:ext>
            </a:extLst>
          </p:cNvPr>
          <p:cNvPicPr>
            <a:picLocks noChangeAspect="1"/>
          </p:cNvPicPr>
          <p:nvPr/>
        </p:nvPicPr>
        <p:blipFill rotWithShape="1">
          <a:blip r:embed="rId2"/>
          <a:srcRect b="45383"/>
          <a:stretch/>
        </p:blipFill>
        <p:spPr>
          <a:xfrm>
            <a:off x="-1" y="4060619"/>
            <a:ext cx="9144000" cy="2809256"/>
          </a:xfrm>
          <a:prstGeom prst="rect">
            <a:avLst/>
          </a:prstGeom>
        </p:spPr>
      </p:pic>
      <p:pic>
        <p:nvPicPr>
          <p:cNvPr id="4" name="Picture 3">
            <a:extLst>
              <a:ext uri="{FF2B5EF4-FFF2-40B4-BE49-F238E27FC236}">
                <a16:creationId xmlns:a16="http://schemas.microsoft.com/office/drawing/2014/main" id="{D04030F2-A111-EA6A-7F11-3E490662AAE4}"/>
              </a:ext>
            </a:extLst>
          </p:cNvPr>
          <p:cNvPicPr>
            <a:picLocks noChangeAspect="1"/>
          </p:cNvPicPr>
          <p:nvPr/>
        </p:nvPicPr>
        <p:blipFill>
          <a:blip r:embed="rId3"/>
          <a:stretch>
            <a:fillRect/>
          </a:stretch>
        </p:blipFill>
        <p:spPr>
          <a:xfrm>
            <a:off x="187178" y="237506"/>
            <a:ext cx="8769643" cy="3641345"/>
          </a:xfrm>
          <a:prstGeom prst="rect">
            <a:avLst/>
          </a:prstGeom>
        </p:spPr>
      </p:pic>
      <p:graphicFrame>
        <p:nvGraphicFramePr>
          <p:cNvPr id="5" name="Table 4">
            <a:extLst>
              <a:ext uri="{FF2B5EF4-FFF2-40B4-BE49-F238E27FC236}">
                <a16:creationId xmlns:a16="http://schemas.microsoft.com/office/drawing/2014/main" id="{D9D0C6F2-712A-8BE6-97B6-4B90CDD71A5A}"/>
              </a:ext>
            </a:extLst>
          </p:cNvPr>
          <p:cNvGraphicFramePr>
            <a:graphicFrameLocks noGrp="1"/>
          </p:cNvGraphicFramePr>
          <p:nvPr>
            <p:extLst>
              <p:ext uri="{D42A27DB-BD31-4B8C-83A1-F6EECF244321}">
                <p14:modId xmlns:p14="http://schemas.microsoft.com/office/powerpoint/2010/main" val="4232111109"/>
              </p:ext>
            </p:extLst>
          </p:nvPr>
        </p:nvGraphicFramePr>
        <p:xfrm>
          <a:off x="0" y="4357956"/>
          <a:ext cx="8229604" cy="1599273"/>
        </p:xfrm>
        <a:graphic>
          <a:graphicData uri="http://schemas.openxmlformats.org/drawingml/2006/table">
            <a:tbl>
              <a:tblPr/>
              <a:tblGrid>
                <a:gridCol w="1007254">
                  <a:extLst>
                    <a:ext uri="{9D8B030D-6E8A-4147-A177-3AD203B41FA5}">
                      <a16:colId xmlns:a16="http://schemas.microsoft.com/office/drawing/2014/main" val="4008248461"/>
                    </a:ext>
                  </a:extLst>
                </a:gridCol>
                <a:gridCol w="722235">
                  <a:extLst>
                    <a:ext uri="{9D8B030D-6E8A-4147-A177-3AD203B41FA5}">
                      <a16:colId xmlns:a16="http://schemas.microsoft.com/office/drawing/2014/main" val="1306908416"/>
                    </a:ext>
                  </a:extLst>
                </a:gridCol>
                <a:gridCol w="722235">
                  <a:extLst>
                    <a:ext uri="{9D8B030D-6E8A-4147-A177-3AD203B41FA5}">
                      <a16:colId xmlns:a16="http://schemas.microsoft.com/office/drawing/2014/main" val="3954738482"/>
                    </a:ext>
                  </a:extLst>
                </a:gridCol>
                <a:gridCol w="722235">
                  <a:extLst>
                    <a:ext uri="{9D8B030D-6E8A-4147-A177-3AD203B41FA5}">
                      <a16:colId xmlns:a16="http://schemas.microsoft.com/office/drawing/2014/main" val="2705365247"/>
                    </a:ext>
                  </a:extLst>
                </a:gridCol>
                <a:gridCol w="722235">
                  <a:extLst>
                    <a:ext uri="{9D8B030D-6E8A-4147-A177-3AD203B41FA5}">
                      <a16:colId xmlns:a16="http://schemas.microsoft.com/office/drawing/2014/main" val="431563360"/>
                    </a:ext>
                  </a:extLst>
                </a:gridCol>
                <a:gridCol w="722235">
                  <a:extLst>
                    <a:ext uri="{9D8B030D-6E8A-4147-A177-3AD203B41FA5}">
                      <a16:colId xmlns:a16="http://schemas.microsoft.com/office/drawing/2014/main" val="2763227151"/>
                    </a:ext>
                  </a:extLst>
                </a:gridCol>
                <a:gridCol w="722235">
                  <a:extLst>
                    <a:ext uri="{9D8B030D-6E8A-4147-A177-3AD203B41FA5}">
                      <a16:colId xmlns:a16="http://schemas.microsoft.com/office/drawing/2014/main" val="2594011335"/>
                    </a:ext>
                  </a:extLst>
                </a:gridCol>
                <a:gridCol w="722235">
                  <a:extLst>
                    <a:ext uri="{9D8B030D-6E8A-4147-A177-3AD203B41FA5}">
                      <a16:colId xmlns:a16="http://schemas.microsoft.com/office/drawing/2014/main" val="377596176"/>
                    </a:ext>
                  </a:extLst>
                </a:gridCol>
                <a:gridCol w="722235">
                  <a:extLst>
                    <a:ext uri="{9D8B030D-6E8A-4147-A177-3AD203B41FA5}">
                      <a16:colId xmlns:a16="http://schemas.microsoft.com/office/drawing/2014/main" val="3101603620"/>
                    </a:ext>
                  </a:extLst>
                </a:gridCol>
                <a:gridCol w="722235">
                  <a:extLst>
                    <a:ext uri="{9D8B030D-6E8A-4147-A177-3AD203B41FA5}">
                      <a16:colId xmlns:a16="http://schemas.microsoft.com/office/drawing/2014/main" val="372396998"/>
                    </a:ext>
                  </a:extLst>
                </a:gridCol>
                <a:gridCol w="722235">
                  <a:extLst>
                    <a:ext uri="{9D8B030D-6E8A-4147-A177-3AD203B41FA5}">
                      <a16:colId xmlns:a16="http://schemas.microsoft.com/office/drawing/2014/main" val="1095438043"/>
                    </a:ext>
                  </a:extLst>
                </a:gridCol>
              </a:tblGrid>
              <a:tr h="177697">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gridSpan="2">
                  <a:txBody>
                    <a:bodyPr/>
                    <a:lstStyle/>
                    <a:p>
                      <a:pPr algn="l" fontAlgn="b"/>
                      <a:r>
                        <a:rPr lang="en-US" sz="1000" b="0" i="0" u="none" strike="noStrike">
                          <a:solidFill>
                            <a:srgbClr val="000000"/>
                          </a:solidFill>
                          <a:effectLst/>
                          <a:latin typeface="Calibri" panose="020F0502020204030204" pitchFamily="34" charset="0"/>
                        </a:rPr>
                        <a:t>Del Norte HS</a:t>
                      </a:r>
                    </a:p>
                  </a:txBody>
                  <a:tcPr marL="8330" marR="8330" marT="8330" marB="0" anchor="b">
                    <a:lnL>
                      <a:noFill/>
                    </a:lnL>
                    <a:lnR>
                      <a:noFill/>
                    </a:lnR>
                    <a:lnT>
                      <a:noFill/>
                    </a:lnT>
                    <a:lnB>
                      <a:noFill/>
                    </a:lnB>
                  </a:tcPr>
                </a:tc>
                <a:tc h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Jefferson</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S. Valley</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Foothills</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N. Valley</a:t>
                      </a:r>
                    </a:p>
                  </a:txBody>
                  <a:tcPr marL="8330" marR="8330" marT="8330" marB="0" anchor="b">
                    <a:lnL>
                      <a:noFill/>
                    </a:lnL>
                    <a:lnR>
                      <a:noFill/>
                    </a:lnR>
                    <a:lnT>
                      <a:noFill/>
                    </a:lnT>
                    <a:lnB>
                      <a:noFill/>
                    </a:lnB>
                  </a:tcPr>
                </a:tc>
                <a:extLst>
                  <a:ext uri="{0D108BD9-81ED-4DB2-BD59-A6C34878D82A}">
                    <a16:rowId xmlns:a16="http://schemas.microsoft.com/office/drawing/2014/main" val="1950635742"/>
                  </a:ext>
                </a:extLst>
              </a:tr>
              <a:tr h="177697">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extLst>
                  <a:ext uri="{0D108BD9-81ED-4DB2-BD59-A6C34878D82A}">
                    <a16:rowId xmlns:a16="http://schemas.microsoft.com/office/drawing/2014/main" val="1008601445"/>
                  </a:ext>
                </a:extLst>
              </a:tr>
              <a:tr h="177697">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year average</a:t>
                      </a: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5</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11</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8</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6</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11</a:t>
                      </a:r>
                    </a:p>
                  </a:txBody>
                  <a:tcPr marL="8330" marR="8330" marT="8330" marB="0" anchor="b">
                    <a:lnL>
                      <a:noFill/>
                    </a:lnL>
                    <a:lnR>
                      <a:noFill/>
                    </a:lnR>
                    <a:lnT>
                      <a:noFill/>
                    </a:lnT>
                    <a:lnB>
                      <a:noFill/>
                    </a:lnB>
                  </a:tcPr>
                </a:tc>
                <a:extLst>
                  <a:ext uri="{0D108BD9-81ED-4DB2-BD59-A6C34878D82A}">
                    <a16:rowId xmlns:a16="http://schemas.microsoft.com/office/drawing/2014/main" val="1462941356"/>
                  </a:ext>
                </a:extLst>
              </a:tr>
              <a:tr h="177697">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yr ave &lt;30</a:t>
                      </a: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5</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10</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8</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5</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11</a:t>
                      </a:r>
                    </a:p>
                  </a:txBody>
                  <a:tcPr marL="8330" marR="8330" marT="8330" marB="0" anchor="b">
                    <a:lnL>
                      <a:noFill/>
                    </a:lnL>
                    <a:lnR>
                      <a:noFill/>
                    </a:lnR>
                    <a:lnT>
                      <a:noFill/>
                    </a:lnT>
                    <a:lnB>
                      <a:noFill/>
                    </a:lnB>
                  </a:tcPr>
                </a:tc>
                <a:extLst>
                  <a:ext uri="{0D108BD9-81ED-4DB2-BD59-A6C34878D82A}">
                    <a16:rowId xmlns:a16="http://schemas.microsoft.com/office/drawing/2014/main" val="3815777344"/>
                  </a:ext>
                </a:extLst>
              </a:tr>
              <a:tr h="177697">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extLst>
                  <a:ext uri="{0D108BD9-81ED-4DB2-BD59-A6C34878D82A}">
                    <a16:rowId xmlns:a16="http://schemas.microsoft.com/office/drawing/2014/main" val="4250892823"/>
                  </a:ext>
                </a:extLst>
              </a:tr>
              <a:tr h="177697">
                <a:tc>
                  <a:txBody>
                    <a:bodyPr/>
                    <a:lstStyle/>
                    <a:p>
                      <a:pPr algn="r" fontAlgn="b"/>
                      <a:r>
                        <a:rPr lang="en-US" sz="1000" b="0" i="0" u="none" strike="noStrike">
                          <a:solidFill>
                            <a:srgbClr val="000000"/>
                          </a:solidFill>
                          <a:effectLst/>
                          <a:latin typeface="Calibri" panose="020F0502020204030204" pitchFamily="34" charset="0"/>
                        </a:rPr>
                        <a:t>days</a:t>
                      </a:r>
                    </a:p>
                  </a:txBody>
                  <a:tcPr marL="8330" marR="8330" marT="8330"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PM2.5&gt;5</a:t>
                      </a: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156</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342</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264</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129</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336</a:t>
                      </a:r>
                    </a:p>
                  </a:txBody>
                  <a:tcPr marL="8330" marR="8330" marT="8330" marB="0" anchor="b">
                    <a:lnL>
                      <a:noFill/>
                    </a:lnL>
                    <a:lnR>
                      <a:noFill/>
                    </a:lnR>
                    <a:lnT>
                      <a:noFill/>
                    </a:lnT>
                    <a:lnB>
                      <a:noFill/>
                    </a:lnB>
                  </a:tcPr>
                </a:tc>
                <a:extLst>
                  <a:ext uri="{0D108BD9-81ED-4DB2-BD59-A6C34878D82A}">
                    <a16:rowId xmlns:a16="http://schemas.microsoft.com/office/drawing/2014/main" val="4047269716"/>
                  </a:ext>
                </a:extLst>
              </a:tr>
              <a:tr h="177697">
                <a:tc>
                  <a:txBody>
                    <a:bodyPr/>
                    <a:lstStyle/>
                    <a:p>
                      <a:pPr algn="r" fontAlgn="b"/>
                      <a:r>
                        <a:rPr lang="en-US" sz="1000" b="0" i="0" u="none" strike="noStrike">
                          <a:solidFill>
                            <a:srgbClr val="000000"/>
                          </a:solidFill>
                          <a:effectLst/>
                          <a:latin typeface="Calibri" panose="020F0502020204030204" pitchFamily="34" charset="0"/>
                        </a:rPr>
                        <a:t>days</a:t>
                      </a:r>
                    </a:p>
                  </a:txBody>
                  <a:tcPr marL="8330" marR="8330" marT="8330"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PM2.5&gt;12</a:t>
                      </a: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12</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93</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53</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23</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131</a:t>
                      </a:r>
                    </a:p>
                  </a:txBody>
                  <a:tcPr marL="8330" marR="8330" marT="8330" marB="0" anchor="b">
                    <a:lnL>
                      <a:noFill/>
                    </a:lnL>
                    <a:lnR>
                      <a:noFill/>
                    </a:lnR>
                    <a:lnT>
                      <a:noFill/>
                    </a:lnT>
                    <a:lnB>
                      <a:noFill/>
                    </a:lnB>
                  </a:tcPr>
                </a:tc>
                <a:extLst>
                  <a:ext uri="{0D108BD9-81ED-4DB2-BD59-A6C34878D82A}">
                    <a16:rowId xmlns:a16="http://schemas.microsoft.com/office/drawing/2014/main" val="3549260424"/>
                  </a:ext>
                </a:extLst>
              </a:tr>
              <a:tr h="177697">
                <a:tc>
                  <a:txBody>
                    <a:bodyPr/>
                    <a:lstStyle/>
                    <a:p>
                      <a:pPr algn="r" fontAlgn="b"/>
                      <a:r>
                        <a:rPr lang="en-US" sz="1000" b="0" i="0" u="none" strike="noStrike">
                          <a:solidFill>
                            <a:srgbClr val="000000"/>
                          </a:solidFill>
                          <a:effectLst/>
                          <a:latin typeface="Calibri" panose="020F0502020204030204" pitchFamily="34" charset="0"/>
                        </a:rPr>
                        <a:t>days</a:t>
                      </a:r>
                    </a:p>
                  </a:txBody>
                  <a:tcPr marL="8330" marR="8330" marT="8330"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PM2.5&gt;20</a:t>
                      </a: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2</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27</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14</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3</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34</a:t>
                      </a:r>
                    </a:p>
                  </a:txBody>
                  <a:tcPr marL="8330" marR="8330" marT="8330" marB="0" anchor="b">
                    <a:lnL>
                      <a:noFill/>
                    </a:lnL>
                    <a:lnR>
                      <a:noFill/>
                    </a:lnR>
                    <a:lnT>
                      <a:noFill/>
                    </a:lnT>
                    <a:lnB>
                      <a:noFill/>
                    </a:lnB>
                  </a:tcPr>
                </a:tc>
                <a:extLst>
                  <a:ext uri="{0D108BD9-81ED-4DB2-BD59-A6C34878D82A}">
                    <a16:rowId xmlns:a16="http://schemas.microsoft.com/office/drawing/2014/main" val="3786435523"/>
                  </a:ext>
                </a:extLst>
              </a:tr>
              <a:tr h="177697">
                <a:tc>
                  <a:txBody>
                    <a:bodyPr/>
                    <a:lstStyle/>
                    <a:p>
                      <a:pPr algn="r" fontAlgn="b"/>
                      <a:r>
                        <a:rPr lang="en-US" sz="1000" b="0" i="0" u="none" strike="noStrike">
                          <a:solidFill>
                            <a:srgbClr val="000000"/>
                          </a:solidFill>
                          <a:effectLst/>
                          <a:latin typeface="Calibri" panose="020F0502020204030204" pitchFamily="34" charset="0"/>
                        </a:rPr>
                        <a:t>days</a:t>
                      </a:r>
                    </a:p>
                  </a:txBody>
                  <a:tcPr marL="8330" marR="8330" marT="8330" marB="0" anchor="b">
                    <a:lnL>
                      <a:noFill/>
                    </a:lnL>
                    <a:lnR>
                      <a:noFill/>
                    </a:lnR>
                    <a:lnT>
                      <a:noFill/>
                    </a:lnT>
                    <a:lnB>
                      <a:noFill/>
                    </a:lnB>
                  </a:tcPr>
                </a:tc>
                <a:tc>
                  <a:txBody>
                    <a:bodyPr/>
                    <a:lstStyle/>
                    <a:p>
                      <a:pPr algn="l" fontAlgn="b"/>
                      <a:r>
                        <a:rPr lang="en-US" sz="1000" b="0" i="0" u="none" strike="noStrike" dirty="0">
                          <a:solidFill>
                            <a:srgbClr val="000000"/>
                          </a:solidFill>
                          <a:effectLst/>
                          <a:latin typeface="Calibri" panose="020F0502020204030204" pitchFamily="34" charset="0"/>
                        </a:rPr>
                        <a:t>PM2.5&gt;35</a:t>
                      </a: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3</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2</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8330" marR="8330" marT="8330"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330" marR="8330" marT="8330"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panose="020F0502020204030204" pitchFamily="34" charset="0"/>
                        </a:rPr>
                        <a:t>2</a:t>
                      </a:r>
                    </a:p>
                  </a:txBody>
                  <a:tcPr marL="8330" marR="8330" marT="8330" marB="0" anchor="b">
                    <a:lnL>
                      <a:noFill/>
                    </a:lnL>
                    <a:lnR>
                      <a:noFill/>
                    </a:lnR>
                    <a:lnT>
                      <a:noFill/>
                    </a:lnT>
                    <a:lnB>
                      <a:noFill/>
                    </a:lnB>
                  </a:tcPr>
                </a:tc>
                <a:extLst>
                  <a:ext uri="{0D108BD9-81ED-4DB2-BD59-A6C34878D82A}">
                    <a16:rowId xmlns:a16="http://schemas.microsoft.com/office/drawing/2014/main" val="3539132580"/>
                  </a:ext>
                </a:extLst>
              </a:tr>
            </a:tbl>
          </a:graphicData>
        </a:graphic>
      </p:graphicFrame>
    </p:spTree>
    <p:extLst>
      <p:ext uri="{BB962C8B-B14F-4D97-AF65-F5344CB8AC3E}">
        <p14:creationId xmlns:p14="http://schemas.microsoft.com/office/powerpoint/2010/main" val="1402199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EB98A9-23C9-B68D-3A75-2895F42BE923}"/>
              </a:ext>
            </a:extLst>
          </p:cNvPr>
          <p:cNvPicPr>
            <a:picLocks noChangeAspect="1"/>
          </p:cNvPicPr>
          <p:nvPr/>
        </p:nvPicPr>
        <p:blipFill rotWithShape="1">
          <a:blip r:embed="rId2"/>
          <a:srcRect b="45383"/>
          <a:stretch/>
        </p:blipFill>
        <p:spPr>
          <a:xfrm>
            <a:off x="-1" y="4048744"/>
            <a:ext cx="9144000" cy="2809256"/>
          </a:xfrm>
          <a:prstGeom prst="rect">
            <a:avLst/>
          </a:prstGeom>
        </p:spPr>
      </p:pic>
      <p:pic>
        <p:nvPicPr>
          <p:cNvPr id="2" name="Picture 1">
            <a:extLst>
              <a:ext uri="{FF2B5EF4-FFF2-40B4-BE49-F238E27FC236}">
                <a16:creationId xmlns:a16="http://schemas.microsoft.com/office/drawing/2014/main" id="{EDB4372B-E594-E618-A40C-EF83BC030066}"/>
              </a:ext>
            </a:extLst>
          </p:cNvPr>
          <p:cNvPicPr>
            <a:picLocks noChangeAspect="1"/>
          </p:cNvPicPr>
          <p:nvPr/>
        </p:nvPicPr>
        <p:blipFill>
          <a:blip r:embed="rId3"/>
          <a:stretch>
            <a:fillRect/>
          </a:stretch>
        </p:blipFill>
        <p:spPr>
          <a:xfrm>
            <a:off x="165726" y="209140"/>
            <a:ext cx="8812546" cy="3659159"/>
          </a:xfrm>
          <a:prstGeom prst="rect">
            <a:avLst/>
          </a:prstGeom>
        </p:spPr>
      </p:pic>
      <p:graphicFrame>
        <p:nvGraphicFramePr>
          <p:cNvPr id="3" name="Table 2">
            <a:extLst>
              <a:ext uri="{FF2B5EF4-FFF2-40B4-BE49-F238E27FC236}">
                <a16:creationId xmlns:a16="http://schemas.microsoft.com/office/drawing/2014/main" id="{CE6ED376-9179-E982-FC07-F77F7AB1039F}"/>
              </a:ext>
            </a:extLst>
          </p:cNvPr>
          <p:cNvGraphicFramePr>
            <a:graphicFrameLocks noGrp="1"/>
          </p:cNvGraphicFramePr>
          <p:nvPr>
            <p:extLst>
              <p:ext uri="{D42A27DB-BD31-4B8C-83A1-F6EECF244321}">
                <p14:modId xmlns:p14="http://schemas.microsoft.com/office/powerpoint/2010/main" val="2220433779"/>
              </p:ext>
            </p:extLst>
          </p:nvPr>
        </p:nvGraphicFramePr>
        <p:xfrm>
          <a:off x="-267197" y="4409633"/>
          <a:ext cx="8229605" cy="1780924"/>
        </p:xfrm>
        <a:graphic>
          <a:graphicData uri="http://schemas.openxmlformats.org/drawingml/2006/table">
            <a:tbl>
              <a:tblPr/>
              <a:tblGrid>
                <a:gridCol w="1596105">
                  <a:extLst>
                    <a:ext uri="{9D8B030D-6E8A-4147-A177-3AD203B41FA5}">
                      <a16:colId xmlns:a16="http://schemas.microsoft.com/office/drawing/2014/main" val="3038247300"/>
                    </a:ext>
                  </a:extLst>
                </a:gridCol>
                <a:gridCol w="663350">
                  <a:extLst>
                    <a:ext uri="{9D8B030D-6E8A-4147-A177-3AD203B41FA5}">
                      <a16:colId xmlns:a16="http://schemas.microsoft.com/office/drawing/2014/main" val="3742112868"/>
                    </a:ext>
                  </a:extLst>
                </a:gridCol>
                <a:gridCol w="663350">
                  <a:extLst>
                    <a:ext uri="{9D8B030D-6E8A-4147-A177-3AD203B41FA5}">
                      <a16:colId xmlns:a16="http://schemas.microsoft.com/office/drawing/2014/main" val="1477081501"/>
                    </a:ext>
                  </a:extLst>
                </a:gridCol>
                <a:gridCol w="663350">
                  <a:extLst>
                    <a:ext uri="{9D8B030D-6E8A-4147-A177-3AD203B41FA5}">
                      <a16:colId xmlns:a16="http://schemas.microsoft.com/office/drawing/2014/main" val="3680467934"/>
                    </a:ext>
                  </a:extLst>
                </a:gridCol>
                <a:gridCol w="663350">
                  <a:extLst>
                    <a:ext uri="{9D8B030D-6E8A-4147-A177-3AD203B41FA5}">
                      <a16:colId xmlns:a16="http://schemas.microsoft.com/office/drawing/2014/main" val="1889904260"/>
                    </a:ext>
                  </a:extLst>
                </a:gridCol>
                <a:gridCol w="663350">
                  <a:extLst>
                    <a:ext uri="{9D8B030D-6E8A-4147-A177-3AD203B41FA5}">
                      <a16:colId xmlns:a16="http://schemas.microsoft.com/office/drawing/2014/main" val="179985094"/>
                    </a:ext>
                  </a:extLst>
                </a:gridCol>
                <a:gridCol w="663350">
                  <a:extLst>
                    <a:ext uri="{9D8B030D-6E8A-4147-A177-3AD203B41FA5}">
                      <a16:colId xmlns:a16="http://schemas.microsoft.com/office/drawing/2014/main" val="195027281"/>
                    </a:ext>
                  </a:extLst>
                </a:gridCol>
                <a:gridCol w="663350">
                  <a:extLst>
                    <a:ext uri="{9D8B030D-6E8A-4147-A177-3AD203B41FA5}">
                      <a16:colId xmlns:a16="http://schemas.microsoft.com/office/drawing/2014/main" val="2177492198"/>
                    </a:ext>
                  </a:extLst>
                </a:gridCol>
                <a:gridCol w="663350">
                  <a:extLst>
                    <a:ext uri="{9D8B030D-6E8A-4147-A177-3AD203B41FA5}">
                      <a16:colId xmlns:a16="http://schemas.microsoft.com/office/drawing/2014/main" val="2496471683"/>
                    </a:ext>
                  </a:extLst>
                </a:gridCol>
                <a:gridCol w="663350">
                  <a:extLst>
                    <a:ext uri="{9D8B030D-6E8A-4147-A177-3AD203B41FA5}">
                      <a16:colId xmlns:a16="http://schemas.microsoft.com/office/drawing/2014/main" val="1193083871"/>
                    </a:ext>
                  </a:extLst>
                </a:gridCol>
                <a:gridCol w="663350">
                  <a:extLst>
                    <a:ext uri="{9D8B030D-6E8A-4147-A177-3AD203B41FA5}">
                      <a16:colId xmlns:a16="http://schemas.microsoft.com/office/drawing/2014/main" val="3400576866"/>
                    </a:ext>
                  </a:extLst>
                </a:gridCol>
              </a:tblGrid>
              <a:tr h="163164">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gridSpan="2">
                  <a:txBody>
                    <a:bodyPr/>
                    <a:lstStyle/>
                    <a:p>
                      <a:pPr algn="l" fontAlgn="b"/>
                      <a:r>
                        <a:rPr lang="en-US" sz="1000" b="0" i="0" u="none" strike="noStrike">
                          <a:solidFill>
                            <a:srgbClr val="000000"/>
                          </a:solidFill>
                          <a:effectLst/>
                          <a:latin typeface="Calibri" panose="020F0502020204030204" pitchFamily="34" charset="0"/>
                        </a:rPr>
                        <a:t>Del Norte HS</a:t>
                      </a:r>
                    </a:p>
                  </a:txBody>
                  <a:tcPr marL="7648" marR="7648" marT="7648" marB="0" anchor="b">
                    <a:lnL>
                      <a:noFill/>
                    </a:lnL>
                    <a:lnR>
                      <a:noFill/>
                    </a:lnR>
                    <a:lnT>
                      <a:noFill/>
                    </a:lnT>
                    <a:lnB>
                      <a:noFill/>
                    </a:lnB>
                  </a:tcPr>
                </a:tc>
                <a:tc h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Jefferson</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S. Valley</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Foothills</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N. Valley</a:t>
                      </a:r>
                    </a:p>
                  </a:txBody>
                  <a:tcPr marL="7648" marR="7648" marT="7648" marB="0" anchor="b">
                    <a:lnL>
                      <a:noFill/>
                    </a:lnL>
                    <a:lnR>
                      <a:noFill/>
                    </a:lnR>
                    <a:lnT>
                      <a:noFill/>
                    </a:lnT>
                    <a:lnB>
                      <a:noFill/>
                    </a:lnB>
                  </a:tcPr>
                </a:tc>
                <a:extLst>
                  <a:ext uri="{0D108BD9-81ED-4DB2-BD59-A6C34878D82A}">
                    <a16:rowId xmlns:a16="http://schemas.microsoft.com/office/drawing/2014/main" val="3667460507"/>
                  </a:ext>
                </a:extLst>
              </a:tr>
              <a:tr h="163164">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extLst>
                  <a:ext uri="{0D108BD9-81ED-4DB2-BD59-A6C34878D82A}">
                    <a16:rowId xmlns:a16="http://schemas.microsoft.com/office/drawing/2014/main" val="736270665"/>
                  </a:ext>
                </a:extLst>
              </a:tr>
              <a:tr h="163164">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year average</a:t>
                      </a: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23</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47</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52</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19</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45</a:t>
                      </a:r>
                    </a:p>
                  </a:txBody>
                  <a:tcPr marL="7648" marR="7648" marT="7648" marB="0" anchor="b">
                    <a:lnL>
                      <a:noFill/>
                    </a:lnL>
                    <a:lnR>
                      <a:noFill/>
                    </a:lnR>
                    <a:lnT>
                      <a:noFill/>
                    </a:lnT>
                    <a:lnB>
                      <a:noFill/>
                    </a:lnB>
                  </a:tcPr>
                </a:tc>
                <a:extLst>
                  <a:ext uri="{0D108BD9-81ED-4DB2-BD59-A6C34878D82A}">
                    <a16:rowId xmlns:a16="http://schemas.microsoft.com/office/drawing/2014/main" val="4259543235"/>
                  </a:ext>
                </a:extLst>
              </a:tr>
              <a:tr h="163164">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yr ave &lt;100</a:t>
                      </a: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23</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42</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46</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19</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40</a:t>
                      </a:r>
                    </a:p>
                  </a:txBody>
                  <a:tcPr marL="7648" marR="7648" marT="7648" marB="0" anchor="b">
                    <a:lnL>
                      <a:noFill/>
                    </a:lnL>
                    <a:lnR>
                      <a:noFill/>
                    </a:lnR>
                    <a:lnT>
                      <a:noFill/>
                    </a:lnT>
                    <a:lnB>
                      <a:noFill/>
                    </a:lnB>
                  </a:tcPr>
                </a:tc>
                <a:extLst>
                  <a:ext uri="{0D108BD9-81ED-4DB2-BD59-A6C34878D82A}">
                    <a16:rowId xmlns:a16="http://schemas.microsoft.com/office/drawing/2014/main" val="3928601495"/>
                  </a:ext>
                </a:extLst>
              </a:tr>
              <a:tr h="163164">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extLst>
                  <a:ext uri="{0D108BD9-81ED-4DB2-BD59-A6C34878D82A}">
                    <a16:rowId xmlns:a16="http://schemas.microsoft.com/office/drawing/2014/main" val="1921314557"/>
                  </a:ext>
                </a:extLst>
              </a:tr>
              <a:tr h="163164">
                <a:tc>
                  <a:txBody>
                    <a:bodyPr/>
                    <a:lstStyle/>
                    <a:p>
                      <a:pPr algn="r" fontAlgn="b"/>
                      <a:r>
                        <a:rPr lang="en-US" sz="1000" b="0" i="0" u="none" strike="noStrike">
                          <a:solidFill>
                            <a:srgbClr val="000000"/>
                          </a:solidFill>
                          <a:effectLst/>
                          <a:latin typeface="Calibri" panose="020F0502020204030204" pitchFamily="34" charset="0"/>
                        </a:rPr>
                        <a:t>days</a:t>
                      </a:r>
                    </a:p>
                  </a:txBody>
                  <a:tcPr marL="7648" marR="7648" marT="764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PM10&gt;15</a:t>
                      </a: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260</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341</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334</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181</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343</a:t>
                      </a:r>
                    </a:p>
                  </a:txBody>
                  <a:tcPr marL="7648" marR="7648" marT="7648" marB="0" anchor="b">
                    <a:lnL>
                      <a:noFill/>
                    </a:lnL>
                    <a:lnR>
                      <a:noFill/>
                    </a:lnR>
                    <a:lnT>
                      <a:noFill/>
                    </a:lnT>
                    <a:lnB>
                      <a:noFill/>
                    </a:lnB>
                  </a:tcPr>
                </a:tc>
                <a:extLst>
                  <a:ext uri="{0D108BD9-81ED-4DB2-BD59-A6C34878D82A}">
                    <a16:rowId xmlns:a16="http://schemas.microsoft.com/office/drawing/2014/main" val="2283540685"/>
                  </a:ext>
                </a:extLst>
              </a:tr>
              <a:tr h="163164">
                <a:tc>
                  <a:txBody>
                    <a:bodyPr/>
                    <a:lstStyle/>
                    <a:p>
                      <a:pPr algn="r" fontAlgn="b"/>
                      <a:r>
                        <a:rPr lang="en-US" sz="1000" b="0" i="0" u="none" strike="noStrike">
                          <a:solidFill>
                            <a:srgbClr val="000000"/>
                          </a:solidFill>
                          <a:effectLst/>
                          <a:latin typeface="Calibri" panose="020F0502020204030204" pitchFamily="34" charset="0"/>
                        </a:rPr>
                        <a:t>days</a:t>
                      </a:r>
                    </a:p>
                  </a:txBody>
                  <a:tcPr marL="7648" marR="7648" marT="764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PM10&gt;20</a:t>
                      </a: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174</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310</a:t>
                      </a:r>
                    </a:p>
                  </a:txBody>
                  <a:tcPr marL="7648" marR="7648" marT="7648"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314</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104</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313</a:t>
                      </a:r>
                    </a:p>
                  </a:txBody>
                  <a:tcPr marL="7648" marR="7648" marT="7648" marB="0" anchor="b">
                    <a:lnL>
                      <a:noFill/>
                    </a:lnL>
                    <a:lnR>
                      <a:noFill/>
                    </a:lnR>
                    <a:lnT>
                      <a:noFill/>
                    </a:lnT>
                    <a:lnB>
                      <a:noFill/>
                    </a:lnB>
                  </a:tcPr>
                </a:tc>
                <a:extLst>
                  <a:ext uri="{0D108BD9-81ED-4DB2-BD59-A6C34878D82A}">
                    <a16:rowId xmlns:a16="http://schemas.microsoft.com/office/drawing/2014/main" val="514842315"/>
                  </a:ext>
                </a:extLst>
              </a:tr>
              <a:tr h="163164">
                <a:tc>
                  <a:txBody>
                    <a:bodyPr/>
                    <a:lstStyle/>
                    <a:p>
                      <a:pPr algn="r" fontAlgn="b"/>
                      <a:r>
                        <a:rPr lang="en-US" sz="1000" b="0" i="0" u="none" strike="noStrike">
                          <a:solidFill>
                            <a:srgbClr val="000000"/>
                          </a:solidFill>
                          <a:effectLst/>
                          <a:latin typeface="Calibri" panose="020F0502020204030204" pitchFamily="34" charset="0"/>
                        </a:rPr>
                        <a:t>days</a:t>
                      </a:r>
                    </a:p>
                  </a:txBody>
                  <a:tcPr marL="7648" marR="7648" marT="764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PM10&gt;50</a:t>
                      </a: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16</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126</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143</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11</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109</a:t>
                      </a:r>
                    </a:p>
                  </a:txBody>
                  <a:tcPr marL="7648" marR="7648" marT="7648" marB="0" anchor="b">
                    <a:lnL>
                      <a:noFill/>
                    </a:lnL>
                    <a:lnR>
                      <a:noFill/>
                    </a:lnR>
                    <a:lnT>
                      <a:noFill/>
                    </a:lnT>
                    <a:lnB>
                      <a:noFill/>
                    </a:lnB>
                  </a:tcPr>
                </a:tc>
                <a:extLst>
                  <a:ext uri="{0D108BD9-81ED-4DB2-BD59-A6C34878D82A}">
                    <a16:rowId xmlns:a16="http://schemas.microsoft.com/office/drawing/2014/main" val="141752290"/>
                  </a:ext>
                </a:extLst>
              </a:tr>
              <a:tr h="163164">
                <a:tc>
                  <a:txBody>
                    <a:bodyPr/>
                    <a:lstStyle/>
                    <a:p>
                      <a:pPr algn="r" fontAlgn="b"/>
                      <a:r>
                        <a:rPr lang="en-US" sz="1000" b="0" i="0" u="none" strike="noStrike">
                          <a:solidFill>
                            <a:srgbClr val="000000"/>
                          </a:solidFill>
                          <a:effectLst/>
                          <a:latin typeface="Calibri" panose="020F0502020204030204" pitchFamily="34" charset="0"/>
                        </a:rPr>
                        <a:t>days</a:t>
                      </a:r>
                    </a:p>
                  </a:txBody>
                  <a:tcPr marL="7648" marR="7648" marT="764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PM10&gt;100</a:t>
                      </a: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18</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25</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16</a:t>
                      </a:r>
                    </a:p>
                  </a:txBody>
                  <a:tcPr marL="7648" marR="7648" marT="7648" marB="0" anchor="b">
                    <a:lnL>
                      <a:noFill/>
                    </a:lnL>
                    <a:lnR>
                      <a:noFill/>
                    </a:lnR>
                    <a:lnT>
                      <a:noFill/>
                    </a:lnT>
                    <a:lnB>
                      <a:noFill/>
                    </a:lnB>
                  </a:tcPr>
                </a:tc>
                <a:extLst>
                  <a:ext uri="{0D108BD9-81ED-4DB2-BD59-A6C34878D82A}">
                    <a16:rowId xmlns:a16="http://schemas.microsoft.com/office/drawing/2014/main" val="3894606318"/>
                  </a:ext>
                </a:extLst>
              </a:tr>
              <a:tr h="163164">
                <a:tc>
                  <a:txBody>
                    <a:bodyPr/>
                    <a:lstStyle/>
                    <a:p>
                      <a:pPr algn="r" fontAlgn="b"/>
                      <a:r>
                        <a:rPr lang="en-US" sz="1000" b="0" i="0" u="none" strike="noStrike">
                          <a:solidFill>
                            <a:srgbClr val="000000"/>
                          </a:solidFill>
                          <a:effectLst/>
                          <a:latin typeface="Calibri" panose="020F0502020204030204" pitchFamily="34" charset="0"/>
                        </a:rPr>
                        <a:t>days</a:t>
                      </a:r>
                    </a:p>
                  </a:txBody>
                  <a:tcPr marL="7648" marR="7648" marT="7648" marB="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PM10&gt;150</a:t>
                      </a: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0</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2</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4</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0</a:t>
                      </a:r>
                    </a:p>
                  </a:txBody>
                  <a:tcPr marL="7648" marR="7648" marT="7648"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7648" marR="7648" marT="76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panose="020F0502020204030204" pitchFamily="34" charset="0"/>
                        </a:rPr>
                        <a:t>1</a:t>
                      </a:r>
                    </a:p>
                  </a:txBody>
                  <a:tcPr marL="7648" marR="7648" marT="7648" marB="0" anchor="b">
                    <a:lnL>
                      <a:noFill/>
                    </a:lnL>
                    <a:lnR>
                      <a:noFill/>
                    </a:lnR>
                    <a:lnT>
                      <a:noFill/>
                    </a:lnT>
                    <a:lnB>
                      <a:noFill/>
                    </a:lnB>
                  </a:tcPr>
                </a:tc>
                <a:extLst>
                  <a:ext uri="{0D108BD9-81ED-4DB2-BD59-A6C34878D82A}">
                    <a16:rowId xmlns:a16="http://schemas.microsoft.com/office/drawing/2014/main" val="1540962231"/>
                  </a:ext>
                </a:extLst>
              </a:tr>
            </a:tbl>
          </a:graphicData>
        </a:graphic>
      </p:graphicFrame>
    </p:spTree>
    <p:extLst>
      <p:ext uri="{BB962C8B-B14F-4D97-AF65-F5344CB8AC3E}">
        <p14:creationId xmlns:p14="http://schemas.microsoft.com/office/powerpoint/2010/main" val="268795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6749" y="688446"/>
            <a:ext cx="3949700" cy="2527300"/>
          </a:xfrm>
          <a:prstGeom prst="rect">
            <a:avLst/>
          </a:prstGeom>
        </p:spPr>
      </p:pic>
      <p:pic>
        <p:nvPicPr>
          <p:cNvPr id="3" name="Picture 2"/>
          <p:cNvPicPr>
            <a:picLocks noChangeAspect="1"/>
          </p:cNvPicPr>
          <p:nvPr/>
        </p:nvPicPr>
        <p:blipFill>
          <a:blip r:embed="rId3"/>
          <a:stretch>
            <a:fillRect/>
          </a:stretch>
        </p:blipFill>
        <p:spPr>
          <a:xfrm>
            <a:off x="0" y="3853787"/>
            <a:ext cx="9144000" cy="2174487"/>
          </a:xfrm>
          <a:prstGeom prst="rect">
            <a:avLst/>
          </a:prstGeom>
        </p:spPr>
      </p:pic>
      <p:grpSp>
        <p:nvGrpSpPr>
          <p:cNvPr id="12" name="Group 11">
            <a:extLst>
              <a:ext uri="{FF2B5EF4-FFF2-40B4-BE49-F238E27FC236}">
                <a16:creationId xmlns:a16="http://schemas.microsoft.com/office/drawing/2014/main" id="{0E239E23-9F69-AE34-FAD2-3083815FF5A7}"/>
              </a:ext>
            </a:extLst>
          </p:cNvPr>
          <p:cNvGrpSpPr/>
          <p:nvPr/>
        </p:nvGrpSpPr>
        <p:grpSpPr>
          <a:xfrm>
            <a:off x="2782172" y="417430"/>
            <a:ext cx="5880295" cy="6015923"/>
            <a:chOff x="2782172" y="417430"/>
            <a:chExt cx="5880295" cy="6015923"/>
          </a:xfrm>
        </p:grpSpPr>
        <p:sp>
          <p:nvSpPr>
            <p:cNvPr id="4" name="Oval 3"/>
            <p:cNvSpPr/>
            <p:nvPr/>
          </p:nvSpPr>
          <p:spPr>
            <a:xfrm>
              <a:off x="2782172" y="3656287"/>
              <a:ext cx="1151466" cy="277706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4737978" y="417430"/>
              <a:ext cx="3924489" cy="5194300"/>
              <a:chOff x="4800608" y="-33866"/>
              <a:chExt cx="3924489" cy="5194300"/>
            </a:xfrm>
          </p:grpSpPr>
          <p:pic>
            <p:nvPicPr>
              <p:cNvPr id="5" name="Picture 4" descr="Screen Shot 2019-02-08 at 10.22.4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257" y="-33865"/>
                <a:ext cx="2499840" cy="5139266"/>
              </a:xfrm>
              <a:prstGeom prst="rect">
                <a:avLst/>
              </a:prstGeom>
            </p:spPr>
          </p:pic>
          <p:pic>
            <p:nvPicPr>
              <p:cNvPr id="6" name="Picture 5" descr="Screen Shot 2019-02-08 at 10.22.3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8" y="-33866"/>
                <a:ext cx="1473200" cy="5194300"/>
              </a:xfrm>
              <a:prstGeom prst="rect">
                <a:avLst/>
              </a:prstGeom>
            </p:spPr>
          </p:pic>
        </p:grpSp>
        <p:cxnSp>
          <p:nvCxnSpPr>
            <p:cNvPr id="9" name="Straight Arrow Connector 8"/>
            <p:cNvCxnSpPr>
              <a:cxnSpLocks/>
            </p:cNvCxnSpPr>
            <p:nvPr/>
          </p:nvCxnSpPr>
          <p:spPr>
            <a:xfrm flipV="1">
              <a:off x="3498339" y="1990749"/>
              <a:ext cx="1352132" cy="2626668"/>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842256" y="3240726"/>
            <a:ext cx="3533352" cy="369332"/>
          </a:xfrm>
          <a:prstGeom prst="rect">
            <a:avLst/>
          </a:prstGeom>
          <a:noFill/>
        </p:spPr>
        <p:txBody>
          <a:bodyPr wrap="none" rtlCol="0">
            <a:spAutoFit/>
          </a:bodyPr>
          <a:lstStyle/>
          <a:p>
            <a:r>
              <a:rPr lang="en-US" i="1" dirty="0"/>
              <a:t>C = </a:t>
            </a:r>
            <a:r>
              <a:rPr lang="en-US" i="1" dirty="0" err="1"/>
              <a:t>C</a:t>
            </a:r>
            <a:r>
              <a:rPr lang="en-US" i="1" baseline="-25000" dirty="0" err="1"/>
              <a:t>low</a:t>
            </a:r>
            <a:r>
              <a:rPr lang="en-US" i="1" dirty="0"/>
              <a:t> + (</a:t>
            </a:r>
            <a:r>
              <a:rPr lang="en-US" i="1" dirty="0" err="1"/>
              <a:t>C</a:t>
            </a:r>
            <a:r>
              <a:rPr lang="en-US" i="1" baseline="-25000" dirty="0" err="1"/>
              <a:t>high</a:t>
            </a:r>
            <a:r>
              <a:rPr lang="en-US" i="1" dirty="0" err="1"/>
              <a:t>-C</a:t>
            </a:r>
            <a:r>
              <a:rPr lang="en-US" i="1" baseline="-25000" dirty="0" err="1"/>
              <a:t>low</a:t>
            </a:r>
            <a:r>
              <a:rPr lang="en-US" i="1" dirty="0"/>
              <a:t>)(I-</a:t>
            </a:r>
            <a:r>
              <a:rPr lang="en-US" i="1" dirty="0" err="1"/>
              <a:t>I</a:t>
            </a:r>
            <a:r>
              <a:rPr lang="en-US" i="1" baseline="-25000" dirty="0" err="1"/>
              <a:t>low</a:t>
            </a:r>
            <a:r>
              <a:rPr lang="en-US" i="1" dirty="0"/>
              <a:t>)/(</a:t>
            </a:r>
            <a:r>
              <a:rPr lang="en-US" i="1" dirty="0" err="1"/>
              <a:t>I</a:t>
            </a:r>
            <a:r>
              <a:rPr lang="en-US" i="1" baseline="-25000" dirty="0" err="1"/>
              <a:t>igh</a:t>
            </a:r>
            <a:r>
              <a:rPr lang="en-US" i="1" dirty="0" err="1"/>
              <a:t>-I</a:t>
            </a:r>
            <a:r>
              <a:rPr lang="en-US" i="1" baseline="-25000" dirty="0" err="1"/>
              <a:t>low</a:t>
            </a:r>
            <a:r>
              <a:rPr lang="en-US" i="1" dirty="0"/>
              <a:t>)</a:t>
            </a:r>
          </a:p>
        </p:txBody>
      </p:sp>
    </p:spTree>
    <p:extLst>
      <p:ext uri="{BB962C8B-B14F-4D97-AF65-F5344CB8AC3E}">
        <p14:creationId xmlns:p14="http://schemas.microsoft.com/office/powerpoint/2010/main" val="20983319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12997</TotalTime>
  <Words>5667</Words>
  <Application>Microsoft Macintosh PowerPoint</Application>
  <PresentationFormat>On-screen Show (4:3)</PresentationFormat>
  <Paragraphs>548</Paragraphs>
  <Slides>36</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AdvOTf0129623</vt:lpstr>
      <vt:lpstr>AdvOTf0129623+20</vt:lpstr>
      <vt:lpstr>Arial</vt:lpstr>
      <vt:lpstr>BlinkMacSystemFont</vt:lpstr>
      <vt:lpstr>Calibri</vt:lpstr>
      <vt:lpstr>Cambria</vt:lpstr>
      <vt:lpstr>Times</vt:lpstr>
      <vt:lpstr>Times-Roman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 1:  Major Measured Pollutants</vt:lpstr>
      <vt:lpstr>What is it  and where does it come from?</vt:lpstr>
      <vt:lpstr>PowerPoint Presentation</vt:lpstr>
      <vt:lpstr>PowerPoint Presentation</vt:lpstr>
      <vt:lpstr>PowerPoint Presentation</vt:lpstr>
      <vt:lpstr>Anthropogenic Particulate Matter:  Toxic cocktails</vt:lpstr>
      <vt:lpstr>Supplement 2: General Health Effects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Gasparovic</dc:creator>
  <cp:lastModifiedBy>Microsoft Office User</cp:lastModifiedBy>
  <cp:revision>777</cp:revision>
  <dcterms:created xsi:type="dcterms:W3CDTF">2016-10-27T20:36:32Z</dcterms:created>
  <dcterms:modified xsi:type="dcterms:W3CDTF">2022-10-06T08:33:42Z</dcterms:modified>
</cp:coreProperties>
</file>